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75"/>
  </p:notesMasterIdLst>
  <p:sldIdLst>
    <p:sldId id="418" r:id="rId2"/>
    <p:sldId id="256" r:id="rId3"/>
    <p:sldId id="432" r:id="rId4"/>
    <p:sldId id="431" r:id="rId5"/>
    <p:sldId id="424" r:id="rId6"/>
    <p:sldId id="314" r:id="rId7"/>
    <p:sldId id="299" r:id="rId8"/>
    <p:sldId id="401" r:id="rId9"/>
    <p:sldId id="405" r:id="rId10"/>
    <p:sldId id="349" r:id="rId11"/>
    <p:sldId id="379" r:id="rId12"/>
    <p:sldId id="284" r:id="rId13"/>
    <p:sldId id="313" r:id="rId14"/>
    <p:sldId id="364" r:id="rId15"/>
    <p:sldId id="315" r:id="rId16"/>
    <p:sldId id="322" r:id="rId17"/>
    <p:sldId id="428" r:id="rId18"/>
    <p:sldId id="372" r:id="rId19"/>
    <p:sldId id="416" r:id="rId20"/>
    <p:sldId id="415" r:id="rId21"/>
    <p:sldId id="417" r:id="rId22"/>
    <p:sldId id="429" r:id="rId23"/>
    <p:sldId id="321" r:id="rId24"/>
    <p:sldId id="275" r:id="rId25"/>
    <p:sldId id="319" r:id="rId26"/>
    <p:sldId id="325" r:id="rId27"/>
    <p:sldId id="380" r:id="rId28"/>
    <p:sldId id="326" r:id="rId29"/>
    <p:sldId id="327" r:id="rId30"/>
    <p:sldId id="343" r:id="rId31"/>
    <p:sldId id="347" r:id="rId32"/>
    <p:sldId id="328" r:id="rId33"/>
    <p:sldId id="329" r:id="rId34"/>
    <p:sldId id="330" r:id="rId35"/>
    <p:sldId id="385" r:id="rId36"/>
    <p:sldId id="389" r:id="rId37"/>
    <p:sldId id="348" r:id="rId38"/>
    <p:sldId id="333" r:id="rId39"/>
    <p:sldId id="383" r:id="rId40"/>
    <p:sldId id="324" r:id="rId41"/>
    <p:sldId id="402" r:id="rId42"/>
    <p:sldId id="351" r:id="rId43"/>
    <p:sldId id="334" r:id="rId44"/>
    <p:sldId id="412" r:id="rId45"/>
    <p:sldId id="397" r:id="rId46"/>
    <p:sldId id="335" r:id="rId47"/>
    <p:sldId id="399" r:id="rId48"/>
    <p:sldId id="310" r:id="rId49"/>
    <p:sldId id="378" r:id="rId50"/>
    <p:sldId id="414" r:id="rId51"/>
    <p:sldId id="388" r:id="rId52"/>
    <p:sldId id="337" r:id="rId53"/>
    <p:sldId id="394" r:id="rId54"/>
    <p:sldId id="375" r:id="rId55"/>
    <p:sldId id="374" r:id="rId56"/>
    <p:sldId id="338" r:id="rId57"/>
    <p:sldId id="339" r:id="rId58"/>
    <p:sldId id="340" r:id="rId59"/>
    <p:sldId id="311" r:id="rId60"/>
    <p:sldId id="312" r:id="rId61"/>
    <p:sldId id="308" r:id="rId62"/>
    <p:sldId id="408" r:id="rId63"/>
    <p:sldId id="307" r:id="rId64"/>
    <p:sldId id="341" r:id="rId65"/>
    <p:sldId id="342" r:id="rId66"/>
    <p:sldId id="390" r:id="rId67"/>
    <p:sldId id="306" r:id="rId68"/>
    <p:sldId id="305" r:id="rId69"/>
    <p:sldId id="345" r:id="rId70"/>
    <p:sldId id="377" r:id="rId71"/>
    <p:sldId id="352" r:id="rId72"/>
    <p:sldId id="433" r:id="rId73"/>
    <p:sldId id="430" r:id="rId7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FFFF"/>
    <a:srgbClr val="1AFFFA"/>
    <a:srgbClr val="FF0000"/>
    <a:srgbClr val="1A26C0"/>
    <a:srgbClr val="0FE19B"/>
    <a:srgbClr val="041124"/>
    <a:srgbClr val="A7B4F7"/>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9134" autoAdjust="0"/>
    <p:restoredTop sz="86369" autoAdjust="0"/>
  </p:normalViewPr>
  <p:slideViewPr>
    <p:cSldViewPr>
      <p:cViewPr>
        <p:scale>
          <a:sx n="90" d="100"/>
          <a:sy n="90" d="100"/>
        </p:scale>
        <p:origin x="-3030" y="-540"/>
      </p:cViewPr>
      <p:guideLst>
        <p:guide orient="horz" pos="2160"/>
        <p:guide pos="2880"/>
      </p:guideLst>
    </p:cSldViewPr>
  </p:slideViewPr>
  <p:outlineViewPr>
    <p:cViewPr>
      <p:scale>
        <a:sx n="33" d="100"/>
        <a:sy n="33" d="100"/>
      </p:scale>
      <p:origin x="0" y="498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D9FD96-080D-4699-AAE9-98D0FFF9DC0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1F9906-7BF6-421A-B74C-A9CF4BD6007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D9A9740-DBD0-4F63-872D-BC6D304BAEF4}" type="slidenum">
              <a:rPr lang="en-US" altLang="zh-CN" smtClean="0"/>
              <a:pPr/>
              <a:t>13</a:t>
            </a:fld>
            <a:endParaRPr lang="en-US" altLang="zh-CN"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C150CAE-7101-4E42-AFD7-A4C5320BB71D}" type="slidenum">
              <a:rPr lang="en-US" altLang="zh-CN" smtClean="0"/>
              <a:pPr/>
              <a:t>14</a:t>
            </a:fld>
            <a:endParaRPr lang="en-US" altLang="zh-CN" smtClean="0"/>
          </a:p>
        </p:txBody>
      </p:sp>
      <p:sp>
        <p:nvSpPr>
          <p:cNvPr id="95235" name="Rectangle 1026"/>
          <p:cNvSpPr>
            <a:spLocks noGrp="1" noRot="1" noChangeAspect="1" noChangeArrowheads="1" noTextEdit="1"/>
          </p:cNvSpPr>
          <p:nvPr>
            <p:ph type="sldImg"/>
          </p:nvPr>
        </p:nvSpPr>
        <p:spPr>
          <a:ln/>
        </p:spPr>
      </p:sp>
      <p:sp>
        <p:nvSpPr>
          <p:cNvPr id="95236" name="Rectangle 1027"/>
          <p:cNvSpPr>
            <a:spLocks noGrp="1" noChangeArrowheads="1"/>
          </p:cNvSpPr>
          <p:nvPr>
            <p:ph type="body" idx="1"/>
          </p:nvPr>
        </p:nvSpPr>
        <p:spPr>
          <a:noFill/>
          <a:ln/>
        </p:spPr>
        <p:txBody>
          <a:bodyPr/>
          <a:lstStyle/>
          <a:p>
            <a:pPr algn="just" eaLnBrk="1" hangingPunct="1"/>
            <a:endParaRPr lang="zh-CN"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365771A-6343-49D5-A31E-3BD9F46942E9}" type="slidenum">
              <a:rPr lang="en-US" altLang="zh-CN" smtClean="0"/>
              <a:pPr/>
              <a:t>15</a:t>
            </a:fld>
            <a:endParaRPr lang="en-US" altLang="zh-CN" smtClean="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45F4C81-19FD-4832-B81B-292E2A18C88E}" type="slidenum">
              <a:rPr lang="en-US" altLang="zh-CN" smtClean="0"/>
              <a:pPr/>
              <a:t>16</a:t>
            </a:fld>
            <a:endParaRPr lang="en-US" altLang="zh-CN" smtClean="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18</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91F9906-7BF6-421A-B74C-A9CF4BD60077}" type="slidenum">
              <a:rPr lang="zh-CN" altLang="en-US" smtClean="0"/>
              <a:pPr/>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1F9906-7BF6-421A-B74C-A9CF4BD60077}" type="slidenum">
              <a:rPr lang="zh-CN" altLang="en-US" smtClean="0"/>
              <a:pPr/>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1F9906-7BF6-421A-B74C-A9CF4BD60077}" type="slidenum">
              <a:rPr lang="zh-CN" altLang="en-US" smtClean="0"/>
              <a:pPr/>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D28D0B6-4396-4069-ABBA-182578B469BB}" type="slidenum">
              <a:rPr lang="en-US" altLang="zh-CN" smtClean="0"/>
              <a:pPr/>
              <a:t>23</a:t>
            </a:fld>
            <a:endParaRPr lang="en-US" altLang="zh-CN" smtClean="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9AB0881-B60B-4D6F-B578-68F6CDE43F4A}" type="slidenum">
              <a:rPr lang="en-US" altLang="zh-CN" smtClean="0"/>
              <a:pPr/>
              <a:t>24</a:t>
            </a:fld>
            <a:endParaRPr lang="en-US" altLang="zh-CN"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3D6D27A-FE85-4310-9DE0-06BFB82A784A}" type="slidenum">
              <a:rPr lang="en-US" altLang="zh-CN" smtClean="0"/>
              <a:pPr/>
              <a:t>2</a:t>
            </a:fld>
            <a:endParaRPr lang="en-US" altLang="zh-CN"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tLang="zh-CN"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0DA5278-589D-463D-B1CF-427D0F1A1013}" type="slidenum">
              <a:rPr lang="en-US" altLang="zh-CN" smtClean="0"/>
              <a:pPr/>
              <a:t>25</a:t>
            </a:fld>
            <a:endParaRPr lang="en-US" altLang="zh-CN" smtClean="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zh-CN" altLang="en-US" b="1" dirty="0" smtClean="0"/>
              <a:t>　　</a:t>
            </a:r>
          </a:p>
          <a:p>
            <a:pPr eaLnBrk="1" hangingPunct="1"/>
            <a:endParaRPr lang="en-US" altLang="zh-CN"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9CA50C6-AF08-481D-8CDD-C7FC9DE2F3A4}" type="slidenum">
              <a:rPr lang="en-US" altLang="zh-CN" smtClean="0"/>
              <a:pPr/>
              <a:t>26</a:t>
            </a:fld>
            <a:endParaRPr lang="en-US" altLang="zh-CN" smtClean="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27</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DC538DB-6075-4FAB-95BF-61B4A3CF973B}" type="slidenum">
              <a:rPr lang="en-US" altLang="zh-CN" smtClean="0"/>
              <a:pPr/>
              <a:t>28</a:t>
            </a:fld>
            <a:endParaRPr lang="en-US" altLang="zh-CN" smtClean="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9A91F3C-7E8F-456B-B428-E70B30BD77AD}" type="slidenum">
              <a:rPr lang="en-US" altLang="zh-CN" smtClean="0"/>
              <a:pPr/>
              <a:t>29</a:t>
            </a:fld>
            <a:endParaRPr lang="en-US" altLang="zh-CN" smtClean="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DFC575B-84E0-4505-BE4E-764EE1136B50}" type="slidenum">
              <a:rPr lang="en-US" altLang="zh-CN" smtClean="0"/>
              <a:pPr/>
              <a:t>30</a:t>
            </a:fld>
            <a:endParaRPr lang="en-US" altLang="zh-CN" smtClean="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zh-CN" altLang="en-US" dirty="0" smtClean="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3BEF677-B613-484F-B132-CDFE222D2CDD}" type="slidenum">
              <a:rPr lang="en-US" altLang="zh-CN" smtClean="0"/>
              <a:pPr/>
              <a:t>31</a:t>
            </a:fld>
            <a:endParaRPr lang="en-US" altLang="zh-CN" smtClean="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45CD286-A09C-4861-AE15-700FAFC1F134}" type="slidenum">
              <a:rPr lang="en-US" altLang="zh-CN" smtClean="0"/>
              <a:pPr/>
              <a:t>32</a:t>
            </a:fld>
            <a:endParaRPr lang="en-US" altLang="zh-CN" smtClean="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264892D-1410-45FE-BA2F-C176176595A9}" type="slidenum">
              <a:rPr lang="en-US" altLang="zh-CN" smtClean="0"/>
              <a:pPr/>
              <a:t>33</a:t>
            </a:fld>
            <a:endParaRPr lang="en-US" altLang="zh-CN" smtClean="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B886191-846E-4277-B5B7-CFCA0352106B}" type="slidenum">
              <a:rPr lang="en-US" altLang="zh-CN" smtClean="0"/>
              <a:pPr/>
              <a:t>34</a:t>
            </a:fld>
            <a:endParaRPr lang="en-US" altLang="zh-CN" smtClean="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CE05616-3E2B-4DEF-B20E-711341F43E24}" type="slidenum">
              <a:rPr lang="en-US" altLang="zh-CN" smtClean="0"/>
              <a:pPr/>
              <a:t>6</a:t>
            </a:fld>
            <a:endParaRPr lang="en-US" altLang="zh-CN"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D80ED-721D-4480-A85B-62D24BC29FFD}" type="slidenum">
              <a:rPr lang="en-US" altLang="zh-CN"/>
              <a:pPr/>
              <a:t>35</a:t>
            </a:fld>
            <a:endParaRPr lang="en-US" altLang="zh-CN"/>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36</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763BD3C-B1B7-4036-8F5D-D678C60D9876}" type="slidenum">
              <a:rPr lang="en-US" altLang="zh-CN" smtClean="0"/>
              <a:pPr/>
              <a:t>37</a:t>
            </a:fld>
            <a:endParaRPr lang="en-US" altLang="zh-CN" smtClean="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5A49CE7-22E9-475C-975F-743D98F6484C}" type="slidenum">
              <a:rPr lang="en-US" altLang="zh-CN" smtClean="0"/>
              <a:pPr/>
              <a:t>38</a:t>
            </a:fld>
            <a:endParaRPr lang="en-US" altLang="zh-CN" smtClean="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l">
              <a:lnSpc>
                <a:spcPct val="80000"/>
              </a:lnSpc>
            </a:pPr>
            <a:r>
              <a:rPr lang="zh-CN" altLang="en-US" sz="1200" b="1" dirty="0" smtClean="0">
                <a:ea typeface="宋体" pitchFamily="2" charset="-122"/>
              </a:rPr>
              <a:t>       </a:t>
            </a:r>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39</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7826432-D400-439A-B64B-AD0EC47CE1FC}" type="slidenum">
              <a:rPr lang="en-US" altLang="zh-CN" smtClean="0"/>
              <a:pPr/>
              <a:t>40</a:t>
            </a:fld>
            <a:endParaRPr lang="en-US" altLang="zh-CN" smtClean="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41</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485408A-25B6-4C9E-8BBB-29C0EB20260F}" type="slidenum">
              <a:rPr lang="en-US" altLang="zh-CN" smtClean="0"/>
              <a:pPr/>
              <a:t>42</a:t>
            </a:fld>
            <a:endParaRPr lang="en-US" altLang="zh-CN" smtClean="0"/>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D0571BF5-CDFD-4F78-A8BC-B58553CE8E35}" type="slidenum">
              <a:rPr lang="en-US" altLang="zh-CN" smtClean="0"/>
              <a:pPr/>
              <a:t>43</a:t>
            </a:fld>
            <a:endParaRPr lang="en-US" altLang="zh-CN" smtClean="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05880F1-BD36-4A16-8327-D6F349CE05AC}" type="slidenum">
              <a:rPr lang="zh-CN" altLang="en-US" smtClean="0"/>
              <a:pPr/>
              <a:t>44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81622F5-D240-4297-A706-E216BEBF1C7A}" type="slidenum">
              <a:rPr lang="en-US" altLang="zh-CN" smtClean="0"/>
              <a:pPr/>
              <a:t>7</a:t>
            </a:fld>
            <a:endParaRPr lang="en-US" altLang="zh-CN"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45</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D295F2C-684D-4371-A37D-1101F32451D2}" type="slidenum">
              <a:rPr lang="en-US" altLang="zh-CN" smtClean="0"/>
              <a:pPr/>
              <a:t>46</a:t>
            </a:fld>
            <a:endParaRPr lang="en-US" altLang="zh-CN" smtClean="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47</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A3E2E6A-D81C-4976-9211-8AE30109C9A4}" type="slidenum">
              <a:rPr lang="en-US" altLang="zh-CN" smtClean="0"/>
              <a:pPr/>
              <a:t>48</a:t>
            </a:fld>
            <a:endParaRPr lang="en-US" altLang="zh-CN"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tLang="zh-CN" dirty="0" smtClean="0">
              <a:solidFill>
                <a:srgbClr val="000000"/>
              </a:solidFill>
              <a:latin typeface="宋体" pitchFamily="2" charset="-122"/>
            </a:endParaRPr>
          </a:p>
          <a:p>
            <a:pPr eaLnBrk="1" hangingPunct="1"/>
            <a:endParaRPr lang="en-US" altLang="zh-CN"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49</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872A698-C6B8-4BE8-B762-231AEE85D590}" type="slidenum">
              <a:rPr lang="en-US" altLang="zh-CN" smtClean="0">
                <a:ea typeface="宋体" charset="-122"/>
              </a:rPr>
              <a:pPr/>
              <a:t>50</a:t>
            </a:fld>
            <a:endParaRPr lang="en-US" altLang="zh-CN" smtClean="0">
              <a:ea typeface="宋体" charset="-122"/>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zh-CN" altLang="en-US" dirty="0" smtClean="0">
              <a:ea typeface="宋体"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51</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7F17429-1131-4FA2-8471-2A998A6D4586}" type="slidenum">
              <a:rPr lang="en-US" altLang="zh-CN" smtClean="0"/>
              <a:pPr/>
              <a:t>52</a:t>
            </a:fld>
            <a:endParaRPr lang="en-US" altLang="zh-CN" smtClean="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0D66E7A-36B6-4B22-9568-4B20D71F0F52}" type="slidenum">
              <a:rPr lang="zh-CN" altLang="en-US" smtClean="0"/>
              <a:pPr/>
              <a:t>53</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54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8</a:t>
            </a:fld>
            <a:endParaRPr lang="en-US"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55</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46C1D3A-3AAD-4FC5-93C2-4E0B01C3D05C}" type="slidenum">
              <a:rPr lang="en-US" altLang="zh-CN" smtClean="0"/>
              <a:pPr/>
              <a:t>56</a:t>
            </a:fld>
            <a:endParaRPr lang="en-US" altLang="zh-CN" smtClean="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E05C5D6-29D6-4745-9F34-9A0175549F3E}" type="slidenum">
              <a:rPr lang="en-US" altLang="zh-CN" smtClean="0"/>
              <a:pPr/>
              <a:t>57</a:t>
            </a:fld>
            <a:endParaRPr lang="en-US" altLang="zh-CN" smtClean="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C2EB0F9-7ECC-49D5-AFF2-9EE209CC807E}" type="slidenum">
              <a:rPr lang="en-US" altLang="zh-CN" smtClean="0"/>
              <a:pPr/>
              <a:t>58</a:t>
            </a:fld>
            <a:endParaRPr lang="en-US" altLang="zh-CN" smtClean="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1874222-E10F-4B70-AC66-8BCE55ABDF8D}" type="slidenum">
              <a:rPr lang="en-US" altLang="zh-CN" smtClean="0"/>
              <a:pPr/>
              <a:t>59</a:t>
            </a:fld>
            <a:endParaRPr lang="en-US" altLang="zh-CN" smtClean="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algn="just" eaLnBrk="1" hangingPunct="1"/>
            <a:endParaRPr lang="zh-CN"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9F9A2D3-C4F9-4BC8-A870-05DE5649E0F7}" type="slidenum">
              <a:rPr lang="en-US" altLang="zh-CN" smtClean="0"/>
              <a:pPr/>
              <a:t>60</a:t>
            </a:fld>
            <a:endParaRPr lang="en-US" altLang="zh-CN" smtClean="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tLang="zh-CN"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38EAD0C-96EC-4B30-8906-394B9CAB57DB}" type="slidenum">
              <a:rPr lang="en-US" altLang="zh-CN" smtClean="0"/>
              <a:pPr/>
              <a:t>61</a:t>
            </a:fld>
            <a:endParaRPr lang="en-US" altLang="zh-CN" smtClean="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E323E18-5C6E-438A-B0B9-A0507AFF0C76}" type="slidenum">
              <a:rPr lang="en-US" altLang="zh-CN" smtClean="0">
                <a:ea typeface="宋体" charset="-122"/>
              </a:rPr>
              <a:pPr/>
              <a:t>62</a:t>
            </a:fld>
            <a:endParaRPr lang="en-US" altLang="zh-CN" smtClean="0">
              <a:ea typeface="宋体" charset="-122"/>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zh-CN" altLang="en-US" dirty="0" smtClean="0">
              <a:ea typeface="宋体"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1B02555-F333-4AD5-9F9A-242D87A514B4}" type="slidenum">
              <a:rPr lang="en-US" altLang="zh-CN" smtClean="0"/>
              <a:pPr/>
              <a:t>63</a:t>
            </a:fld>
            <a:endParaRPr lang="en-US" altLang="zh-CN" smtClean="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algn="just" eaLnBrk="1" hangingPunct="1"/>
            <a:endParaRPr lang="zh-CN" altLang="en-US" dirty="0" smtClean="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11E0D18-A8D0-4A0F-BE91-2FE2179DA78F}" type="slidenum">
              <a:rPr lang="en-US" altLang="zh-CN" smtClean="0"/>
              <a:pPr/>
              <a:t>64</a:t>
            </a:fld>
            <a:endParaRPr lang="en-US" altLang="zh-CN" smtClean="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A360BA7-2303-439D-91AE-869C35FDEA6D}" type="slidenum">
              <a:rPr lang="en-US" altLang="zh-CN">
                <a:ea typeface="宋体" charset="-122"/>
              </a:rPr>
              <a:pPr/>
              <a:t>9</a:t>
            </a:fld>
            <a:endParaRPr lang="en-US" altLang="zh-CN">
              <a:ea typeface="宋体" charset="-122"/>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zh-CN" altLang="en-US" dirty="0" smtClean="0">
                <a:ea typeface="宋体" charset="-122"/>
              </a:rPr>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3CE21AE9-274F-418C-85A2-6CFD17C77816}" type="slidenum">
              <a:rPr lang="en-US" altLang="zh-CN" smtClean="0"/>
              <a:pPr/>
              <a:t>65</a:t>
            </a:fld>
            <a:endParaRPr lang="en-US" altLang="zh-CN" smtClean="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FD9FD96-080D-4699-AAE9-98D0FFF9DC0F}" type="slidenum">
              <a:rPr lang="en-US" altLang="zh-CN" smtClean="0"/>
              <a:pPr>
                <a:defRPr/>
              </a:pPr>
              <a:t>66</a:t>
            </a:fld>
            <a:endParaRPr lang="en-US"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0E76A65E-A5EC-42D0-B102-3610E4A5D230}" type="slidenum">
              <a:rPr lang="en-US" altLang="zh-CN" smtClean="0"/>
              <a:pPr/>
              <a:t>67</a:t>
            </a:fld>
            <a:endParaRPr lang="en-US" altLang="zh-CN" smtClean="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algn="just" eaLnBrk="1" hangingPunct="1"/>
            <a:endParaRPr lang="zh-CN"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B7AC6B6-9965-41E3-AFE3-6FD0E879C726}" type="slidenum">
              <a:rPr lang="en-US" altLang="zh-CN" smtClean="0"/>
              <a:pPr/>
              <a:t>68</a:t>
            </a:fld>
            <a:endParaRPr lang="en-US" altLang="zh-CN" smtClean="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tLang="zh-CN"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15FB00EC-147B-4D30-8BE8-CBD516B2F0AF}" type="slidenum">
              <a:rPr lang="en-US" altLang="zh-CN" smtClean="0"/>
              <a:pPr/>
              <a:t>69</a:t>
            </a:fld>
            <a:endParaRPr lang="en-US" altLang="zh-CN" smtClean="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dirty="0" smtClean="0"/>
          </a:p>
          <a:p>
            <a:pPr eaLnBrk="1" hangingPunct="1"/>
            <a:endParaRPr lang="en-US" altLang="zh-CN"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9265F44-8EC5-4717-BC88-3A327F2946E7}" type="slidenum">
              <a:rPr lang="zh-CN" altLang="en-US" smtClean="0"/>
              <a:pPr/>
              <a:t>70</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BBC5909-FDC1-4E8F-BBF5-C50B10706EAE}" type="slidenum">
              <a:rPr lang="en-US" altLang="zh-CN" smtClean="0"/>
              <a:pPr/>
              <a:t>71</a:t>
            </a:fld>
            <a:endParaRPr lang="en-US" altLang="zh-CN" smtClean="0"/>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91ECB46-6996-4254-B252-8B2F9C5D1BAB}" type="slidenum">
              <a:rPr lang="en-US" altLang="zh-CN" smtClean="0">
                <a:ea typeface="宋体" charset="-122"/>
              </a:rPr>
              <a:pPr/>
              <a:t>72</a:t>
            </a:fld>
            <a:endParaRPr lang="en-US" altLang="zh-CN" smtClean="0">
              <a:ea typeface="宋体" charset="-122"/>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zh-CN" altLang="en-US" dirty="0"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CF37B50-4628-4BF8-94DE-52AAAE89907A}" type="slidenum">
              <a:rPr lang="en-US" altLang="zh-CN" smtClean="0"/>
              <a:pPr/>
              <a:t>10</a:t>
            </a:fld>
            <a:endParaRPr lang="en-US" altLang="zh-CN" smtClean="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62871-9272-462E-9ED0-6B68A62A9EEC}" type="slidenum">
              <a:rPr lang="en-US" altLang="zh-CN"/>
              <a:pPr/>
              <a:t>11</a:t>
            </a:fld>
            <a:endParaRPr lang="en-US" altLang="zh-CN"/>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ltLang="zh-CN" dirty="0">
              <a:solidFill>
                <a:srgbClr val="CC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E899FD9-501A-491E-8C23-76C129865B23}" type="slidenum">
              <a:rPr lang="en-US" altLang="zh-CN" smtClean="0"/>
              <a:pPr/>
              <a:t>12</a:t>
            </a:fld>
            <a:endParaRPr lang="en-US" altLang="zh-CN"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AF178144-4FD6-4565-86C2-8DC3DB5872D9}"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D4FFC7CA-FFD8-4FD6-8C72-CF6814E6D2DC}"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19F760EC-99DE-41E5-8916-7BFD06F68BAA}"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D4FEA000-27B6-43C2-8841-1E8021D24CF0}"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4C359AEA-BAEA-4468-8C86-CF1B0F89154A}"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A059D4ED-813F-489F-85CE-9CD4EB410FE3}"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pPr>
              <a:defRPr/>
            </a:pPr>
            <a:endParaRPr lang="en-US" altLang="zh-CN"/>
          </a:p>
        </p:txBody>
      </p:sp>
      <p:sp>
        <p:nvSpPr>
          <p:cNvPr id="9" name="灯片编号占位符 8"/>
          <p:cNvSpPr>
            <a:spLocks noGrp="1"/>
          </p:cNvSpPr>
          <p:nvPr>
            <p:ph type="sldNum" sz="quarter" idx="12"/>
          </p:nvPr>
        </p:nvSpPr>
        <p:spPr/>
        <p:txBody>
          <a:bodyPr/>
          <a:lstStyle/>
          <a:p>
            <a:pPr>
              <a:defRPr/>
            </a:pPr>
            <a:fld id="{286AA155-2222-445D-92F1-581BA30F3A67}"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pPr>
              <a:defRPr/>
            </a:pPr>
            <a:fld id="{6FCF5706-FFDE-41CE-9388-DC53D3D355AE}"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pPr>
              <a:defRPr/>
            </a:pPr>
            <a:endParaRPr lang="en-US" altLang="zh-CN"/>
          </a:p>
        </p:txBody>
      </p:sp>
      <p:sp>
        <p:nvSpPr>
          <p:cNvPr id="4" name="灯片编号占位符 3"/>
          <p:cNvSpPr>
            <a:spLocks noGrp="1"/>
          </p:cNvSpPr>
          <p:nvPr>
            <p:ph type="sldNum" sz="quarter" idx="12"/>
          </p:nvPr>
        </p:nvSpPr>
        <p:spPr/>
        <p:txBody>
          <a:bodyPr/>
          <a:lstStyle/>
          <a:p>
            <a:pPr>
              <a:defRPr/>
            </a:pPr>
            <a:fld id="{AF5A86D0-F400-4CC8-888C-3DB166945C2D}"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FE09C2FC-DDB4-44A4-97DC-9A76E4790EC2}"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pPr>
              <a:defRPr/>
            </a:pPr>
            <a:fld id="{CCE2F0C9-19CF-497B-BA7F-412A72CD3180}" type="slidenum">
              <a:rPr lang="en-US" altLang="zh-CN" smtClean="0"/>
              <a:pPr>
                <a:defRPr/>
              </a:pPr>
              <a:t>‹#›</a:t>
            </a:fld>
            <a:endParaRPr lang="en-US" altLang="zh-CN"/>
          </a:p>
        </p:txBody>
      </p:sp>
    </p:spTree>
  </p:cSld>
  <p:clrMapOvr>
    <a:masterClrMapping/>
  </p:clrMapOvr>
  <p:transition spd="slow" advTm="3000">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871355-D263-4B71-8BC4-7035E4C5B933}"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advTm="3000">
    <p:wedg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news.163.com/photonew/05RQ0001/7515_16.html"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news.163.com/photonew/05RQ0001/7515_19.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news.163.com/photonew/05RQ0001/7515_10.html"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news.163.com/photonew/05RQ0001/7515_09.html"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
            <a:ext cx="9144000" cy="3356991"/>
          </a:xfrm>
          <a:solidFill>
            <a:srgbClr val="1AFFFA"/>
          </a:solidFill>
        </p:spPr>
        <p:txBody>
          <a:bodyPr>
            <a:noAutofit/>
          </a:bodyPr>
          <a:lstStyle/>
          <a:p>
            <a:r>
              <a:rPr lang="zh-CN" altLang="en-US" sz="8000" b="1" dirty="0" smtClean="0">
                <a:solidFill>
                  <a:srgbClr val="FF0000"/>
                </a:solidFill>
              </a:rPr>
              <a:t>欢迎进入宇宙之窗</a:t>
            </a:r>
            <a:r>
              <a:rPr lang="en-US" altLang="zh-CN" sz="8000" b="1" dirty="0" smtClean="0">
                <a:solidFill>
                  <a:srgbClr val="FF0000"/>
                </a:solidFill>
              </a:rPr>
              <a:t/>
            </a:r>
            <a:br>
              <a:rPr lang="en-US" altLang="zh-CN" sz="8000" b="1" dirty="0" smtClean="0">
                <a:solidFill>
                  <a:srgbClr val="FF0000"/>
                </a:solidFill>
              </a:rPr>
            </a:br>
            <a:r>
              <a:rPr lang="zh-CN" altLang="en-US" sz="8000" b="1" dirty="0" smtClean="0">
                <a:solidFill>
                  <a:srgbClr val="FF0000"/>
                </a:solidFill>
              </a:rPr>
              <a:t>（六）</a:t>
            </a:r>
            <a:endParaRPr lang="zh-CN" altLang="en-US" sz="7200" b="1" dirty="0">
              <a:solidFill>
                <a:srgbClr val="FF0000"/>
              </a:solidFill>
            </a:endParaRPr>
          </a:p>
        </p:txBody>
      </p:sp>
      <p:sp>
        <p:nvSpPr>
          <p:cNvPr id="3" name="副标题 2"/>
          <p:cNvSpPr>
            <a:spLocks noGrp="1"/>
          </p:cNvSpPr>
          <p:nvPr>
            <p:ph type="subTitle" idx="1"/>
          </p:nvPr>
        </p:nvSpPr>
        <p:spPr>
          <a:xfrm>
            <a:off x="0" y="5301208"/>
            <a:ext cx="9144000" cy="1556792"/>
          </a:xfrm>
          <a:solidFill>
            <a:srgbClr val="1AFFFA"/>
          </a:solidFill>
        </p:spPr>
        <p:txBody>
          <a:bodyPr>
            <a:noAutofit/>
          </a:bodyPr>
          <a:lstStyle/>
          <a:p>
            <a:r>
              <a:rPr lang="zh-CN" altLang="en-US" sz="4000" b="1" dirty="0" smtClean="0">
                <a:solidFill>
                  <a:srgbClr val="FF0000"/>
                </a:solidFill>
              </a:rPr>
              <a:t>自行设计幻灯片开始放映</a:t>
            </a:r>
            <a:endParaRPr lang="en-US" altLang="zh-CN" sz="4000" b="1" dirty="0" smtClean="0">
              <a:solidFill>
                <a:srgbClr val="FF0000"/>
              </a:solidFill>
            </a:endParaRPr>
          </a:p>
          <a:p>
            <a:r>
              <a:rPr lang="zh-CN" altLang="en-US" sz="4000" b="1" dirty="0" smtClean="0">
                <a:solidFill>
                  <a:srgbClr val="FF0000"/>
                </a:solidFill>
              </a:rPr>
              <a:t>可点击翻页</a:t>
            </a:r>
          </a:p>
        </p:txBody>
      </p:sp>
      <p:sp>
        <p:nvSpPr>
          <p:cNvPr id="4" name="矩形 3"/>
          <p:cNvSpPr/>
          <p:nvPr/>
        </p:nvSpPr>
        <p:spPr>
          <a:xfrm>
            <a:off x="0" y="3356992"/>
            <a:ext cx="9144000" cy="1938992"/>
          </a:xfrm>
          <a:prstGeom prst="rect">
            <a:avLst/>
          </a:prstGeom>
          <a:solidFill>
            <a:srgbClr val="1AFFFA"/>
          </a:solidFill>
        </p:spPr>
        <p:txBody>
          <a:bodyPr wrap="square">
            <a:spAutoFit/>
          </a:bodyPr>
          <a:lstStyle/>
          <a:p>
            <a:pPr algn="ctr"/>
            <a:r>
              <a:rPr lang="zh-CN" altLang="en-US" sz="6000" b="1" dirty="0" smtClean="0">
                <a:solidFill>
                  <a:srgbClr val="FF0000"/>
                </a:solidFill>
              </a:rPr>
              <a:t>让我们一起</a:t>
            </a:r>
            <a:r>
              <a:rPr lang="en-US" altLang="zh-CN" sz="6000" b="1" dirty="0" smtClean="0">
                <a:solidFill>
                  <a:srgbClr val="FF0000"/>
                </a:solidFill>
              </a:rPr>
              <a:t/>
            </a:r>
            <a:br>
              <a:rPr lang="en-US" altLang="zh-CN" sz="6000" b="1" dirty="0" smtClean="0">
                <a:solidFill>
                  <a:srgbClr val="FF0000"/>
                </a:solidFill>
              </a:rPr>
            </a:br>
            <a:r>
              <a:rPr lang="zh-CN" altLang="en-US" sz="6000" b="1" dirty="0" smtClean="0">
                <a:solidFill>
                  <a:srgbClr val="FF0000"/>
                </a:solidFill>
              </a:rPr>
              <a:t>探索宇宙的奥秘</a:t>
            </a:r>
            <a:endParaRPr lang="zh-CN" altLang="en-US" sz="6000"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1500" autoRev="1" fill="hold">
                                          <p:stCondLst>
                                            <p:cond delay="0"/>
                                          </p:stCondLst>
                                        </p:cTn>
                                        <p:tgtEl>
                                          <p:spTgt spid="4"/>
                                        </p:tgtEl>
                                        <p:attrNameLst>
                                          <p:attrName>ppt_w</p:attrName>
                                        </p:attrNameLst>
                                      </p:cBhvr>
                                    </p:anim>
                                    <p:anim by="(#ppt_w*0.50)" calcmode="lin" valueType="num">
                                      <p:cBhvr>
                                        <p:cTn id="13" dur="1500" decel="50000" autoRev="1" fill="hold">
                                          <p:stCondLst>
                                            <p:cond delay="0"/>
                                          </p:stCondLst>
                                        </p:cTn>
                                        <p:tgtEl>
                                          <p:spTgt spid="4"/>
                                        </p:tgtEl>
                                        <p:attrNameLst>
                                          <p:attrName>ppt_x</p:attrName>
                                        </p:attrNameLst>
                                      </p:cBhvr>
                                    </p:anim>
                                    <p:anim from="(-#ppt_h/2)" to="(#ppt_y)" calcmode="lin" valueType="num">
                                      <p:cBhvr>
                                        <p:cTn id="14" dur="3000" fill="hold">
                                          <p:stCondLst>
                                            <p:cond delay="0"/>
                                          </p:stCondLst>
                                        </p:cTn>
                                        <p:tgtEl>
                                          <p:spTgt spid="4"/>
                                        </p:tgtEl>
                                        <p:attrNameLst>
                                          <p:attrName>ppt_y</p:attrName>
                                        </p:attrNameLst>
                                      </p:cBhvr>
                                    </p:anim>
                                    <p:animRot by="21600000">
                                      <p:cBhvr>
                                        <p:cTn id="15" dur="3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additive="base">
                                        <p:cTn id="20"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8,110亿光年的年轻星系"/>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5" name="标题 4"/>
          <p:cNvSpPr>
            <a:spLocks noGrp="1"/>
          </p:cNvSpPr>
          <p:nvPr>
            <p:ph type="title" idx="4294967295"/>
          </p:nvPr>
        </p:nvSpPr>
        <p:spPr>
          <a:xfrm>
            <a:off x="0" y="0"/>
            <a:ext cx="9144000" cy="1143000"/>
          </a:xfrm>
        </p:spPr>
        <p:txBody>
          <a:bodyPr>
            <a:noAutofit/>
          </a:bodyPr>
          <a:lstStyle/>
          <a:p>
            <a:r>
              <a:rPr lang="en-US" altLang="zh-CN" sz="7200" kern="1200" dirty="0" smtClean="0">
                <a:solidFill>
                  <a:srgbClr val="1AFFFA"/>
                </a:solidFill>
                <a:latin typeface="Calibri"/>
                <a:ea typeface="宋体"/>
                <a:cs typeface="+mj-cs"/>
              </a:rPr>
              <a:t>110</a:t>
            </a:r>
            <a:r>
              <a:rPr lang="zh-CN" altLang="zh-CN" sz="7200" kern="1200" dirty="0" smtClean="0">
                <a:solidFill>
                  <a:srgbClr val="1AFFFA"/>
                </a:solidFill>
                <a:latin typeface="Calibri"/>
                <a:ea typeface="宋体"/>
                <a:cs typeface="+mj-cs"/>
              </a:rPr>
              <a:t>亿光年的年轻星系</a:t>
            </a:r>
            <a:endParaRPr lang="zh-CN" altLang="en-US" sz="7200" dirty="0">
              <a:solidFill>
                <a:srgbClr val="1AFFFA"/>
              </a:solidFill>
            </a:endParaRPr>
          </a:p>
        </p:txBody>
      </p:sp>
      <p:sp>
        <p:nvSpPr>
          <p:cNvPr id="4" name="矩形 3"/>
          <p:cNvSpPr/>
          <p:nvPr/>
        </p:nvSpPr>
        <p:spPr>
          <a:xfrm>
            <a:off x="0" y="3811012"/>
            <a:ext cx="9144000" cy="3046988"/>
          </a:xfrm>
          <a:prstGeom prst="rect">
            <a:avLst/>
          </a:prstGeom>
        </p:spPr>
        <p:txBody>
          <a:bodyPr wrap="square">
            <a:spAutoFit/>
          </a:bodyPr>
          <a:lstStyle/>
          <a:p>
            <a:r>
              <a:rPr lang="en-US" altLang="zh-CN" sz="4800" b="1" dirty="0" smtClean="0">
                <a:solidFill>
                  <a:srgbClr val="00FFFF"/>
                </a:solidFill>
              </a:rPr>
              <a:t>“</a:t>
            </a:r>
            <a:r>
              <a:rPr lang="zh-CN" altLang="zh-CN" sz="4800" b="1" dirty="0" smtClean="0">
                <a:solidFill>
                  <a:srgbClr val="00FFFF"/>
                </a:solidFill>
              </a:rPr>
              <a:t>何露斯之眼</a:t>
            </a:r>
            <a:r>
              <a:rPr lang="en-US" altLang="zh-CN" sz="4800" b="1" dirty="0" smtClean="0">
                <a:solidFill>
                  <a:srgbClr val="00FFFF"/>
                </a:solidFill>
              </a:rPr>
              <a:t>”</a:t>
            </a:r>
            <a:r>
              <a:rPr lang="zh-CN" altLang="en-US" sz="4800" b="1" dirty="0" smtClean="0">
                <a:solidFill>
                  <a:srgbClr val="00FFFF"/>
                </a:solidFill>
              </a:rPr>
              <a:t>：</a:t>
            </a:r>
            <a:r>
              <a:rPr lang="zh-CN" altLang="zh-CN" sz="4800" b="1" dirty="0" smtClean="0">
                <a:solidFill>
                  <a:srgbClr val="00FFFF"/>
                </a:solidFill>
              </a:rPr>
              <a:t>前景星系引力场</a:t>
            </a:r>
            <a:endParaRPr lang="en-US" altLang="zh-CN" sz="4800" b="1" dirty="0" smtClean="0">
              <a:solidFill>
                <a:srgbClr val="00FFFF"/>
              </a:solidFill>
            </a:endParaRPr>
          </a:p>
          <a:p>
            <a:r>
              <a:rPr lang="zh-CN" altLang="zh-CN" sz="4800" b="1" dirty="0" smtClean="0">
                <a:solidFill>
                  <a:srgbClr val="00FFFF"/>
                </a:solidFill>
              </a:rPr>
              <a:t>把遥远星系放大了</a:t>
            </a:r>
            <a:r>
              <a:rPr lang="en-US" altLang="zh-CN" sz="4800" b="1" dirty="0" smtClean="0">
                <a:solidFill>
                  <a:srgbClr val="00FFFF"/>
                </a:solidFill>
              </a:rPr>
              <a:t>8</a:t>
            </a:r>
            <a:r>
              <a:rPr lang="zh-CN" altLang="zh-CN" sz="4800" b="1" dirty="0" smtClean="0">
                <a:solidFill>
                  <a:srgbClr val="00FFFF"/>
                </a:solidFill>
              </a:rPr>
              <a:t>倍</a:t>
            </a:r>
            <a:r>
              <a:rPr lang="zh-CN" altLang="zh-CN" sz="4800" dirty="0" smtClean="0">
                <a:solidFill>
                  <a:srgbClr val="00FFFF"/>
                </a:solidFill>
              </a:rPr>
              <a:t>。</a:t>
            </a:r>
            <a:r>
              <a:rPr lang="zh-CN" altLang="en-US" sz="4800" b="1" dirty="0" smtClean="0">
                <a:solidFill>
                  <a:srgbClr val="00FFFF"/>
                </a:solidFill>
              </a:rPr>
              <a:t>星系中心黑洞的质量，至少比我们银河中心黑洞的质量高</a:t>
            </a:r>
            <a:r>
              <a:rPr lang="en-US" altLang="zh-CN" sz="4800" b="1" dirty="0" smtClean="0">
                <a:solidFill>
                  <a:srgbClr val="00FFFF"/>
                </a:solidFill>
              </a:rPr>
              <a:t>300</a:t>
            </a:r>
            <a:r>
              <a:rPr lang="zh-CN" altLang="en-US" sz="4800" b="1" dirty="0" smtClean="0">
                <a:solidFill>
                  <a:srgbClr val="00FFFF"/>
                </a:solidFill>
              </a:rPr>
              <a:t>倍。 </a:t>
            </a:r>
            <a:endParaRPr lang="zh-CN" altLang="en-US" sz="48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770" decel="100000"/>
                                        <p:tgtEl>
                                          <p:spTgt spid="24579"/>
                                        </p:tgtEl>
                                      </p:cBhvr>
                                    </p:animEffect>
                                    <p:animScale>
                                      <p:cBhvr>
                                        <p:cTn id="8" dur="770" decel="100000"/>
                                        <p:tgtEl>
                                          <p:spTgt spid="24579"/>
                                        </p:tgtEl>
                                      </p:cBhvr>
                                      <p:from x="10000" y="10000"/>
                                      <p:to x="200000" y="450000"/>
                                    </p:animScale>
                                    <p:animScale>
                                      <p:cBhvr>
                                        <p:cTn id="9" dur="1230" accel="100000" fill="hold">
                                          <p:stCondLst>
                                            <p:cond delay="770"/>
                                          </p:stCondLst>
                                        </p:cTn>
                                        <p:tgtEl>
                                          <p:spTgt spid="24579"/>
                                        </p:tgtEl>
                                      </p:cBhvr>
                                      <p:from x="200000" y="450000"/>
                                      <p:to x="100000" y="100000"/>
                                    </p:animScale>
                                    <p:set>
                                      <p:cBhvr>
                                        <p:cTn id="10" dur="770" fill="hold"/>
                                        <p:tgtEl>
                                          <p:spTgt spid="24579"/>
                                        </p:tgtEl>
                                        <p:attrNameLst>
                                          <p:attrName>ppt_x</p:attrName>
                                        </p:attrNameLst>
                                      </p:cBhvr>
                                      <p:to>
                                        <p:strVal val="(0.5)"/>
                                      </p:to>
                                    </p:set>
                                    <p:anim from="(0.5)" to="(#ppt_x)" calcmode="lin" valueType="num">
                                      <p:cBhvr>
                                        <p:cTn id="11" dur="1230" accel="100000" fill="hold">
                                          <p:stCondLst>
                                            <p:cond delay="770"/>
                                          </p:stCondLst>
                                        </p:cTn>
                                        <p:tgtEl>
                                          <p:spTgt spid="24579"/>
                                        </p:tgtEl>
                                        <p:attrNameLst>
                                          <p:attrName>ppt_x</p:attrName>
                                        </p:attrNameLst>
                                      </p:cBhvr>
                                    </p:anim>
                                    <p:set>
                                      <p:cBhvr>
                                        <p:cTn id="12" dur="770" fill="hold"/>
                                        <p:tgtEl>
                                          <p:spTgt spid="24579"/>
                                        </p:tgtEl>
                                        <p:attrNameLst>
                                          <p:attrName>ppt_y</p:attrName>
                                        </p:attrNameLst>
                                      </p:cBhvr>
                                      <p:to>
                                        <p:strVal val="(#ppt_y+0.4)"/>
                                      </p:to>
                                    </p:set>
                                    <p:anim from="(#ppt_y+0.4)" to="(#ppt_y)" calcmode="lin" valueType="num">
                                      <p:cBhvr>
                                        <p:cTn id="13" dur="1230" accel="100000" fill="hold">
                                          <p:stCondLst>
                                            <p:cond delay="770"/>
                                          </p:stCondLst>
                                        </p:cTn>
                                        <p:tgtEl>
                                          <p:spTgt spid="2457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ppt_x"/>
                                          </p:val>
                                        </p:tav>
                                        <p:tav tm="100000">
                                          <p:val>
                                            <p:strVal val="#ppt_x"/>
                                          </p:val>
                                        </p:tav>
                                      </p:tavLst>
                                    </p:anim>
                                    <p:anim calcmode="lin" valueType="num">
                                      <p:cBhvr additive="base">
                                        <p:cTn id="19"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anim calcmode="discrete" valueType="clr">
                                      <p:cBhvr override="childStyle">
                                        <p:cTn id="24"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5" dur="1000"/>
                                        <p:tgtEl>
                                          <p:spTgt spid="4"/>
                                        </p:tgtEl>
                                        <p:attrNameLst>
                                          <p:attrName>fillcolor</p:attrName>
                                        </p:attrNameLst>
                                      </p:cBhvr>
                                      <p:tavLst>
                                        <p:tav tm="0">
                                          <p:val>
                                            <p:clrVal>
                                              <a:schemeClr val="accent2"/>
                                            </p:clrVal>
                                          </p:val>
                                        </p:tav>
                                        <p:tav tm="50000">
                                          <p:val>
                                            <p:clrVal>
                                              <a:schemeClr val="hlink"/>
                                            </p:clrVal>
                                          </p:val>
                                        </p:tav>
                                      </p:tavLst>
                                    </p:anim>
                                    <p:set>
                                      <p:cBhvr>
                                        <p:cTn id="26" dur="1000"/>
                                        <p:tgtEl>
                                          <p:spTgt spid="4"/>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childTnLst>
                                    <p:set>
                                      <p:cBhvr>
                                        <p:cTn id="30" dur="1" fill="hold">
                                          <p:stCondLst>
                                            <p:cond delay="0"/>
                                          </p:stCondLst>
                                        </p:cTn>
                                        <p:tgtEl>
                                          <p:spTgt spid="24579"/>
                                        </p:tgtEl>
                                        <p:attrNameLst>
                                          <p:attrName>style.visibility</p:attrName>
                                        </p:attrNameLst>
                                      </p:cBhvr>
                                      <p:to>
                                        <p:strVal val="visible"/>
                                      </p:to>
                                    </p:set>
                                    <p:animEffect transition="in" filter="fade">
                                      <p:cBhvr>
                                        <p:cTn id="31" dur="770" decel="100000"/>
                                        <p:tgtEl>
                                          <p:spTgt spid="24579"/>
                                        </p:tgtEl>
                                      </p:cBhvr>
                                    </p:animEffect>
                                    <p:animScale>
                                      <p:cBhvr>
                                        <p:cTn id="32" dur="770" decel="100000"/>
                                        <p:tgtEl>
                                          <p:spTgt spid="24579"/>
                                        </p:tgtEl>
                                      </p:cBhvr>
                                      <p:from x="10000" y="10000"/>
                                      <p:to x="200000" y="450000"/>
                                    </p:animScale>
                                    <p:animScale>
                                      <p:cBhvr>
                                        <p:cTn id="33" dur="1230" accel="100000" fill="hold">
                                          <p:stCondLst>
                                            <p:cond delay="770"/>
                                          </p:stCondLst>
                                        </p:cTn>
                                        <p:tgtEl>
                                          <p:spTgt spid="24579"/>
                                        </p:tgtEl>
                                      </p:cBhvr>
                                      <p:from x="200000" y="450000"/>
                                      <p:to x="100000" y="100000"/>
                                    </p:animScale>
                                    <p:set>
                                      <p:cBhvr>
                                        <p:cTn id="34" dur="770" fill="hold"/>
                                        <p:tgtEl>
                                          <p:spTgt spid="24579"/>
                                        </p:tgtEl>
                                        <p:attrNameLst>
                                          <p:attrName>ppt_x</p:attrName>
                                        </p:attrNameLst>
                                      </p:cBhvr>
                                      <p:to>
                                        <p:strVal val="(0.5)"/>
                                      </p:to>
                                    </p:set>
                                    <p:anim from="(0.5)" to="(#ppt_x)" calcmode="lin" valueType="num">
                                      <p:cBhvr>
                                        <p:cTn id="35" dur="1230" accel="100000" fill="hold">
                                          <p:stCondLst>
                                            <p:cond delay="770"/>
                                          </p:stCondLst>
                                        </p:cTn>
                                        <p:tgtEl>
                                          <p:spTgt spid="24579"/>
                                        </p:tgtEl>
                                        <p:attrNameLst>
                                          <p:attrName>ppt_x</p:attrName>
                                        </p:attrNameLst>
                                      </p:cBhvr>
                                    </p:anim>
                                    <p:set>
                                      <p:cBhvr>
                                        <p:cTn id="36" dur="770" fill="hold"/>
                                        <p:tgtEl>
                                          <p:spTgt spid="24579"/>
                                        </p:tgtEl>
                                        <p:attrNameLst>
                                          <p:attrName>ppt_y</p:attrName>
                                        </p:attrNameLst>
                                      </p:cBhvr>
                                      <p:to>
                                        <p:strVal val="(#ppt_y+0.4)"/>
                                      </p:to>
                                    </p:set>
                                    <p:anim from="(#ppt_y+0.4)" to="(#ppt_y)" calcmode="lin" valueType="num">
                                      <p:cBhvr>
                                        <p:cTn id="37" dur="1230" accel="100000" fill="hold">
                                          <p:stCondLst>
                                            <p:cond delay="770"/>
                                          </p:stCondLst>
                                        </p:cTn>
                                        <p:tgtEl>
                                          <p:spTgt spid="2457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14288" y="896938"/>
            <a:ext cx="9144001" cy="0"/>
          </a:xfrm>
          <a:prstGeom prst="rect">
            <a:avLst/>
          </a:prstGeom>
          <a:solidFill>
            <a:srgbClr val="F5F8FD"/>
          </a:solidFill>
          <a:ln w="9525">
            <a:noFill/>
            <a:miter lim="800000"/>
            <a:headEnd/>
            <a:tailEnd/>
          </a:ln>
          <a:effectLst/>
        </p:spPr>
        <p:txBody>
          <a:bodyPr lIns="57132" tIns="0" rIns="57132" bIns="0">
            <a:spAutoFit/>
          </a:bodyPr>
          <a:lstStyle/>
          <a:p>
            <a:endParaRPr lang="zh-CN" altLang="en-US"/>
          </a:p>
        </p:txBody>
      </p:sp>
      <p:sp>
        <p:nvSpPr>
          <p:cNvPr id="283652" name="Rectangle 4"/>
          <p:cNvSpPr>
            <a:spLocks noChangeArrowheads="1"/>
          </p:cNvSpPr>
          <p:nvPr/>
        </p:nvSpPr>
        <p:spPr bwMode="auto">
          <a:xfrm>
            <a:off x="-14288" y="896938"/>
            <a:ext cx="3257551" cy="0"/>
          </a:xfrm>
          <a:prstGeom prst="rect">
            <a:avLst/>
          </a:prstGeom>
          <a:solidFill>
            <a:srgbClr val="F5F8FD"/>
          </a:solidFill>
          <a:ln w="9525">
            <a:noFill/>
            <a:miter lim="800000"/>
            <a:headEnd/>
            <a:tailEnd/>
          </a:ln>
          <a:effectLst/>
        </p:spPr>
        <p:txBody>
          <a:bodyPr lIns="57132" tIns="0" rIns="57132" bIns="0">
            <a:spAutoFit/>
          </a:bodyPr>
          <a:lstStyle/>
          <a:p>
            <a:endParaRPr lang="zh-CN" altLang="en-US"/>
          </a:p>
        </p:txBody>
      </p:sp>
      <p:sp>
        <p:nvSpPr>
          <p:cNvPr id="283653" name="Rectangle 5"/>
          <p:cNvSpPr>
            <a:spLocks noChangeArrowheads="1"/>
          </p:cNvSpPr>
          <p:nvPr/>
        </p:nvSpPr>
        <p:spPr bwMode="auto">
          <a:xfrm>
            <a:off x="-14288" y="896938"/>
            <a:ext cx="9144001" cy="0"/>
          </a:xfrm>
          <a:prstGeom prst="rect">
            <a:avLst/>
          </a:prstGeom>
          <a:solidFill>
            <a:srgbClr val="F5F8FD"/>
          </a:solidFill>
          <a:ln w="9525">
            <a:noFill/>
            <a:miter lim="800000"/>
            <a:headEnd/>
            <a:tailEnd/>
          </a:ln>
          <a:effectLst/>
        </p:spPr>
        <p:txBody>
          <a:bodyPr lIns="57132" tIns="0" rIns="57132" bIns="0">
            <a:spAutoFit/>
          </a:bodyPr>
          <a:lstStyle/>
          <a:p>
            <a:endParaRPr lang="zh-CN" altLang="en-US"/>
          </a:p>
        </p:txBody>
      </p:sp>
      <p:pic>
        <p:nvPicPr>
          <p:cNvPr id="283655" name="Picture 7" descr="本图中部这个巨大的椭圆星系团中包含了大量的暗物质，因此它的引力能够使得光线弯曲，产生引力透镜效果。"/>
          <p:cNvPicPr>
            <a:picLocks noChangeAspect="1" noChangeArrowheads="1"/>
          </p:cNvPicPr>
          <p:nvPr/>
        </p:nvPicPr>
        <p:blipFill>
          <a:blip r:embed="rId3" cstate="print"/>
          <a:srcRect/>
          <a:stretch>
            <a:fillRect/>
          </a:stretch>
        </p:blipFill>
        <p:spPr bwMode="auto">
          <a:xfrm>
            <a:off x="0" y="0"/>
            <a:ext cx="9144000" cy="6865938"/>
          </a:xfrm>
          <a:prstGeom prst="rect">
            <a:avLst/>
          </a:prstGeom>
          <a:noFill/>
        </p:spPr>
      </p:pic>
      <p:sp>
        <p:nvSpPr>
          <p:cNvPr id="7" name="标题 6"/>
          <p:cNvSpPr>
            <a:spLocks noGrp="1"/>
          </p:cNvSpPr>
          <p:nvPr>
            <p:ph type="title"/>
          </p:nvPr>
        </p:nvSpPr>
        <p:spPr>
          <a:xfrm>
            <a:off x="0" y="0"/>
            <a:ext cx="9144000" cy="1403648"/>
          </a:xfrm>
        </p:spPr>
        <p:txBody>
          <a:bodyPr>
            <a:normAutofit/>
          </a:bodyPr>
          <a:lstStyle/>
          <a:p>
            <a:pPr algn="ctr"/>
            <a:r>
              <a:rPr lang="en-US" altLang="zh-CN" sz="8000" dirty="0" smtClean="0">
                <a:solidFill>
                  <a:srgbClr val="1AFFFA"/>
                </a:solidFill>
              </a:rPr>
              <a:t>135</a:t>
            </a:r>
            <a:r>
              <a:rPr lang="zh-CN" altLang="en-US" sz="8000" dirty="0" smtClean="0">
                <a:solidFill>
                  <a:srgbClr val="1AFFFA"/>
                </a:solidFill>
              </a:rPr>
              <a:t>亿年前早期星系</a:t>
            </a:r>
            <a:endParaRPr lang="zh-CN" altLang="en-US" sz="8000" dirty="0">
              <a:solidFill>
                <a:srgbClr val="1AFFFA"/>
              </a:solidFill>
            </a:endParaRPr>
          </a:p>
        </p:txBody>
      </p:sp>
      <p:sp>
        <p:nvSpPr>
          <p:cNvPr id="8" name="矩形 7"/>
          <p:cNvSpPr/>
          <p:nvPr/>
        </p:nvSpPr>
        <p:spPr>
          <a:xfrm>
            <a:off x="0" y="4549676"/>
            <a:ext cx="9144000" cy="2308324"/>
          </a:xfrm>
          <a:prstGeom prst="rect">
            <a:avLst/>
          </a:prstGeom>
        </p:spPr>
        <p:txBody>
          <a:bodyPr wrap="square">
            <a:spAutoFit/>
          </a:bodyPr>
          <a:lstStyle/>
          <a:p>
            <a:r>
              <a:rPr lang="zh-CN" altLang="en-US" sz="4800" b="1" dirty="0" smtClean="0">
                <a:solidFill>
                  <a:srgbClr val="1AFFFA"/>
                </a:solidFill>
              </a:rPr>
              <a:t>图中巨大椭圆星系团中包含了大量的暗物质，它的引力使得光线弯曲，产生引力透镜效果</a:t>
            </a:r>
            <a:r>
              <a:rPr lang="zh-CN" altLang="en-US" sz="4800" b="1" dirty="0" smtClean="0">
                <a:solidFill>
                  <a:srgbClr val="1AFFFA"/>
                </a:solidFill>
              </a:rPr>
              <a:t>。</a:t>
            </a:r>
            <a:r>
              <a:rPr lang="en-US" altLang="zh-CN" sz="4800" b="1" dirty="0" smtClean="0">
                <a:solidFill>
                  <a:srgbClr val="1AFFFA"/>
                </a:solidFill>
              </a:rPr>
              <a:t>??</a:t>
            </a:r>
            <a:endParaRPr lang="en-US" altLang="zh-CN" sz="4800" b="1" dirty="0" smtClean="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83655"/>
                                        </p:tgtEl>
                                        <p:attrNameLst>
                                          <p:attrName>style.visibility</p:attrName>
                                        </p:attrNameLst>
                                      </p:cBhvr>
                                      <p:to>
                                        <p:strVal val="visible"/>
                                      </p:to>
                                    </p:set>
                                    <p:animEffect transition="in" filter="fade">
                                      <p:cBhvr>
                                        <p:cTn id="7" dur="385" decel="100000"/>
                                        <p:tgtEl>
                                          <p:spTgt spid="283655"/>
                                        </p:tgtEl>
                                      </p:cBhvr>
                                    </p:animEffect>
                                    <p:animScale>
                                      <p:cBhvr>
                                        <p:cTn id="8" dur="385" decel="100000"/>
                                        <p:tgtEl>
                                          <p:spTgt spid="283655"/>
                                        </p:tgtEl>
                                      </p:cBhvr>
                                      <p:from x="10000" y="10000"/>
                                      <p:to x="200000" y="450000"/>
                                    </p:animScale>
                                    <p:animScale>
                                      <p:cBhvr>
                                        <p:cTn id="9" dur="615" accel="100000" fill="hold">
                                          <p:stCondLst>
                                            <p:cond delay="385"/>
                                          </p:stCondLst>
                                        </p:cTn>
                                        <p:tgtEl>
                                          <p:spTgt spid="283655"/>
                                        </p:tgtEl>
                                      </p:cBhvr>
                                      <p:from x="200000" y="450000"/>
                                      <p:to x="100000" y="100000"/>
                                    </p:animScale>
                                    <p:set>
                                      <p:cBhvr>
                                        <p:cTn id="10" dur="385" fill="hold"/>
                                        <p:tgtEl>
                                          <p:spTgt spid="283655"/>
                                        </p:tgtEl>
                                        <p:attrNameLst>
                                          <p:attrName>ppt_x</p:attrName>
                                        </p:attrNameLst>
                                      </p:cBhvr>
                                      <p:to>
                                        <p:strVal val="(0.5)"/>
                                      </p:to>
                                    </p:set>
                                    <p:anim from="(0.5)" to="(#ppt_x)" calcmode="lin" valueType="num">
                                      <p:cBhvr>
                                        <p:cTn id="11" dur="615" accel="100000" fill="hold">
                                          <p:stCondLst>
                                            <p:cond delay="385"/>
                                          </p:stCondLst>
                                        </p:cTn>
                                        <p:tgtEl>
                                          <p:spTgt spid="283655"/>
                                        </p:tgtEl>
                                        <p:attrNameLst>
                                          <p:attrName>ppt_x</p:attrName>
                                        </p:attrNameLst>
                                      </p:cBhvr>
                                    </p:anim>
                                    <p:set>
                                      <p:cBhvr>
                                        <p:cTn id="12" dur="385" fill="hold"/>
                                        <p:tgtEl>
                                          <p:spTgt spid="283655"/>
                                        </p:tgtEl>
                                        <p:attrNameLst>
                                          <p:attrName>ppt_y</p:attrName>
                                        </p:attrNameLst>
                                      </p:cBhvr>
                                      <p:to>
                                        <p:strVal val="(#ppt_y+0.4)"/>
                                      </p:to>
                                    </p:set>
                                    <p:anim from="(#ppt_y+0.4)" to="(#ppt_y)" calcmode="lin" valueType="num">
                                      <p:cBhvr>
                                        <p:cTn id="13" dur="615" accel="100000" fill="hold">
                                          <p:stCondLst>
                                            <p:cond delay="385"/>
                                          </p:stCondLst>
                                        </p:cTn>
                                        <p:tgtEl>
                                          <p:spTgt spid="28365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3000" fill="hold"/>
                                        <p:tgtEl>
                                          <p:spTgt spid="7"/>
                                        </p:tgtEl>
                                        <p:attrNameLst>
                                          <p:attrName>ppt_x</p:attrName>
                                        </p:attrNameLst>
                                      </p:cBhvr>
                                      <p:tavLst>
                                        <p:tav tm="0">
                                          <p:val>
                                            <p:strVal val="#ppt_x"/>
                                          </p:val>
                                        </p:tav>
                                        <p:tav tm="100000">
                                          <p:val>
                                            <p:strVal val="#ppt_x"/>
                                          </p:val>
                                        </p:tav>
                                      </p:tavLst>
                                    </p:anim>
                                    <p:anim calcmode="lin" valueType="num">
                                      <p:cBhvr additive="base">
                                        <p:cTn id="19"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1"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out)">
                                      <p:cBhvr>
                                        <p:cTn id="24" dur="3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iterate type="lt">
                                    <p:tmPct val="0"/>
                                  </p:iterate>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ppt_x"/>
                                          </p:val>
                                        </p:tav>
                                        <p:tav tm="100000">
                                          <p:val>
                                            <p:strVal val="#ppt_x"/>
                                          </p:val>
                                        </p:tav>
                                      </p:tavLst>
                                    </p:anim>
                                    <p:anim calcmode="lin" valueType="num">
                                      <p:cBhvr additive="base">
                                        <p:cTn id="3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1"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10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1000"/>
                                        <p:tgtEl>
                                          <p:spTgt spid="8"/>
                                        </p:tgtEl>
                                        <p:attrNameLst>
                                          <p:attrName>fillcolor</p:attrName>
                                        </p:attrNameLst>
                                      </p:cBhvr>
                                      <p:tavLst>
                                        <p:tav tm="0">
                                          <p:val>
                                            <p:clrVal>
                                              <a:schemeClr val="accent2"/>
                                            </p:clrVal>
                                          </p:val>
                                        </p:tav>
                                        <p:tav tm="50000">
                                          <p:val>
                                            <p:clrVal>
                                              <a:schemeClr val="hlink"/>
                                            </p:clrVal>
                                          </p:val>
                                        </p:tav>
                                      </p:tavLst>
                                    </p:anim>
                                    <p:set>
                                      <p:cBhvr>
                                        <p:cTn id="37" dur="10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6" descr="哈勃望远镜观测到迄今最古老星系"/>
          <p:cNvPicPr>
            <a:picLocks noGrp="1" noChangeAspect="1" noChangeArrowheads="1"/>
          </p:cNvPicPr>
          <p:nvPr>
            <p:ph idx="4294967295"/>
          </p:nvPr>
        </p:nvPicPr>
        <p:blipFill>
          <a:blip r:embed="rId3" cstate="print"/>
          <a:srcRect/>
          <a:stretch>
            <a:fillRect/>
          </a:stretch>
        </p:blipFill>
        <p:spPr>
          <a:xfrm>
            <a:off x="0" y="0"/>
            <a:ext cx="9144000" cy="6884988"/>
          </a:xfrm>
          <a:noFill/>
        </p:spPr>
      </p:pic>
      <p:sp>
        <p:nvSpPr>
          <p:cNvPr id="4" name="标题 3"/>
          <p:cNvSpPr>
            <a:spLocks noGrp="1"/>
          </p:cNvSpPr>
          <p:nvPr>
            <p:ph type="title" idx="4294967295"/>
          </p:nvPr>
        </p:nvSpPr>
        <p:spPr>
          <a:xfrm>
            <a:off x="0" y="0"/>
            <a:ext cx="9144000" cy="1844824"/>
          </a:xfrm>
        </p:spPr>
        <p:txBody>
          <a:bodyPr>
            <a:normAutofit/>
          </a:bodyPr>
          <a:lstStyle/>
          <a:p>
            <a:r>
              <a:rPr lang="en-US" altLang="zh-CN" sz="8000" kern="1200" dirty="0" smtClean="0">
                <a:solidFill>
                  <a:srgbClr val="00FFFF"/>
                </a:solidFill>
                <a:latin typeface="Calibri"/>
                <a:ea typeface="+mj-ea"/>
                <a:cs typeface="+mj-cs"/>
              </a:rPr>
              <a:t>132</a:t>
            </a:r>
            <a:r>
              <a:rPr lang="zh-CN" altLang="en-US" sz="8000" kern="1200" dirty="0" smtClean="0">
                <a:solidFill>
                  <a:srgbClr val="00FFFF"/>
                </a:solidFill>
                <a:latin typeface="Calibri"/>
                <a:ea typeface="+mj-ea"/>
                <a:cs typeface="+mj-cs"/>
              </a:rPr>
              <a:t>亿年</a:t>
            </a:r>
            <a:r>
              <a:rPr lang="zh-CN" altLang="zh-CN" sz="8000" kern="1200" dirty="0" smtClean="0">
                <a:solidFill>
                  <a:srgbClr val="00FFFF"/>
                </a:solidFill>
                <a:latin typeface="Calibri"/>
                <a:ea typeface="+mj-ea"/>
                <a:cs typeface="+mj-cs"/>
              </a:rPr>
              <a:t>最古老星系</a:t>
            </a:r>
            <a:endParaRPr lang="zh-CN" altLang="en-US" sz="8000" dirty="0">
              <a:solidFill>
                <a:srgbClr val="00FFFF"/>
              </a:solidFill>
            </a:endParaRPr>
          </a:p>
        </p:txBody>
      </p:sp>
      <p:sp>
        <p:nvSpPr>
          <p:cNvPr id="5" name="矩形 4"/>
          <p:cNvSpPr/>
          <p:nvPr/>
        </p:nvSpPr>
        <p:spPr>
          <a:xfrm>
            <a:off x="0" y="4272677"/>
            <a:ext cx="9144000" cy="2585323"/>
          </a:xfrm>
          <a:prstGeom prst="rect">
            <a:avLst/>
          </a:prstGeom>
        </p:spPr>
        <p:txBody>
          <a:bodyPr wrap="square">
            <a:spAutoFit/>
          </a:bodyPr>
          <a:lstStyle/>
          <a:p>
            <a:pPr algn="ctr"/>
            <a:r>
              <a:rPr lang="zh-CN" altLang="en-US" sz="5400" b="1" dirty="0" smtClean="0">
                <a:solidFill>
                  <a:srgbClr val="00FFFF"/>
                </a:solidFill>
              </a:rPr>
              <a:t>一组恒星的图像</a:t>
            </a:r>
            <a:r>
              <a:rPr lang="en-US" altLang="zh-CN" sz="5400" b="1" dirty="0" smtClean="0">
                <a:solidFill>
                  <a:srgbClr val="00FFFF"/>
                </a:solidFill>
              </a:rPr>
              <a:t>,</a:t>
            </a:r>
            <a:r>
              <a:rPr lang="zh-CN" altLang="en-US" sz="5400" b="1" dirty="0" smtClean="0">
                <a:solidFill>
                  <a:srgbClr val="00FFFF"/>
                </a:solidFill>
              </a:rPr>
              <a:t>星系诞生于</a:t>
            </a:r>
            <a:endParaRPr lang="en-US" altLang="zh-CN" sz="5400" b="1" dirty="0" smtClean="0">
              <a:solidFill>
                <a:srgbClr val="00FFFF"/>
              </a:solidFill>
            </a:endParaRPr>
          </a:p>
          <a:p>
            <a:pPr algn="ctr"/>
            <a:r>
              <a:rPr lang="zh-CN" altLang="en-US" sz="5400" b="1" dirty="0" smtClean="0">
                <a:solidFill>
                  <a:srgbClr val="00FFFF"/>
                </a:solidFill>
              </a:rPr>
              <a:t>宇宙大爆炸后</a:t>
            </a:r>
            <a:r>
              <a:rPr lang="en-US" altLang="zh-CN" sz="5400" b="1" dirty="0" smtClean="0">
                <a:solidFill>
                  <a:srgbClr val="00FFFF"/>
                </a:solidFill>
              </a:rPr>
              <a:t>4.8</a:t>
            </a:r>
            <a:r>
              <a:rPr lang="zh-CN" altLang="en-US" sz="5400" b="1" dirty="0" smtClean="0">
                <a:solidFill>
                  <a:srgbClr val="00FFFF"/>
                </a:solidFill>
              </a:rPr>
              <a:t>亿年</a:t>
            </a:r>
            <a:endParaRPr lang="en-US" altLang="zh-CN" sz="5400" b="1" dirty="0" smtClean="0">
              <a:solidFill>
                <a:srgbClr val="00FFFF"/>
              </a:solidFill>
            </a:endParaRPr>
          </a:p>
          <a:p>
            <a:pPr algn="ctr"/>
            <a:r>
              <a:rPr lang="zh-CN" altLang="en-US" sz="5400" b="1" dirty="0" smtClean="0">
                <a:solidFill>
                  <a:srgbClr val="00FFFF"/>
                </a:solidFill>
              </a:rPr>
              <a:t>正以极其惊人的速率形成</a:t>
            </a:r>
            <a:endParaRPr lang="zh-CN" altLang="en-US" sz="54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770" decel="100000"/>
                                        <p:tgtEl>
                                          <p:spTgt spid="22531"/>
                                        </p:tgtEl>
                                      </p:cBhvr>
                                    </p:animEffect>
                                    <p:animScale>
                                      <p:cBhvr>
                                        <p:cTn id="8" dur="770" decel="100000"/>
                                        <p:tgtEl>
                                          <p:spTgt spid="22531"/>
                                        </p:tgtEl>
                                      </p:cBhvr>
                                      <p:from x="10000" y="10000"/>
                                      <p:to x="200000" y="450000"/>
                                    </p:animScale>
                                    <p:animScale>
                                      <p:cBhvr>
                                        <p:cTn id="9" dur="1230" accel="100000" fill="hold">
                                          <p:stCondLst>
                                            <p:cond delay="770"/>
                                          </p:stCondLst>
                                        </p:cTn>
                                        <p:tgtEl>
                                          <p:spTgt spid="22531"/>
                                        </p:tgtEl>
                                      </p:cBhvr>
                                      <p:from x="200000" y="450000"/>
                                      <p:to x="100000" y="100000"/>
                                    </p:animScale>
                                    <p:set>
                                      <p:cBhvr>
                                        <p:cTn id="10" dur="770" fill="hold"/>
                                        <p:tgtEl>
                                          <p:spTgt spid="22531"/>
                                        </p:tgtEl>
                                        <p:attrNameLst>
                                          <p:attrName>ppt_x</p:attrName>
                                        </p:attrNameLst>
                                      </p:cBhvr>
                                      <p:to>
                                        <p:strVal val="(0.5)"/>
                                      </p:to>
                                    </p:set>
                                    <p:anim from="(0.5)" to="(#ppt_x)" calcmode="lin" valueType="num">
                                      <p:cBhvr>
                                        <p:cTn id="11" dur="1230" accel="100000" fill="hold">
                                          <p:stCondLst>
                                            <p:cond delay="770"/>
                                          </p:stCondLst>
                                        </p:cTn>
                                        <p:tgtEl>
                                          <p:spTgt spid="22531"/>
                                        </p:tgtEl>
                                        <p:attrNameLst>
                                          <p:attrName>ppt_x</p:attrName>
                                        </p:attrNameLst>
                                      </p:cBhvr>
                                    </p:anim>
                                    <p:set>
                                      <p:cBhvr>
                                        <p:cTn id="12" dur="770" fill="hold"/>
                                        <p:tgtEl>
                                          <p:spTgt spid="22531"/>
                                        </p:tgtEl>
                                        <p:attrNameLst>
                                          <p:attrName>ppt_y</p:attrName>
                                        </p:attrNameLst>
                                      </p:cBhvr>
                                      <p:to>
                                        <p:strVal val="(#ppt_y+0.4)"/>
                                      </p:to>
                                    </p:set>
                                    <p:anim from="(#ppt_y+0.4)" to="(#ppt_y)" calcmode="lin" valueType="num">
                                      <p:cBhvr>
                                        <p:cTn id="13" dur="1230" accel="100000" fill="hold">
                                          <p:stCondLst>
                                            <p:cond delay="770"/>
                                          </p:stCondLst>
                                        </p:cTn>
                                        <p:tgtEl>
                                          <p:spTgt spid="2253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3000" fill="hold"/>
                                        <p:tgtEl>
                                          <p:spTgt spid="4"/>
                                        </p:tgtEl>
                                        <p:attrNameLst>
                                          <p:attrName>ppt_w</p:attrName>
                                        </p:attrNameLst>
                                      </p:cBhvr>
                                      <p:tavLst>
                                        <p:tav tm="0" fmla="#ppt_w*sin(2.5*pi*$)">
                                          <p:val>
                                            <p:fltVal val="0"/>
                                          </p:val>
                                        </p:tav>
                                        <p:tav tm="100000">
                                          <p:val>
                                            <p:fltVal val="1"/>
                                          </p:val>
                                        </p:tav>
                                      </p:tavLst>
                                    </p:anim>
                                    <p:anim calcmode="lin" valueType="num">
                                      <p:cBhvr>
                                        <p:cTn id="19" dur="3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iterate type="lt">
                                    <p:tmPct val="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0" fill="hold"/>
                                        <p:tgtEl>
                                          <p:spTgt spid="5"/>
                                        </p:tgtEl>
                                        <p:attrNameLst>
                                          <p:attrName>ppt_x</p:attrName>
                                        </p:attrNameLst>
                                      </p:cBhvr>
                                      <p:tavLst>
                                        <p:tav tm="0">
                                          <p:val>
                                            <p:strVal val="#ppt_x"/>
                                          </p:val>
                                        </p:tav>
                                        <p:tav tm="100000">
                                          <p:val>
                                            <p:strVal val="#ppt_x"/>
                                          </p:val>
                                        </p:tav>
                                      </p:tavLst>
                                    </p:anim>
                                    <p:anim calcmode="lin" valueType="num">
                                      <p:cBhvr additive="base">
                                        <p:cTn id="25"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1" nodeType="clickEffect">
                                  <p:stCondLst>
                                    <p:cond delay="0"/>
                                  </p:stCondLst>
                                  <p:iterate type="lt">
                                    <p:tmPct val="10000"/>
                                  </p:iterate>
                                  <p:childTnLst>
                                    <p:set>
                                      <p:cBhvr>
                                        <p:cTn id="29" dur="1" fill="hold">
                                          <p:stCondLst>
                                            <p:cond delay="0"/>
                                          </p:stCondLst>
                                        </p:cTn>
                                        <p:tgtEl>
                                          <p:spTgt spid="5"/>
                                        </p:tgtEl>
                                        <p:attrNameLst>
                                          <p:attrName>style.visibility</p:attrName>
                                        </p:attrNameLst>
                                      </p:cBhvr>
                                      <p:to>
                                        <p:strVal val="visible"/>
                                      </p:to>
                                    </p:set>
                                    <p:anim by="(-#ppt_w*2)" calcmode="lin" valueType="num">
                                      <p:cBhvr rctx="PPT">
                                        <p:cTn id="30" dur="1500" autoRev="1" fill="hold">
                                          <p:stCondLst>
                                            <p:cond delay="0"/>
                                          </p:stCondLst>
                                        </p:cTn>
                                        <p:tgtEl>
                                          <p:spTgt spid="5"/>
                                        </p:tgtEl>
                                        <p:attrNameLst>
                                          <p:attrName>ppt_w</p:attrName>
                                        </p:attrNameLst>
                                      </p:cBhvr>
                                    </p:anim>
                                    <p:anim by="(#ppt_w*0.50)" calcmode="lin" valueType="num">
                                      <p:cBhvr>
                                        <p:cTn id="31" dur="1500" decel="50000" autoRev="1" fill="hold">
                                          <p:stCondLst>
                                            <p:cond delay="0"/>
                                          </p:stCondLst>
                                        </p:cTn>
                                        <p:tgtEl>
                                          <p:spTgt spid="5"/>
                                        </p:tgtEl>
                                        <p:attrNameLst>
                                          <p:attrName>ppt_x</p:attrName>
                                        </p:attrNameLst>
                                      </p:cBhvr>
                                    </p:anim>
                                    <p:anim from="(-#ppt_h/2)" to="(#ppt_y)" calcmode="lin" valueType="num">
                                      <p:cBhvr>
                                        <p:cTn id="32" dur="3000" fill="hold">
                                          <p:stCondLst>
                                            <p:cond delay="0"/>
                                          </p:stCondLst>
                                        </p:cTn>
                                        <p:tgtEl>
                                          <p:spTgt spid="5"/>
                                        </p:tgtEl>
                                        <p:attrNameLst>
                                          <p:attrName>ppt_y</p:attrName>
                                        </p:attrNameLst>
                                      </p:cBhvr>
                                    </p:anim>
                                    <p:animRot by="21600000">
                                      <p:cBhvr>
                                        <p:cTn id="33" dur="3000" fill="hold">
                                          <p:stCondLst>
                                            <p:cond delay="0"/>
                                          </p:stCondLst>
                                        </p:cTn>
                                        <p:tgtEl>
                                          <p:spTgt spid="5"/>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22531"/>
                                        </p:tgtEl>
                                        <p:attrNameLst>
                                          <p:attrName>style.visibility</p:attrName>
                                        </p:attrNameLst>
                                      </p:cBhvr>
                                      <p:to>
                                        <p:strVal val="visible"/>
                                      </p:to>
                                    </p:set>
                                    <p:animEffect transition="in" filter="fade">
                                      <p:cBhvr>
                                        <p:cTn id="38" dur="770" decel="100000"/>
                                        <p:tgtEl>
                                          <p:spTgt spid="22531"/>
                                        </p:tgtEl>
                                      </p:cBhvr>
                                    </p:animEffect>
                                    <p:animScale>
                                      <p:cBhvr>
                                        <p:cTn id="39" dur="770" decel="100000"/>
                                        <p:tgtEl>
                                          <p:spTgt spid="22531"/>
                                        </p:tgtEl>
                                      </p:cBhvr>
                                      <p:from x="10000" y="10000"/>
                                      <p:to x="200000" y="450000"/>
                                    </p:animScale>
                                    <p:animScale>
                                      <p:cBhvr>
                                        <p:cTn id="40" dur="1230" accel="100000" fill="hold">
                                          <p:stCondLst>
                                            <p:cond delay="770"/>
                                          </p:stCondLst>
                                        </p:cTn>
                                        <p:tgtEl>
                                          <p:spTgt spid="22531"/>
                                        </p:tgtEl>
                                      </p:cBhvr>
                                      <p:from x="200000" y="450000"/>
                                      <p:to x="100000" y="100000"/>
                                    </p:animScale>
                                    <p:set>
                                      <p:cBhvr>
                                        <p:cTn id="41" dur="770" fill="hold"/>
                                        <p:tgtEl>
                                          <p:spTgt spid="22531"/>
                                        </p:tgtEl>
                                        <p:attrNameLst>
                                          <p:attrName>ppt_x</p:attrName>
                                        </p:attrNameLst>
                                      </p:cBhvr>
                                      <p:to>
                                        <p:strVal val="(0.5)"/>
                                      </p:to>
                                    </p:set>
                                    <p:anim from="(0.5)" to="(#ppt_x)" calcmode="lin" valueType="num">
                                      <p:cBhvr>
                                        <p:cTn id="42" dur="1230" accel="100000" fill="hold">
                                          <p:stCondLst>
                                            <p:cond delay="770"/>
                                          </p:stCondLst>
                                        </p:cTn>
                                        <p:tgtEl>
                                          <p:spTgt spid="22531"/>
                                        </p:tgtEl>
                                        <p:attrNameLst>
                                          <p:attrName>ppt_x</p:attrName>
                                        </p:attrNameLst>
                                      </p:cBhvr>
                                    </p:anim>
                                    <p:set>
                                      <p:cBhvr>
                                        <p:cTn id="43" dur="770" fill="hold"/>
                                        <p:tgtEl>
                                          <p:spTgt spid="22531"/>
                                        </p:tgtEl>
                                        <p:attrNameLst>
                                          <p:attrName>ppt_y</p:attrName>
                                        </p:attrNameLst>
                                      </p:cBhvr>
                                      <p:to>
                                        <p:strVal val="(#ppt_y+0.4)"/>
                                      </p:to>
                                    </p:set>
                                    <p:anim from="(#ppt_y+0.4)" to="(#ppt_y)" calcmode="lin" valueType="num">
                                      <p:cBhvr>
                                        <p:cTn id="44" dur="1230" accel="100000" fill="hold">
                                          <p:stCondLst>
                                            <p:cond delay="770"/>
                                          </p:stCondLst>
                                        </p:cTn>
                                        <p:tgtEl>
                                          <p:spTgt spid="2253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xu\Pictures\2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0"/>
            <a:ext cx="9144000" cy="1143000"/>
          </a:xfrm>
        </p:spPr>
        <p:txBody>
          <a:bodyPr>
            <a:noAutofit/>
          </a:bodyPr>
          <a:lstStyle/>
          <a:p>
            <a:r>
              <a:rPr lang="en-US" altLang="zh-CN" sz="7200" kern="1200" dirty="0" smtClean="0">
                <a:solidFill>
                  <a:srgbClr val="1AFFFA"/>
                </a:solidFill>
                <a:latin typeface="宋体"/>
                <a:ea typeface="宋体"/>
                <a:cs typeface="+mj-cs"/>
              </a:rPr>
              <a:t>110</a:t>
            </a:r>
            <a:r>
              <a:rPr lang="zh-CN" altLang="zh-CN" sz="7200" kern="1200" dirty="0" smtClean="0">
                <a:solidFill>
                  <a:srgbClr val="1AFFFA"/>
                </a:solidFill>
                <a:latin typeface="宋体"/>
                <a:ea typeface="+mj-ea"/>
                <a:cs typeface="+mj-cs"/>
              </a:rPr>
              <a:t>亿光年青春期星系</a:t>
            </a:r>
            <a:endParaRPr lang="zh-CN" altLang="en-US" sz="7200" dirty="0">
              <a:solidFill>
                <a:srgbClr val="1AFFFA"/>
              </a:solidFill>
            </a:endParaRPr>
          </a:p>
        </p:txBody>
      </p:sp>
      <p:sp>
        <p:nvSpPr>
          <p:cNvPr id="5" name="矩形 4"/>
          <p:cNvSpPr/>
          <p:nvPr/>
        </p:nvSpPr>
        <p:spPr>
          <a:xfrm>
            <a:off x="0" y="4272677"/>
            <a:ext cx="9144000" cy="2769989"/>
          </a:xfrm>
          <a:prstGeom prst="rect">
            <a:avLst/>
          </a:prstGeom>
        </p:spPr>
        <p:txBody>
          <a:bodyPr wrap="square">
            <a:spAutoFit/>
          </a:bodyPr>
          <a:lstStyle/>
          <a:p>
            <a:r>
              <a:rPr lang="zh-CN" altLang="en-US" sz="4000" b="1" dirty="0" smtClean="0">
                <a:solidFill>
                  <a:srgbClr val="00FFFF"/>
                </a:solidFill>
                <a:latin typeface="宋体" pitchFamily="2" charset="-122"/>
              </a:rPr>
              <a:t>这些泡状物是处于青春期的星系和氢气，它们很热，拥有气体晕轮、不断成长的超大质量黑洞，而且它们正逐渐趋于稳定</a:t>
            </a:r>
            <a:r>
              <a:rPr lang="en-US" altLang="zh-CN" sz="4000" b="1" dirty="0" smtClean="0">
                <a:solidFill>
                  <a:srgbClr val="00FFFF"/>
                </a:solidFill>
                <a:latin typeface="宋体" pitchFamily="2" charset="-122"/>
              </a:rPr>
              <a:t>.</a:t>
            </a:r>
            <a:r>
              <a:rPr lang="zh-CN" altLang="en-US" sz="4000" b="1" dirty="0" smtClean="0">
                <a:solidFill>
                  <a:srgbClr val="00FFFF"/>
                </a:solidFill>
                <a:latin typeface="宋体" pitchFamily="2" charset="-122"/>
              </a:rPr>
              <a:t>它们都是它们的创造者的残余物</a:t>
            </a:r>
            <a:r>
              <a:rPr lang="zh-CN" altLang="en-US" sz="5400" b="1" dirty="0" smtClean="0">
                <a:solidFill>
                  <a:srgbClr val="00FFFF"/>
                </a:solidFill>
                <a:latin typeface="宋体" pitchFamily="2" charset="-122"/>
              </a:rPr>
              <a:t>。</a:t>
            </a:r>
            <a:endParaRPr lang="zh-CN" altLang="en-US" sz="54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385" decel="100000"/>
                                        <p:tgtEl>
                                          <p:spTgt spid="23554"/>
                                        </p:tgtEl>
                                      </p:cBhvr>
                                    </p:animEffect>
                                    <p:animScale>
                                      <p:cBhvr>
                                        <p:cTn id="8" dur="385" decel="100000"/>
                                        <p:tgtEl>
                                          <p:spTgt spid="23554"/>
                                        </p:tgtEl>
                                      </p:cBhvr>
                                      <p:from x="10000" y="10000"/>
                                      <p:to x="200000" y="450000"/>
                                    </p:animScale>
                                    <p:animScale>
                                      <p:cBhvr>
                                        <p:cTn id="9" dur="615" accel="100000" fill="hold">
                                          <p:stCondLst>
                                            <p:cond delay="385"/>
                                          </p:stCondLst>
                                        </p:cTn>
                                        <p:tgtEl>
                                          <p:spTgt spid="23554"/>
                                        </p:tgtEl>
                                      </p:cBhvr>
                                      <p:from x="200000" y="450000"/>
                                      <p:to x="100000" y="100000"/>
                                    </p:animScale>
                                    <p:set>
                                      <p:cBhvr>
                                        <p:cTn id="10" dur="385" fill="hold"/>
                                        <p:tgtEl>
                                          <p:spTgt spid="23554"/>
                                        </p:tgtEl>
                                        <p:attrNameLst>
                                          <p:attrName>ppt_x</p:attrName>
                                        </p:attrNameLst>
                                      </p:cBhvr>
                                      <p:to>
                                        <p:strVal val="(0.5)"/>
                                      </p:to>
                                    </p:set>
                                    <p:anim from="(0.5)" to="(#ppt_x)" calcmode="lin" valueType="num">
                                      <p:cBhvr>
                                        <p:cTn id="11" dur="615" accel="100000" fill="hold">
                                          <p:stCondLst>
                                            <p:cond delay="385"/>
                                          </p:stCondLst>
                                        </p:cTn>
                                        <p:tgtEl>
                                          <p:spTgt spid="23554"/>
                                        </p:tgtEl>
                                        <p:attrNameLst>
                                          <p:attrName>ppt_x</p:attrName>
                                        </p:attrNameLst>
                                      </p:cBhvr>
                                    </p:anim>
                                    <p:set>
                                      <p:cBhvr>
                                        <p:cTn id="12" dur="385" fill="hold"/>
                                        <p:tgtEl>
                                          <p:spTgt spid="23554"/>
                                        </p:tgtEl>
                                        <p:attrNameLst>
                                          <p:attrName>ppt_y</p:attrName>
                                        </p:attrNameLst>
                                      </p:cBhvr>
                                      <p:to>
                                        <p:strVal val="(#ppt_y+0.4)"/>
                                      </p:to>
                                    </p:set>
                                    <p:anim from="(#ppt_y+0.4)" to="(#ppt_y)" calcmode="lin" valueType="num">
                                      <p:cBhvr>
                                        <p:cTn id="13" dur="615" accel="100000" fill="hold">
                                          <p:stCondLst>
                                            <p:cond delay="385"/>
                                          </p:stCondLst>
                                        </p:cTn>
                                        <p:tgtEl>
                                          <p:spTgt spid="2355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4"/>
                                        </p:tgtEl>
                                        <p:attrNameLst>
                                          <p:attrName>fillcolor</p:attrName>
                                        </p:attrNameLst>
                                      </p:cBhvr>
                                      <p:tavLst>
                                        <p:tav tm="0">
                                          <p:val>
                                            <p:clrVal>
                                              <a:schemeClr val="accent2"/>
                                            </p:clrVal>
                                          </p:val>
                                        </p:tav>
                                        <p:tav tm="50000">
                                          <p:val>
                                            <p:clrVal>
                                              <a:schemeClr val="hlink"/>
                                            </p:clrVal>
                                          </p:val>
                                        </p:tav>
                                      </p:tavLst>
                                    </p:anim>
                                    <p:set>
                                      <p:cBhvr>
                                        <p:cTn id="20" dur="500"/>
                                        <p:tgtEl>
                                          <p:spTgt spid="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10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1000"/>
                                        <p:tgtEl>
                                          <p:spTgt spid="5"/>
                                        </p:tgtEl>
                                        <p:attrNameLst>
                                          <p:attrName>fillcolor</p:attrName>
                                        </p:attrNameLst>
                                      </p:cBhvr>
                                      <p:tavLst>
                                        <p:tav tm="0">
                                          <p:val>
                                            <p:clrVal>
                                              <a:schemeClr val="accent2"/>
                                            </p:clrVal>
                                          </p:val>
                                        </p:tav>
                                        <p:tav tm="50000">
                                          <p:val>
                                            <p:clrVal>
                                              <a:schemeClr val="hlink"/>
                                            </p:clrVal>
                                          </p:val>
                                        </p:tav>
                                      </p:tavLst>
                                    </p:anim>
                                    <p:set>
                                      <p:cBhvr>
                                        <p:cTn id="27" dur="10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027" descr="C:\Users\xu\Pictures\1.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4" name="矩形 3"/>
          <p:cNvSpPr/>
          <p:nvPr/>
        </p:nvSpPr>
        <p:spPr>
          <a:xfrm>
            <a:off x="4932040" y="2636912"/>
            <a:ext cx="2691763" cy="707886"/>
          </a:xfrm>
          <a:prstGeom prst="rect">
            <a:avLst/>
          </a:prstGeom>
        </p:spPr>
        <p:txBody>
          <a:bodyPr wrap="none">
            <a:spAutoFit/>
          </a:bodyPr>
          <a:lstStyle/>
          <a:p>
            <a:r>
              <a:rPr lang="en-US" altLang="zh-CN" sz="4000" dirty="0" smtClean="0">
                <a:solidFill>
                  <a:srgbClr val="1AFFFA"/>
                </a:solidFill>
              </a:rPr>
              <a:t>HUDF-JD2</a:t>
            </a:r>
            <a:endParaRPr lang="zh-CN" altLang="en-US" sz="4000" dirty="0">
              <a:solidFill>
                <a:srgbClr val="1AFFFA"/>
              </a:solidFill>
            </a:endParaRPr>
          </a:p>
        </p:txBody>
      </p:sp>
      <p:sp>
        <p:nvSpPr>
          <p:cNvPr id="5" name="矩形 4"/>
          <p:cNvSpPr/>
          <p:nvPr/>
        </p:nvSpPr>
        <p:spPr>
          <a:xfrm>
            <a:off x="0" y="3441680"/>
            <a:ext cx="9144000" cy="3416320"/>
          </a:xfrm>
          <a:prstGeom prst="rect">
            <a:avLst/>
          </a:prstGeom>
        </p:spPr>
        <p:txBody>
          <a:bodyPr wrap="square">
            <a:spAutoFit/>
          </a:bodyPr>
          <a:lstStyle/>
          <a:p>
            <a:r>
              <a:rPr lang="zh-CN" altLang="en-US" sz="5400" b="1" dirty="0" smtClean="0">
                <a:solidFill>
                  <a:srgbClr val="00FFFF"/>
                </a:solidFill>
              </a:rPr>
              <a:t>对距地球最远的</a:t>
            </a:r>
            <a:r>
              <a:rPr lang="en-US" altLang="zh-CN" sz="5400" b="1" dirty="0" smtClean="0">
                <a:solidFill>
                  <a:srgbClr val="FF0000"/>
                </a:solidFill>
              </a:rPr>
              <a:t>129.1</a:t>
            </a:r>
            <a:r>
              <a:rPr lang="zh-CN" altLang="en-US" sz="5400" b="1" dirty="0" smtClean="0">
                <a:solidFill>
                  <a:srgbClr val="FF0000"/>
                </a:solidFill>
              </a:rPr>
              <a:t>亿光年之外的银河星系</a:t>
            </a:r>
            <a:r>
              <a:rPr lang="zh-CN" altLang="en-US" sz="5400" b="1" dirty="0" smtClean="0">
                <a:solidFill>
                  <a:srgbClr val="00FFFF"/>
                </a:solidFill>
              </a:rPr>
              <a:t>进行观察时，再度发现了</a:t>
            </a:r>
            <a:r>
              <a:rPr lang="en-US" altLang="zh-CN" sz="5400" b="1" dirty="0" smtClean="0">
                <a:solidFill>
                  <a:srgbClr val="FF0000"/>
                </a:solidFill>
              </a:rPr>
              <a:t>40</a:t>
            </a:r>
            <a:r>
              <a:rPr lang="zh-CN" altLang="en-US" sz="5400" b="1" dirty="0" smtClean="0">
                <a:solidFill>
                  <a:srgbClr val="FF0000"/>
                </a:solidFill>
              </a:rPr>
              <a:t>万光年之外</a:t>
            </a:r>
            <a:r>
              <a:rPr lang="zh-CN" altLang="en-US" sz="5400" b="1" dirty="0" smtClean="0">
                <a:solidFill>
                  <a:srgbClr val="00FFFF"/>
                </a:solidFill>
              </a:rPr>
              <a:t>的新银河星系。</a:t>
            </a:r>
            <a:r>
              <a:rPr lang="zh-CN" altLang="en-US" sz="5400" b="1" dirty="0" smtClean="0">
                <a:solidFill>
                  <a:srgbClr val="FF0000"/>
                </a:solidFill>
              </a:rPr>
              <a:t>！！？</a:t>
            </a:r>
            <a:endParaRPr lang="zh-CN" altLang="en-US" sz="5400" b="1" dirty="0">
              <a:solidFill>
                <a:srgbClr val="FF0000"/>
              </a:solidFill>
            </a:endParaRPr>
          </a:p>
        </p:txBody>
      </p:sp>
      <p:sp>
        <p:nvSpPr>
          <p:cNvPr id="6" name="标题 5"/>
          <p:cNvSpPr>
            <a:spLocks noGrp="1"/>
          </p:cNvSpPr>
          <p:nvPr>
            <p:ph type="title" idx="4294967295"/>
          </p:nvPr>
        </p:nvSpPr>
        <p:spPr>
          <a:xfrm>
            <a:off x="0" y="0"/>
            <a:ext cx="9144000" cy="1417638"/>
          </a:xfrm>
        </p:spPr>
        <p:txBody>
          <a:bodyPr>
            <a:noAutofit/>
          </a:bodyPr>
          <a:lstStyle/>
          <a:p>
            <a:r>
              <a:rPr lang="en-US" altLang="zh-CN" sz="7200" kern="1200" dirty="0" smtClean="0">
                <a:solidFill>
                  <a:srgbClr val="00FFFF"/>
                </a:solidFill>
                <a:latin typeface="Calibri"/>
                <a:ea typeface="宋体"/>
                <a:cs typeface="+mj-cs"/>
              </a:rPr>
              <a:t>129.1</a:t>
            </a:r>
            <a:r>
              <a:rPr lang="zh-CN" altLang="zh-CN" sz="7200" kern="1200" dirty="0" smtClean="0">
                <a:solidFill>
                  <a:srgbClr val="00FFFF"/>
                </a:solidFill>
                <a:latin typeface="Calibri"/>
                <a:ea typeface="宋体"/>
                <a:cs typeface="+mj-cs"/>
              </a:rPr>
              <a:t>亿光年</a:t>
            </a:r>
            <a:r>
              <a:rPr lang="zh-CN" altLang="zh-CN" sz="7200" kern="1200" dirty="0" smtClean="0">
                <a:solidFill>
                  <a:srgbClr val="00FFFF"/>
                </a:solidFill>
                <a:latin typeface="Calibri"/>
                <a:ea typeface="+mj-ea"/>
                <a:cs typeface="+mj-cs"/>
              </a:rPr>
              <a:t>新银河系</a:t>
            </a:r>
            <a:endParaRPr lang="zh-CN" altLang="en-US" sz="7200"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2000" fill="hold"/>
                                        <p:tgtEl>
                                          <p:spTgt spid="25603"/>
                                        </p:tgtEl>
                                        <p:attrNameLst>
                                          <p:attrName>ppt_w</p:attrName>
                                        </p:attrNameLst>
                                      </p:cBhvr>
                                      <p:tavLst>
                                        <p:tav tm="0">
                                          <p:val>
                                            <p:fltVal val="0"/>
                                          </p:val>
                                        </p:tav>
                                        <p:tav tm="100000">
                                          <p:val>
                                            <p:strVal val="#ppt_w"/>
                                          </p:val>
                                        </p:tav>
                                      </p:tavLst>
                                    </p:anim>
                                    <p:anim calcmode="lin" valueType="num">
                                      <p:cBhvr>
                                        <p:cTn id="8" dur="2000" fill="hold"/>
                                        <p:tgtEl>
                                          <p:spTgt spid="2560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6"/>
                                        </p:tgtEl>
                                        <p:attrNameLst>
                                          <p:attrName>fillcolor</p:attrName>
                                        </p:attrNameLst>
                                      </p:cBhvr>
                                      <p:tavLst>
                                        <p:tav tm="0">
                                          <p:val>
                                            <p:clrVal>
                                              <a:schemeClr val="accent2"/>
                                            </p:clrVal>
                                          </p:val>
                                        </p:tav>
                                        <p:tav tm="50000">
                                          <p:val>
                                            <p:clrVal>
                                              <a:schemeClr val="hlink"/>
                                            </p:clrVal>
                                          </p:val>
                                        </p:tav>
                                      </p:tavLst>
                                    </p:anim>
                                    <p:set>
                                      <p:cBhvr>
                                        <p:cTn id="15" dur="50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1500" autoRev="1" fill="hold">
                                          <p:stCondLst>
                                            <p:cond delay="0"/>
                                          </p:stCondLst>
                                        </p:cTn>
                                        <p:tgtEl>
                                          <p:spTgt spid="4"/>
                                        </p:tgtEl>
                                        <p:attrNameLst>
                                          <p:attrName>ppt_w</p:attrName>
                                        </p:attrNameLst>
                                      </p:cBhvr>
                                    </p:anim>
                                    <p:anim by="(#ppt_w*0.50)" calcmode="lin" valueType="num">
                                      <p:cBhvr>
                                        <p:cTn id="21" dur="1500" decel="50000" autoRev="1" fill="hold">
                                          <p:stCondLst>
                                            <p:cond delay="0"/>
                                          </p:stCondLst>
                                        </p:cTn>
                                        <p:tgtEl>
                                          <p:spTgt spid="4"/>
                                        </p:tgtEl>
                                        <p:attrNameLst>
                                          <p:attrName>ppt_x</p:attrName>
                                        </p:attrNameLst>
                                      </p:cBhvr>
                                    </p:anim>
                                    <p:anim from="(-#ppt_h/2)" to="(#ppt_y)" calcmode="lin" valueType="num">
                                      <p:cBhvr>
                                        <p:cTn id="22" dur="3000" fill="hold">
                                          <p:stCondLst>
                                            <p:cond delay="0"/>
                                          </p:stCondLst>
                                        </p:cTn>
                                        <p:tgtEl>
                                          <p:spTgt spid="4"/>
                                        </p:tgtEl>
                                        <p:attrNameLst>
                                          <p:attrName>ppt_y</p:attrName>
                                        </p:attrNameLst>
                                      </p:cBhvr>
                                    </p:anim>
                                    <p:animRot by="21600000">
                                      <p:cBhvr>
                                        <p:cTn id="23" dur="3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1000" autoRev="1" fill="hold">
                                          <p:stCondLst>
                                            <p:cond delay="0"/>
                                          </p:stCondLst>
                                        </p:cTn>
                                        <p:tgtEl>
                                          <p:spTgt spid="5"/>
                                        </p:tgtEl>
                                        <p:attrNameLst>
                                          <p:attrName>ppt_w</p:attrName>
                                        </p:attrNameLst>
                                      </p:cBhvr>
                                    </p:anim>
                                    <p:anim by="(#ppt_w*0.50)" calcmode="lin" valueType="num">
                                      <p:cBhvr>
                                        <p:cTn id="29" dur="1000" decel="50000" autoRev="1" fill="hold">
                                          <p:stCondLst>
                                            <p:cond delay="0"/>
                                          </p:stCondLst>
                                        </p:cTn>
                                        <p:tgtEl>
                                          <p:spTgt spid="5"/>
                                        </p:tgtEl>
                                        <p:attrNameLst>
                                          <p:attrName>ppt_x</p:attrName>
                                        </p:attrNameLst>
                                      </p:cBhvr>
                                    </p:anim>
                                    <p:anim from="(-#ppt_h/2)" to="(#ppt_y)" calcmode="lin" valueType="num">
                                      <p:cBhvr>
                                        <p:cTn id="30" dur="2000" fill="hold">
                                          <p:stCondLst>
                                            <p:cond delay="0"/>
                                          </p:stCondLst>
                                        </p:cTn>
                                        <p:tgtEl>
                                          <p:spTgt spid="5"/>
                                        </p:tgtEl>
                                        <p:attrNameLst>
                                          <p:attrName>ppt_y</p:attrName>
                                        </p:attrNameLst>
                                      </p:cBhvr>
                                    </p:anim>
                                    <p:animRot by="21600000">
                                      <p:cBhvr>
                                        <p:cTn id="31" dur="2000" fill="hold">
                                          <p:stCondLst>
                                            <p:cond delay="0"/>
                                          </p:stCondLst>
                                        </p:cTn>
                                        <p:tgtEl>
                                          <p:spTgt spid="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25603"/>
                                        </p:tgtEl>
                                        <p:attrNameLst>
                                          <p:attrName>style.visibility</p:attrName>
                                        </p:attrNameLst>
                                      </p:cBhvr>
                                      <p:to>
                                        <p:strVal val="visible"/>
                                      </p:to>
                                    </p:set>
                                    <p:animEffect transition="in" filter="fade">
                                      <p:cBhvr>
                                        <p:cTn id="36" dur="770" decel="100000"/>
                                        <p:tgtEl>
                                          <p:spTgt spid="25603"/>
                                        </p:tgtEl>
                                      </p:cBhvr>
                                    </p:animEffect>
                                    <p:animScale>
                                      <p:cBhvr>
                                        <p:cTn id="37" dur="770" decel="100000"/>
                                        <p:tgtEl>
                                          <p:spTgt spid="25603"/>
                                        </p:tgtEl>
                                      </p:cBhvr>
                                      <p:from x="10000" y="10000"/>
                                      <p:to x="200000" y="450000"/>
                                    </p:animScale>
                                    <p:animScale>
                                      <p:cBhvr>
                                        <p:cTn id="38" dur="1230" accel="100000" fill="hold">
                                          <p:stCondLst>
                                            <p:cond delay="770"/>
                                          </p:stCondLst>
                                        </p:cTn>
                                        <p:tgtEl>
                                          <p:spTgt spid="25603"/>
                                        </p:tgtEl>
                                      </p:cBhvr>
                                      <p:from x="200000" y="450000"/>
                                      <p:to x="100000" y="100000"/>
                                    </p:animScale>
                                    <p:set>
                                      <p:cBhvr>
                                        <p:cTn id="39" dur="770" fill="hold"/>
                                        <p:tgtEl>
                                          <p:spTgt spid="25603"/>
                                        </p:tgtEl>
                                        <p:attrNameLst>
                                          <p:attrName>ppt_x</p:attrName>
                                        </p:attrNameLst>
                                      </p:cBhvr>
                                      <p:to>
                                        <p:strVal val="(0.5)"/>
                                      </p:to>
                                    </p:set>
                                    <p:anim from="(0.5)" to="(#ppt_x)" calcmode="lin" valueType="num">
                                      <p:cBhvr>
                                        <p:cTn id="40" dur="1230" accel="100000" fill="hold">
                                          <p:stCondLst>
                                            <p:cond delay="770"/>
                                          </p:stCondLst>
                                        </p:cTn>
                                        <p:tgtEl>
                                          <p:spTgt spid="25603"/>
                                        </p:tgtEl>
                                        <p:attrNameLst>
                                          <p:attrName>ppt_x</p:attrName>
                                        </p:attrNameLst>
                                      </p:cBhvr>
                                    </p:anim>
                                    <p:set>
                                      <p:cBhvr>
                                        <p:cTn id="41" dur="770" fill="hold"/>
                                        <p:tgtEl>
                                          <p:spTgt spid="25603"/>
                                        </p:tgtEl>
                                        <p:attrNameLst>
                                          <p:attrName>ppt_y</p:attrName>
                                        </p:attrNameLst>
                                      </p:cBhvr>
                                      <p:to>
                                        <p:strVal val="(#ppt_y+0.4)"/>
                                      </p:to>
                                    </p:set>
                                    <p:anim from="(#ppt_y+0.4)" to="(#ppt_y)" calcmode="lin" valueType="num">
                                      <p:cBhvr>
                                        <p:cTn id="42" dur="1230" accel="100000" fill="hold">
                                          <p:stCondLst>
                                            <p:cond delay="770"/>
                                          </p:stCondLst>
                                        </p:cTn>
                                        <p:tgtEl>
                                          <p:spTgt spid="2560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051" descr="科技时代_天文学家发现宇宙幼年期诞生的巨型星系(图)"/>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p:nvPr>
        </p:nvSpPr>
        <p:spPr>
          <a:xfrm>
            <a:off x="0" y="188640"/>
            <a:ext cx="9144000" cy="1215008"/>
          </a:xfrm>
        </p:spPr>
        <p:txBody>
          <a:bodyPr>
            <a:noAutofit/>
          </a:bodyPr>
          <a:lstStyle/>
          <a:p>
            <a:pPr algn="ctr"/>
            <a:r>
              <a:rPr lang="zh-CN" altLang="en-US" sz="8000" dirty="0" smtClean="0">
                <a:solidFill>
                  <a:srgbClr val="1AFFFA"/>
                </a:solidFill>
              </a:rPr>
              <a:t>巨型星系</a:t>
            </a:r>
            <a:r>
              <a:rPr lang="en-US" altLang="zh-CN" sz="8000" dirty="0" smtClean="0">
                <a:solidFill>
                  <a:srgbClr val="1AFFFA"/>
                </a:solidFill>
              </a:rPr>
              <a:t>HUDF-JD2</a:t>
            </a:r>
            <a:endParaRPr lang="zh-CN" altLang="en-US" sz="8000" dirty="0">
              <a:solidFill>
                <a:srgbClr val="1AFFFA"/>
              </a:solidFill>
            </a:endParaRPr>
          </a:p>
        </p:txBody>
      </p:sp>
      <p:sp>
        <p:nvSpPr>
          <p:cNvPr id="5" name="矩形 4"/>
          <p:cNvSpPr/>
          <p:nvPr/>
        </p:nvSpPr>
        <p:spPr>
          <a:xfrm>
            <a:off x="5152202" y="3212976"/>
            <a:ext cx="3991798" cy="1015663"/>
          </a:xfrm>
          <a:prstGeom prst="rect">
            <a:avLst/>
          </a:prstGeom>
        </p:spPr>
        <p:txBody>
          <a:bodyPr wrap="none">
            <a:spAutoFit/>
          </a:bodyPr>
          <a:lstStyle/>
          <a:p>
            <a:r>
              <a:rPr lang="en-US" altLang="zh-CN" sz="6000" b="1" dirty="0" smtClean="0">
                <a:solidFill>
                  <a:srgbClr val="00FFFF"/>
                </a:solidFill>
              </a:rPr>
              <a:t>HUDF-JD2</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770" decel="100000"/>
                                        <p:tgtEl>
                                          <p:spTgt spid="19459"/>
                                        </p:tgtEl>
                                      </p:cBhvr>
                                    </p:animEffect>
                                    <p:animScale>
                                      <p:cBhvr>
                                        <p:cTn id="8" dur="770" decel="100000"/>
                                        <p:tgtEl>
                                          <p:spTgt spid="19459"/>
                                        </p:tgtEl>
                                      </p:cBhvr>
                                      <p:from x="10000" y="10000"/>
                                      <p:to x="200000" y="450000"/>
                                    </p:animScale>
                                    <p:animScale>
                                      <p:cBhvr>
                                        <p:cTn id="9" dur="1230" accel="100000" fill="hold">
                                          <p:stCondLst>
                                            <p:cond delay="770"/>
                                          </p:stCondLst>
                                        </p:cTn>
                                        <p:tgtEl>
                                          <p:spTgt spid="19459"/>
                                        </p:tgtEl>
                                      </p:cBhvr>
                                      <p:from x="200000" y="450000"/>
                                      <p:to x="100000" y="100000"/>
                                    </p:animScale>
                                    <p:set>
                                      <p:cBhvr>
                                        <p:cTn id="10" dur="770" fill="hold"/>
                                        <p:tgtEl>
                                          <p:spTgt spid="19459"/>
                                        </p:tgtEl>
                                        <p:attrNameLst>
                                          <p:attrName>ppt_x</p:attrName>
                                        </p:attrNameLst>
                                      </p:cBhvr>
                                      <p:to>
                                        <p:strVal val="(0.5)"/>
                                      </p:to>
                                    </p:set>
                                    <p:anim from="(0.5)" to="(#ppt_x)" calcmode="lin" valueType="num">
                                      <p:cBhvr>
                                        <p:cTn id="11" dur="1230" accel="100000" fill="hold">
                                          <p:stCondLst>
                                            <p:cond delay="770"/>
                                          </p:stCondLst>
                                        </p:cTn>
                                        <p:tgtEl>
                                          <p:spTgt spid="19459"/>
                                        </p:tgtEl>
                                        <p:attrNameLst>
                                          <p:attrName>ppt_x</p:attrName>
                                        </p:attrNameLst>
                                      </p:cBhvr>
                                    </p:anim>
                                    <p:set>
                                      <p:cBhvr>
                                        <p:cTn id="12" dur="770" fill="hold"/>
                                        <p:tgtEl>
                                          <p:spTgt spid="19459"/>
                                        </p:tgtEl>
                                        <p:attrNameLst>
                                          <p:attrName>ppt_y</p:attrName>
                                        </p:attrNameLst>
                                      </p:cBhvr>
                                      <p:to>
                                        <p:strVal val="(#ppt_y+0.4)"/>
                                      </p:to>
                                    </p:set>
                                    <p:anim from="(#ppt_y+0.4)" to="(#ppt_y)" calcmode="lin" valueType="num">
                                      <p:cBhvr>
                                        <p:cTn id="13" dur="1230" accel="100000" fill="hold">
                                          <p:stCondLst>
                                            <p:cond delay="770"/>
                                          </p:stCondLst>
                                        </p:cTn>
                                        <p:tgtEl>
                                          <p:spTgt spid="1945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1500" autoRev="1" fill="hold">
                                          <p:stCondLst>
                                            <p:cond delay="0"/>
                                          </p:stCondLst>
                                        </p:cTn>
                                        <p:tgtEl>
                                          <p:spTgt spid="5"/>
                                        </p:tgtEl>
                                        <p:attrNameLst>
                                          <p:attrName>ppt_w</p:attrName>
                                        </p:attrNameLst>
                                      </p:cBhvr>
                                    </p:anim>
                                    <p:anim by="(#ppt_w*0.50)" calcmode="lin" valueType="num">
                                      <p:cBhvr>
                                        <p:cTn id="25" dur="1500" decel="50000" autoRev="1" fill="hold">
                                          <p:stCondLst>
                                            <p:cond delay="0"/>
                                          </p:stCondLst>
                                        </p:cTn>
                                        <p:tgtEl>
                                          <p:spTgt spid="5"/>
                                        </p:tgtEl>
                                        <p:attrNameLst>
                                          <p:attrName>ppt_x</p:attrName>
                                        </p:attrNameLst>
                                      </p:cBhvr>
                                    </p:anim>
                                    <p:anim from="(-#ppt_h/2)" to="(#ppt_y)" calcmode="lin" valueType="num">
                                      <p:cBhvr>
                                        <p:cTn id="26" dur="3000" fill="hold">
                                          <p:stCondLst>
                                            <p:cond delay="0"/>
                                          </p:stCondLst>
                                        </p:cTn>
                                        <p:tgtEl>
                                          <p:spTgt spid="5"/>
                                        </p:tgtEl>
                                        <p:attrNameLst>
                                          <p:attrName>ppt_y</p:attrName>
                                        </p:attrNameLst>
                                      </p:cBhvr>
                                    </p:anim>
                                    <p:animRot by="21600000">
                                      <p:cBhvr>
                                        <p:cTn id="27" dur="3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科技时代_天文学家发现宇宙幼年期诞生的巨型星系(图)"/>
          <p:cNvPicPr>
            <a:picLocks noChangeAspect="1" noChangeArrowheads="1"/>
          </p:cNvPicPr>
          <p:nvPr/>
        </p:nvPicPr>
        <p:blipFill>
          <a:blip r:embed="rId3" cstate="print"/>
          <a:srcRect/>
          <a:stretch>
            <a:fillRect/>
          </a:stretch>
        </p:blipFill>
        <p:spPr bwMode="auto">
          <a:xfrm>
            <a:off x="0" y="0"/>
            <a:ext cx="9144000" cy="7027863"/>
          </a:xfrm>
          <a:prstGeom prst="rect">
            <a:avLst/>
          </a:prstGeom>
          <a:noFill/>
          <a:ln w="9525">
            <a:noFill/>
            <a:miter lim="800000"/>
            <a:headEnd/>
            <a:tailEnd/>
          </a:ln>
        </p:spPr>
      </p:pic>
      <p:sp>
        <p:nvSpPr>
          <p:cNvPr id="4" name="标题 3"/>
          <p:cNvSpPr>
            <a:spLocks noGrp="1"/>
          </p:cNvSpPr>
          <p:nvPr>
            <p:ph type="title" idx="4294967295"/>
          </p:nvPr>
        </p:nvSpPr>
        <p:spPr>
          <a:xfrm>
            <a:off x="0" y="0"/>
            <a:ext cx="9144000" cy="1417638"/>
          </a:xfrm>
        </p:spPr>
        <p:txBody>
          <a:bodyPr>
            <a:normAutofit/>
          </a:bodyPr>
          <a:lstStyle/>
          <a:p>
            <a:r>
              <a:rPr lang="en-US" altLang="zh-CN" sz="8000" kern="1200" dirty="0" smtClean="0">
                <a:solidFill>
                  <a:srgbClr val="00FFFF"/>
                </a:solidFill>
                <a:latin typeface="Calibri"/>
                <a:ea typeface="宋体"/>
                <a:cs typeface="+mj-cs"/>
              </a:rPr>
              <a:t>HUDF-JD2</a:t>
            </a:r>
            <a:r>
              <a:rPr lang="zh-CN" altLang="en-US" sz="8000" b="1" dirty="0" smtClean="0">
                <a:solidFill>
                  <a:srgbClr val="00FFFF"/>
                </a:solidFill>
              </a:rPr>
              <a:t>巨型</a:t>
            </a:r>
            <a:r>
              <a:rPr lang="zh-CN" altLang="zh-CN" sz="8000" kern="1200" dirty="0" smtClean="0">
                <a:solidFill>
                  <a:srgbClr val="00FFFF"/>
                </a:solidFill>
                <a:latin typeface="Calibri"/>
                <a:ea typeface="+mj-ea"/>
                <a:cs typeface="+mj-cs"/>
              </a:rPr>
              <a:t>星系</a:t>
            </a:r>
            <a:endParaRPr lang="zh-CN" altLang="en-US" sz="8000" dirty="0">
              <a:solidFill>
                <a:srgbClr val="00FFFF"/>
              </a:solidFill>
            </a:endParaRPr>
          </a:p>
        </p:txBody>
      </p:sp>
      <p:sp>
        <p:nvSpPr>
          <p:cNvPr id="6" name="矩形 5"/>
          <p:cNvSpPr/>
          <p:nvPr/>
        </p:nvSpPr>
        <p:spPr>
          <a:xfrm>
            <a:off x="0" y="3441680"/>
            <a:ext cx="9144000" cy="3416320"/>
          </a:xfrm>
          <a:prstGeom prst="rect">
            <a:avLst/>
          </a:prstGeom>
        </p:spPr>
        <p:txBody>
          <a:bodyPr wrap="square">
            <a:spAutoFit/>
          </a:bodyPr>
          <a:lstStyle/>
          <a:p>
            <a:pPr algn="ctr"/>
            <a:r>
              <a:rPr lang="zh-CN" altLang="en-US" sz="5400" b="1" dirty="0" smtClean="0">
                <a:solidFill>
                  <a:srgbClr val="00FFFF"/>
                </a:solidFill>
              </a:rPr>
              <a:t>宇宙诞生至今约有</a:t>
            </a:r>
            <a:r>
              <a:rPr lang="en-US" altLang="zh-CN" sz="5400" b="1" dirty="0" smtClean="0">
                <a:solidFill>
                  <a:srgbClr val="00FFFF"/>
                </a:solidFill>
              </a:rPr>
              <a:t>136</a:t>
            </a:r>
            <a:r>
              <a:rPr lang="en-US" altLang="zh-CN" sz="5400" b="1" dirty="0" smtClean="0">
                <a:solidFill>
                  <a:srgbClr val="FF0000"/>
                </a:solidFill>
              </a:rPr>
              <a:t>?</a:t>
            </a:r>
            <a:r>
              <a:rPr lang="zh-CN" altLang="en-US" sz="5400" b="1" dirty="0" smtClean="0">
                <a:solidFill>
                  <a:srgbClr val="00FFFF"/>
                </a:solidFill>
              </a:rPr>
              <a:t>亿岁</a:t>
            </a:r>
            <a:r>
              <a:rPr lang="en-US" altLang="zh-CN" sz="5400" b="1" dirty="0" smtClean="0">
                <a:solidFill>
                  <a:srgbClr val="00FFFF"/>
                </a:solidFill>
              </a:rPr>
              <a:t>,</a:t>
            </a:r>
            <a:r>
              <a:rPr lang="zh-CN" altLang="en-US" sz="5400" b="1" dirty="0" smtClean="0">
                <a:solidFill>
                  <a:srgbClr val="00FFFF"/>
                </a:solidFill>
              </a:rPr>
              <a:t>目前观测是星系发展到宇宙诞生后约</a:t>
            </a:r>
            <a:r>
              <a:rPr lang="en-US" altLang="zh-CN" sz="5400" b="1" dirty="0" smtClean="0">
                <a:solidFill>
                  <a:srgbClr val="00FFFF"/>
                </a:solidFill>
              </a:rPr>
              <a:t>8</a:t>
            </a:r>
            <a:r>
              <a:rPr lang="zh-CN" altLang="en-US" sz="5400" b="1" dirty="0" smtClean="0">
                <a:solidFill>
                  <a:srgbClr val="00FFFF"/>
                </a:solidFill>
              </a:rPr>
              <a:t>亿年时的情形</a:t>
            </a:r>
            <a:endParaRPr lang="en-US" altLang="zh-CN" sz="5400" b="1" dirty="0" smtClean="0">
              <a:solidFill>
                <a:srgbClr val="00FFFF"/>
              </a:solidFill>
            </a:endParaRPr>
          </a:p>
          <a:p>
            <a:pPr algn="ctr"/>
            <a:r>
              <a:rPr lang="zh-CN" altLang="en-US" sz="5400" b="1" dirty="0" smtClean="0">
                <a:solidFill>
                  <a:srgbClr val="00FFFF"/>
                </a:solidFill>
              </a:rPr>
              <a:t>星系</a:t>
            </a:r>
            <a:r>
              <a:rPr lang="zh-CN" altLang="en-US" sz="5400" b="1" dirty="0" smtClean="0">
                <a:solidFill>
                  <a:srgbClr val="1AFFFA"/>
                </a:solidFill>
              </a:rPr>
              <a:t>质量是银河系的八倍</a:t>
            </a: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770" decel="100000"/>
                                        <p:tgtEl>
                                          <p:spTgt spid="44034"/>
                                        </p:tgtEl>
                                      </p:cBhvr>
                                    </p:animEffect>
                                    <p:animScale>
                                      <p:cBhvr>
                                        <p:cTn id="8" dur="770" decel="100000"/>
                                        <p:tgtEl>
                                          <p:spTgt spid="44034"/>
                                        </p:tgtEl>
                                      </p:cBhvr>
                                      <p:from x="10000" y="10000"/>
                                      <p:to x="200000" y="450000"/>
                                    </p:animScale>
                                    <p:animScale>
                                      <p:cBhvr>
                                        <p:cTn id="9" dur="1230" accel="100000" fill="hold">
                                          <p:stCondLst>
                                            <p:cond delay="770"/>
                                          </p:stCondLst>
                                        </p:cTn>
                                        <p:tgtEl>
                                          <p:spTgt spid="44034"/>
                                        </p:tgtEl>
                                      </p:cBhvr>
                                      <p:from x="200000" y="450000"/>
                                      <p:to x="100000" y="100000"/>
                                    </p:animScale>
                                    <p:set>
                                      <p:cBhvr>
                                        <p:cTn id="10" dur="770" fill="hold"/>
                                        <p:tgtEl>
                                          <p:spTgt spid="44034"/>
                                        </p:tgtEl>
                                        <p:attrNameLst>
                                          <p:attrName>ppt_x</p:attrName>
                                        </p:attrNameLst>
                                      </p:cBhvr>
                                      <p:to>
                                        <p:strVal val="(0.5)"/>
                                      </p:to>
                                    </p:set>
                                    <p:anim from="(0.5)" to="(#ppt_x)" calcmode="lin" valueType="num">
                                      <p:cBhvr>
                                        <p:cTn id="11" dur="1230" accel="100000" fill="hold">
                                          <p:stCondLst>
                                            <p:cond delay="770"/>
                                          </p:stCondLst>
                                        </p:cTn>
                                        <p:tgtEl>
                                          <p:spTgt spid="44034"/>
                                        </p:tgtEl>
                                        <p:attrNameLst>
                                          <p:attrName>ppt_x</p:attrName>
                                        </p:attrNameLst>
                                      </p:cBhvr>
                                    </p:anim>
                                    <p:set>
                                      <p:cBhvr>
                                        <p:cTn id="12" dur="770" fill="hold"/>
                                        <p:tgtEl>
                                          <p:spTgt spid="44034"/>
                                        </p:tgtEl>
                                        <p:attrNameLst>
                                          <p:attrName>ppt_y</p:attrName>
                                        </p:attrNameLst>
                                      </p:cBhvr>
                                      <p:to>
                                        <p:strVal val="(#ppt_y+0.4)"/>
                                      </p:to>
                                    </p:set>
                                    <p:anim from="(#ppt_y+0.4)" to="(#ppt_y)" calcmode="lin" valueType="num">
                                      <p:cBhvr>
                                        <p:cTn id="13" dur="1230" accel="100000" fill="hold">
                                          <p:stCondLst>
                                            <p:cond delay="770"/>
                                          </p:stCondLst>
                                        </p:cTn>
                                        <p:tgtEl>
                                          <p:spTgt spid="440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by="(-#ppt_w*2)" calcmode="lin" valueType="num">
                                      <p:cBhvr rctx="PPT">
                                        <p:cTn id="24" dur="500" autoRev="1" fill="hold">
                                          <p:stCondLst>
                                            <p:cond delay="0"/>
                                          </p:stCondLst>
                                        </p:cTn>
                                        <p:tgtEl>
                                          <p:spTgt spid="6"/>
                                        </p:tgtEl>
                                        <p:attrNameLst>
                                          <p:attrName>ppt_w</p:attrName>
                                        </p:attrNameLst>
                                      </p:cBhvr>
                                    </p:anim>
                                    <p:anim by="(#ppt_w*0.50)" calcmode="lin" valueType="num">
                                      <p:cBhvr>
                                        <p:cTn id="25" dur="500" decel="50000" autoRev="1" fill="hold">
                                          <p:stCondLst>
                                            <p:cond delay="0"/>
                                          </p:stCondLst>
                                        </p:cTn>
                                        <p:tgtEl>
                                          <p:spTgt spid="6"/>
                                        </p:tgtEl>
                                        <p:attrNameLst>
                                          <p:attrName>ppt_x</p:attrName>
                                        </p:attrNameLst>
                                      </p:cBhvr>
                                    </p:anim>
                                    <p:anim from="(-#ppt_h/2)" to="(#ppt_y)" calcmode="lin" valueType="num">
                                      <p:cBhvr>
                                        <p:cTn id="26" dur="1000" fill="hold">
                                          <p:stCondLst>
                                            <p:cond delay="0"/>
                                          </p:stCondLst>
                                        </p:cTn>
                                        <p:tgtEl>
                                          <p:spTgt spid="6"/>
                                        </p:tgtEl>
                                        <p:attrNameLst>
                                          <p:attrName>ppt_y</p:attrName>
                                        </p:attrNameLst>
                                      </p:cBhvr>
                                    </p:anim>
                                    <p:animRot by="21600000">
                                      <p:cBhvr>
                                        <p:cTn id="27" dur="1000" fill="hold">
                                          <p:stCondLst>
                                            <p:cond delay="0"/>
                                          </p:stCondLst>
                                        </p:cTn>
                                        <p:tgtEl>
                                          <p:spTgt spid="6"/>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44034"/>
                                        </p:tgtEl>
                                        <p:attrNameLst>
                                          <p:attrName>style.visibility</p:attrName>
                                        </p:attrNameLst>
                                      </p:cBhvr>
                                      <p:to>
                                        <p:strVal val="visible"/>
                                      </p:to>
                                    </p:set>
                                    <p:animEffect transition="in" filter="fade">
                                      <p:cBhvr>
                                        <p:cTn id="32" dur="770" decel="100000"/>
                                        <p:tgtEl>
                                          <p:spTgt spid="44034"/>
                                        </p:tgtEl>
                                      </p:cBhvr>
                                    </p:animEffect>
                                    <p:animScale>
                                      <p:cBhvr>
                                        <p:cTn id="33" dur="770" decel="100000"/>
                                        <p:tgtEl>
                                          <p:spTgt spid="44034"/>
                                        </p:tgtEl>
                                      </p:cBhvr>
                                      <p:from x="10000" y="10000"/>
                                      <p:to x="200000" y="450000"/>
                                    </p:animScale>
                                    <p:animScale>
                                      <p:cBhvr>
                                        <p:cTn id="34" dur="1230" accel="100000" fill="hold">
                                          <p:stCondLst>
                                            <p:cond delay="770"/>
                                          </p:stCondLst>
                                        </p:cTn>
                                        <p:tgtEl>
                                          <p:spTgt spid="44034"/>
                                        </p:tgtEl>
                                      </p:cBhvr>
                                      <p:from x="200000" y="450000"/>
                                      <p:to x="100000" y="100000"/>
                                    </p:animScale>
                                    <p:set>
                                      <p:cBhvr>
                                        <p:cTn id="35" dur="770" fill="hold"/>
                                        <p:tgtEl>
                                          <p:spTgt spid="44034"/>
                                        </p:tgtEl>
                                        <p:attrNameLst>
                                          <p:attrName>ppt_x</p:attrName>
                                        </p:attrNameLst>
                                      </p:cBhvr>
                                      <p:to>
                                        <p:strVal val="(0.5)"/>
                                      </p:to>
                                    </p:set>
                                    <p:anim from="(0.5)" to="(#ppt_x)" calcmode="lin" valueType="num">
                                      <p:cBhvr>
                                        <p:cTn id="36" dur="1230" accel="100000" fill="hold">
                                          <p:stCondLst>
                                            <p:cond delay="770"/>
                                          </p:stCondLst>
                                        </p:cTn>
                                        <p:tgtEl>
                                          <p:spTgt spid="44034"/>
                                        </p:tgtEl>
                                        <p:attrNameLst>
                                          <p:attrName>ppt_x</p:attrName>
                                        </p:attrNameLst>
                                      </p:cBhvr>
                                    </p:anim>
                                    <p:set>
                                      <p:cBhvr>
                                        <p:cTn id="37" dur="770" fill="hold"/>
                                        <p:tgtEl>
                                          <p:spTgt spid="44034"/>
                                        </p:tgtEl>
                                        <p:attrNameLst>
                                          <p:attrName>ppt_y</p:attrName>
                                        </p:attrNameLst>
                                      </p:cBhvr>
                                      <p:to>
                                        <p:strVal val="(#ppt_y+0.4)"/>
                                      </p:to>
                                    </p:set>
                                    <p:anim from="(#ppt_y+0.4)" to="(#ppt_y)" calcmode="lin" valueType="num">
                                      <p:cBhvr>
                                        <p:cTn id="38" dur="1230" accel="100000" fill="hold">
                                          <p:stCondLst>
                                            <p:cond delay="770"/>
                                          </p:stCondLst>
                                        </p:cTn>
                                        <p:tgtEl>
                                          <p:spTgt spid="440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6858000"/>
          </a:xfrm>
        </p:spPr>
        <p:txBody>
          <a:bodyPr>
            <a:normAutofit/>
          </a:bodyPr>
          <a:lstStyle/>
          <a:p>
            <a:pPr algn="l"/>
            <a:r>
              <a:rPr lang="en-US" altLang="zh-CN" sz="5300" b="1" dirty="0" smtClean="0">
                <a:solidFill>
                  <a:srgbClr val="FF0000"/>
                </a:solidFill>
              </a:rPr>
              <a:t>ESO</a:t>
            </a:r>
            <a:r>
              <a:rPr lang="zh-CN" altLang="en-US" sz="5300" b="1" dirty="0" smtClean="0">
                <a:solidFill>
                  <a:srgbClr val="FF0000"/>
                </a:solidFill>
              </a:rPr>
              <a:t>介绍，暗星系是充满气体的小星系，在宇宙形成初期就已出现，天文学家相信暗星系是现有明亮星系的构成部分。</a:t>
            </a:r>
            <a:r>
              <a:rPr lang="en-US" altLang="zh-CN" sz="5300" b="1" dirty="0" smtClean="0">
                <a:solidFill>
                  <a:srgbClr val="FF0000"/>
                </a:solidFill>
              </a:rPr>
              <a:t/>
            </a:r>
            <a:br>
              <a:rPr lang="en-US" altLang="zh-CN" sz="5300" b="1" dirty="0" smtClean="0">
                <a:solidFill>
                  <a:srgbClr val="FF0000"/>
                </a:solidFill>
              </a:rPr>
            </a:br>
            <a:r>
              <a:rPr lang="en-US" altLang="zh-CN" sz="5300" b="1" dirty="0" smtClean="0">
                <a:solidFill>
                  <a:srgbClr val="FF0000"/>
                </a:solidFill>
              </a:rPr>
              <a:t>NGC 4449</a:t>
            </a:r>
            <a:r>
              <a:rPr lang="zh-CN" altLang="en-US" sz="5300" b="1" dirty="0" smtClean="0">
                <a:solidFill>
                  <a:srgbClr val="FF0000"/>
                </a:solidFill>
              </a:rPr>
              <a:t>星系是宇宙早期的原始星系，距离地球约</a:t>
            </a:r>
            <a:r>
              <a:rPr lang="en-US" altLang="zh-CN" sz="5300" b="1" dirty="0" smtClean="0">
                <a:solidFill>
                  <a:srgbClr val="FF0000"/>
                </a:solidFill>
              </a:rPr>
              <a:t>1250</a:t>
            </a:r>
            <a:r>
              <a:rPr lang="zh-CN" altLang="en-US" sz="5300" b="1" dirty="0" smtClean="0">
                <a:solidFill>
                  <a:srgbClr val="FF0000"/>
                </a:solidFill>
              </a:rPr>
              <a:t>万光年。当时这些小星系彼此碰撞、吞并</a:t>
            </a:r>
            <a:r>
              <a:rPr lang="en-US" altLang="zh-CN" sz="5300" b="1" dirty="0" smtClean="0">
                <a:solidFill>
                  <a:srgbClr val="FF0000"/>
                </a:solidFill>
              </a:rPr>
              <a:t>.</a:t>
            </a:r>
            <a:endParaRPr lang="zh-CN" altLang="en-US"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1"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1500" autoRev="1" fill="hold">
                                          <p:stCondLst>
                                            <p:cond delay="0"/>
                                          </p:stCondLst>
                                        </p:cTn>
                                        <p:tgtEl>
                                          <p:spTgt spid="2"/>
                                        </p:tgtEl>
                                        <p:attrNameLst>
                                          <p:attrName>ppt_w</p:attrName>
                                        </p:attrNameLst>
                                      </p:cBhvr>
                                    </p:anim>
                                    <p:anim by="(#ppt_w*0.50)" calcmode="lin" valueType="num">
                                      <p:cBhvr>
                                        <p:cTn id="14" dur="1500" decel="50000" autoRev="1" fill="hold">
                                          <p:stCondLst>
                                            <p:cond delay="0"/>
                                          </p:stCondLst>
                                        </p:cTn>
                                        <p:tgtEl>
                                          <p:spTgt spid="2"/>
                                        </p:tgtEl>
                                        <p:attrNameLst>
                                          <p:attrName>ppt_x</p:attrName>
                                        </p:attrNameLst>
                                      </p:cBhvr>
                                    </p:anim>
                                    <p:anim from="(-#ppt_h/2)" to="(#ppt_y)" calcmode="lin" valueType="num">
                                      <p:cBhvr>
                                        <p:cTn id="15" dur="3000" fill="hold">
                                          <p:stCondLst>
                                            <p:cond delay="0"/>
                                          </p:stCondLst>
                                        </p:cTn>
                                        <p:tgtEl>
                                          <p:spTgt spid="2"/>
                                        </p:tgtEl>
                                        <p:attrNameLst>
                                          <p:attrName>ppt_y</p:attrName>
                                        </p:attrNameLst>
                                      </p:cBhvr>
                                    </p:anim>
                                    <p:animRot by="21600000">
                                      <p:cBhvr>
                                        <p:cTn id="16" dur="3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受类星体（红圈）的照射，科学家们发现了其旁边的暗星系（绿圈）。"/>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5" name="标题 4"/>
          <p:cNvSpPr>
            <a:spLocks noGrp="1"/>
          </p:cNvSpPr>
          <p:nvPr>
            <p:ph type="title" idx="4294967295"/>
          </p:nvPr>
        </p:nvSpPr>
        <p:spPr>
          <a:xfrm>
            <a:off x="0" y="0"/>
            <a:ext cx="9144000" cy="1417638"/>
          </a:xfrm>
        </p:spPr>
        <p:txBody>
          <a:bodyPr/>
          <a:lstStyle/>
          <a:p>
            <a:r>
              <a:rPr lang="zh-CN" altLang="zh-CN" sz="8000" b="1" kern="1200" dirty="0" smtClean="0">
                <a:solidFill>
                  <a:srgbClr val="1AFFFA"/>
                </a:solidFill>
                <a:latin typeface="Calibri"/>
                <a:ea typeface="宋体"/>
                <a:cs typeface="+mj-cs"/>
              </a:rPr>
              <a:t>暗星系</a:t>
            </a:r>
            <a:r>
              <a:rPr lang="zh-CN" altLang="zh-CN" sz="6000" b="1" kern="1200" dirty="0" smtClean="0">
                <a:solidFill>
                  <a:srgbClr val="1AFFFA"/>
                </a:solidFill>
                <a:latin typeface="Calibri"/>
                <a:ea typeface="宋体"/>
                <a:cs typeface="+mj-cs"/>
              </a:rPr>
              <a:t>（绿圈）</a:t>
            </a:r>
            <a:endParaRPr lang="zh-CN" altLang="en-US" b="1" dirty="0">
              <a:solidFill>
                <a:srgbClr val="1AFFFA"/>
              </a:solidFill>
            </a:endParaRPr>
          </a:p>
        </p:txBody>
      </p:sp>
      <p:sp>
        <p:nvSpPr>
          <p:cNvPr id="4" name="矩形 3"/>
          <p:cNvSpPr/>
          <p:nvPr/>
        </p:nvSpPr>
        <p:spPr>
          <a:xfrm>
            <a:off x="0" y="3441680"/>
            <a:ext cx="9144000" cy="3416320"/>
          </a:xfrm>
          <a:prstGeom prst="rect">
            <a:avLst/>
          </a:prstGeom>
        </p:spPr>
        <p:txBody>
          <a:bodyPr wrap="square">
            <a:spAutoFit/>
          </a:bodyPr>
          <a:lstStyle/>
          <a:p>
            <a:r>
              <a:rPr lang="zh-CN" altLang="en-US" sz="5400" b="1" dirty="0" smtClean="0">
                <a:solidFill>
                  <a:srgbClr val="1AFFFA"/>
                </a:solidFill>
              </a:rPr>
              <a:t>隐藏在</a:t>
            </a:r>
            <a:r>
              <a:rPr lang="en-US" altLang="zh-CN" sz="5400" b="1" dirty="0" smtClean="0">
                <a:solidFill>
                  <a:srgbClr val="1AFFFA"/>
                </a:solidFill>
              </a:rPr>
              <a:t>NGC 4449</a:t>
            </a:r>
            <a:r>
              <a:rPr lang="zh-CN" altLang="en-US" sz="5400" b="1" dirty="0" smtClean="0">
                <a:solidFill>
                  <a:srgbClr val="1AFFFA"/>
                </a:solidFill>
              </a:rPr>
              <a:t>矮星系附近比银河系自然亮度暗</a:t>
            </a:r>
            <a:r>
              <a:rPr lang="en-US" altLang="zh-CN" sz="5400" b="1" dirty="0" smtClean="0">
                <a:solidFill>
                  <a:srgbClr val="1AFFFA"/>
                </a:solidFill>
              </a:rPr>
              <a:t>1000</a:t>
            </a:r>
            <a:r>
              <a:rPr lang="zh-CN" altLang="en-US" sz="5400" b="1" dirty="0" smtClean="0">
                <a:solidFill>
                  <a:srgbClr val="1AFFFA"/>
                </a:solidFill>
              </a:rPr>
              <a:t>倍受类星体（红圈）照射，科学家们发现了其旁的暗星系</a:t>
            </a:r>
            <a:endParaRPr lang="zh-CN" altLang="en-US" sz="5400"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85" decel="100000"/>
                                        <p:tgtEl>
                                          <p:spTgt spid="1026"/>
                                        </p:tgtEl>
                                      </p:cBhvr>
                                    </p:animEffect>
                                    <p:animScale>
                                      <p:cBhvr>
                                        <p:cTn id="8" dur="385" decel="100000"/>
                                        <p:tgtEl>
                                          <p:spTgt spid="1026"/>
                                        </p:tgtEl>
                                      </p:cBhvr>
                                      <p:from x="10000" y="10000"/>
                                      <p:to x="200000" y="450000"/>
                                    </p:animScale>
                                    <p:animScale>
                                      <p:cBhvr>
                                        <p:cTn id="9" dur="615" accel="100000" fill="hold">
                                          <p:stCondLst>
                                            <p:cond delay="385"/>
                                          </p:stCondLst>
                                        </p:cTn>
                                        <p:tgtEl>
                                          <p:spTgt spid="1026"/>
                                        </p:tgtEl>
                                      </p:cBhvr>
                                      <p:from x="200000" y="450000"/>
                                      <p:to x="100000" y="100000"/>
                                    </p:animScale>
                                    <p:set>
                                      <p:cBhvr>
                                        <p:cTn id="10" dur="385" fill="hold"/>
                                        <p:tgtEl>
                                          <p:spTgt spid="1026"/>
                                        </p:tgtEl>
                                        <p:attrNameLst>
                                          <p:attrName>ppt_x</p:attrName>
                                        </p:attrNameLst>
                                      </p:cBhvr>
                                      <p:to>
                                        <p:strVal val="(0.5)"/>
                                      </p:to>
                                    </p:set>
                                    <p:anim from="(0.5)" to="(#ppt_x)" calcmode="lin" valueType="num">
                                      <p:cBhvr>
                                        <p:cTn id="11" dur="615" accel="100000" fill="hold">
                                          <p:stCondLst>
                                            <p:cond delay="385"/>
                                          </p:stCondLst>
                                        </p:cTn>
                                        <p:tgtEl>
                                          <p:spTgt spid="1026"/>
                                        </p:tgtEl>
                                        <p:attrNameLst>
                                          <p:attrName>ppt_x</p:attrName>
                                        </p:attrNameLst>
                                      </p:cBhvr>
                                    </p:anim>
                                    <p:set>
                                      <p:cBhvr>
                                        <p:cTn id="12" dur="385" fill="hold"/>
                                        <p:tgtEl>
                                          <p:spTgt spid="1026"/>
                                        </p:tgtEl>
                                        <p:attrNameLst>
                                          <p:attrName>ppt_y</p:attrName>
                                        </p:attrNameLst>
                                      </p:cBhvr>
                                      <p:to>
                                        <p:strVal val="(#ppt_y+0.4)"/>
                                      </p:to>
                                    </p:set>
                                    <p:anim from="(#ppt_y+0.4)" to="(#ppt_y)" calcmode="lin" valueType="num">
                                      <p:cBhvr>
                                        <p:cTn id="13" dur="615" accel="100000" fill="hold">
                                          <p:stCondLst>
                                            <p:cond delay="385"/>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ppt_w</p:attrName>
                                        </p:attrNameLst>
                                      </p:cBhvr>
                                      <p:tavLst>
                                        <p:tav tm="0">
                                          <p:val>
                                            <p:fltVal val="0"/>
                                          </p:val>
                                        </p:tav>
                                        <p:tav tm="100000">
                                          <p:val>
                                            <p:strVal val="#ppt_w"/>
                                          </p:val>
                                        </p:tav>
                                      </p:tavLst>
                                    </p:anim>
                                    <p:anim calcmode="lin" valueType="num">
                                      <p:cBhvr>
                                        <p:cTn id="19" dur="3000" fill="hold"/>
                                        <p:tgtEl>
                                          <p:spTgt spid="5"/>
                                        </p:tgtEl>
                                        <p:attrNameLst>
                                          <p:attrName>ppt_h</p:attrName>
                                        </p:attrNameLst>
                                      </p:cBhvr>
                                      <p:tavLst>
                                        <p:tav tm="0">
                                          <p:val>
                                            <p:fltVal val="0"/>
                                          </p:val>
                                        </p:tav>
                                        <p:tav tm="100000">
                                          <p:val>
                                            <p:strVal val="#ppt_h"/>
                                          </p:val>
                                        </p:tav>
                                      </p:tavLst>
                                    </p:anim>
                                    <p:animEffect transition="in" filter="fade">
                                      <p:cBhvr>
                                        <p:cTn id="20" dur="3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4"/>
                                        </p:tgtEl>
                                        <p:attrNameLst>
                                          <p:attrName>style.visibility</p:attrName>
                                        </p:attrNameLst>
                                      </p:cBhvr>
                                      <p:to>
                                        <p:strVal val="visible"/>
                                      </p:to>
                                    </p:set>
                                    <p:anim calcmode="discrete" valueType="clr">
                                      <p:cBhvr override="childStyle">
                                        <p:cTn id="25"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6" dur="1000"/>
                                        <p:tgtEl>
                                          <p:spTgt spid="4"/>
                                        </p:tgtEl>
                                        <p:attrNameLst>
                                          <p:attrName>fillcolor</p:attrName>
                                        </p:attrNameLst>
                                      </p:cBhvr>
                                      <p:tavLst>
                                        <p:tav tm="0">
                                          <p:val>
                                            <p:clrVal>
                                              <a:schemeClr val="accent2"/>
                                            </p:clrVal>
                                          </p:val>
                                        </p:tav>
                                        <p:tav tm="50000">
                                          <p:val>
                                            <p:clrVal>
                                              <a:schemeClr val="hlink"/>
                                            </p:clrVal>
                                          </p:val>
                                        </p:tav>
                                      </p:tavLst>
                                    </p:anim>
                                    <p:set>
                                      <p:cBhvr>
                                        <p:cTn id="27" dur="1000"/>
                                        <p:tgtEl>
                                          <p:spTgt spid="4"/>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770" decel="100000"/>
                                        <p:tgtEl>
                                          <p:spTgt spid="1026"/>
                                        </p:tgtEl>
                                      </p:cBhvr>
                                    </p:animEffect>
                                    <p:animScale>
                                      <p:cBhvr>
                                        <p:cTn id="33" dur="770" decel="100000"/>
                                        <p:tgtEl>
                                          <p:spTgt spid="1026"/>
                                        </p:tgtEl>
                                      </p:cBhvr>
                                      <p:from x="10000" y="10000"/>
                                      <p:to x="200000" y="450000"/>
                                    </p:animScale>
                                    <p:animScale>
                                      <p:cBhvr>
                                        <p:cTn id="34" dur="1230" accel="100000" fill="hold">
                                          <p:stCondLst>
                                            <p:cond delay="770"/>
                                          </p:stCondLst>
                                        </p:cTn>
                                        <p:tgtEl>
                                          <p:spTgt spid="1026"/>
                                        </p:tgtEl>
                                      </p:cBhvr>
                                      <p:from x="200000" y="450000"/>
                                      <p:to x="100000" y="100000"/>
                                    </p:animScale>
                                    <p:set>
                                      <p:cBhvr>
                                        <p:cTn id="35" dur="770" fill="hold"/>
                                        <p:tgtEl>
                                          <p:spTgt spid="1026"/>
                                        </p:tgtEl>
                                        <p:attrNameLst>
                                          <p:attrName>ppt_x</p:attrName>
                                        </p:attrNameLst>
                                      </p:cBhvr>
                                      <p:to>
                                        <p:strVal val="(0.5)"/>
                                      </p:to>
                                    </p:set>
                                    <p:anim from="(0.5)" to="(#ppt_x)" calcmode="lin" valueType="num">
                                      <p:cBhvr>
                                        <p:cTn id="36" dur="1230" accel="100000" fill="hold">
                                          <p:stCondLst>
                                            <p:cond delay="770"/>
                                          </p:stCondLst>
                                        </p:cTn>
                                        <p:tgtEl>
                                          <p:spTgt spid="1026"/>
                                        </p:tgtEl>
                                        <p:attrNameLst>
                                          <p:attrName>ppt_x</p:attrName>
                                        </p:attrNameLst>
                                      </p:cBhvr>
                                    </p:anim>
                                    <p:set>
                                      <p:cBhvr>
                                        <p:cTn id="37" dur="770" fill="hold"/>
                                        <p:tgtEl>
                                          <p:spTgt spid="1026"/>
                                        </p:tgtEl>
                                        <p:attrNameLst>
                                          <p:attrName>ppt_y</p:attrName>
                                        </p:attrNameLst>
                                      </p:cBhvr>
                                      <p:to>
                                        <p:strVal val="(#ppt_y+0.4)"/>
                                      </p:to>
                                    </p:set>
                                    <p:anim from="(#ppt_y+0.4)" to="(#ppt_y)" calcmode="lin" valueType="num">
                                      <p:cBhvr>
                                        <p:cTn id="38"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res.tech.ifeng.com/dci_2011/0820/ori_4e4f7af50d666.jpeg"/>
          <p:cNvPicPr>
            <a:picLocks noChangeAspect="1" noChangeArrowheads="1"/>
          </p:cNvPicPr>
          <p:nvPr/>
        </p:nvPicPr>
        <p:blipFill>
          <a:blip r:embed="rId3" cstate="print"/>
          <a:srcRect/>
          <a:stretch>
            <a:fillRect/>
          </a:stretch>
        </p:blipFill>
        <p:spPr bwMode="auto">
          <a:xfrm>
            <a:off x="0" y="-46257"/>
            <a:ext cx="9144000" cy="6904257"/>
          </a:xfrm>
          <a:prstGeom prst="rect">
            <a:avLst/>
          </a:prstGeom>
          <a:noFill/>
        </p:spPr>
      </p:pic>
      <p:sp>
        <p:nvSpPr>
          <p:cNvPr id="5" name="标题 4"/>
          <p:cNvSpPr>
            <a:spLocks noGrp="1"/>
          </p:cNvSpPr>
          <p:nvPr>
            <p:ph type="title" idx="4294967295"/>
          </p:nvPr>
        </p:nvSpPr>
        <p:spPr>
          <a:xfrm>
            <a:off x="0" y="0"/>
            <a:ext cx="9144000" cy="1475656"/>
          </a:xfrm>
        </p:spPr>
        <p:txBody>
          <a:bodyPr>
            <a:noAutofit/>
          </a:bodyPr>
          <a:lstStyle/>
          <a:p>
            <a:r>
              <a:rPr lang="zh-CN" altLang="en-US" sz="8000" dirty="0" smtClean="0">
                <a:solidFill>
                  <a:srgbClr val="00FFFF"/>
                </a:solidFill>
              </a:rPr>
              <a:t>矮星系 </a:t>
            </a:r>
            <a:r>
              <a:rPr lang="zh-CN" altLang="zh-CN" sz="8000" kern="1200" dirty="0" smtClean="0">
                <a:solidFill>
                  <a:srgbClr val="00FFFF"/>
                </a:solidFill>
                <a:latin typeface="Calibri"/>
                <a:ea typeface="宋体"/>
                <a:cs typeface="+mj-cs"/>
              </a:rPr>
              <a:t>赛吉尔</a:t>
            </a:r>
            <a:r>
              <a:rPr lang="en-US" altLang="zh-CN" sz="8000" kern="1200" dirty="0" smtClean="0">
                <a:solidFill>
                  <a:srgbClr val="00FFFF"/>
                </a:solidFill>
                <a:latin typeface="Calibri"/>
                <a:ea typeface="宋体"/>
                <a:cs typeface="+mj-cs"/>
              </a:rPr>
              <a:t>-1</a:t>
            </a:r>
            <a:endParaRPr lang="zh-CN" altLang="en-US" sz="8000" dirty="0">
              <a:solidFill>
                <a:srgbClr val="00FFFF"/>
              </a:solidFill>
            </a:endParaRPr>
          </a:p>
        </p:txBody>
      </p:sp>
      <p:sp>
        <p:nvSpPr>
          <p:cNvPr id="6" name="矩形 5"/>
          <p:cNvSpPr/>
          <p:nvPr/>
        </p:nvSpPr>
        <p:spPr>
          <a:xfrm>
            <a:off x="1619672" y="4581128"/>
            <a:ext cx="6359433" cy="1938992"/>
          </a:xfrm>
          <a:prstGeom prst="rect">
            <a:avLst/>
          </a:prstGeom>
        </p:spPr>
        <p:txBody>
          <a:bodyPr wrap="none">
            <a:spAutoFit/>
          </a:bodyPr>
          <a:lstStyle/>
          <a:p>
            <a:r>
              <a:rPr lang="zh-CN" altLang="en-US" sz="6000" dirty="0" smtClean="0">
                <a:solidFill>
                  <a:srgbClr val="00FFFF"/>
                </a:solidFill>
              </a:rPr>
              <a:t>约</a:t>
            </a:r>
            <a:r>
              <a:rPr lang="en-US" altLang="zh-CN" sz="6000" dirty="0" smtClean="0">
                <a:solidFill>
                  <a:srgbClr val="00FFFF"/>
                </a:solidFill>
              </a:rPr>
              <a:t>1000</a:t>
            </a:r>
            <a:r>
              <a:rPr lang="zh-CN" altLang="en-US" sz="6000" dirty="0" smtClean="0">
                <a:solidFill>
                  <a:srgbClr val="00FFFF"/>
                </a:solidFill>
              </a:rPr>
              <a:t>颗古老恒星</a:t>
            </a:r>
            <a:endParaRPr lang="en-US" altLang="zh-CN" sz="6000" dirty="0" smtClean="0">
              <a:solidFill>
                <a:srgbClr val="00FFFF"/>
              </a:solidFill>
            </a:endParaRPr>
          </a:p>
          <a:p>
            <a:r>
              <a:rPr lang="zh-CN" altLang="en-US" sz="6000" dirty="0" smtClean="0">
                <a:solidFill>
                  <a:srgbClr val="00FFFF"/>
                </a:solidFill>
              </a:rPr>
              <a:t>游荡在银河系附近</a:t>
            </a:r>
            <a:endParaRPr lang="zh-CN" altLang="en-US" sz="6000"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fade">
                                      <p:cBhvr>
                                        <p:cTn id="7" dur="770" decel="100000"/>
                                        <p:tgtEl>
                                          <p:spTgt spid="167938"/>
                                        </p:tgtEl>
                                      </p:cBhvr>
                                    </p:animEffect>
                                    <p:animScale>
                                      <p:cBhvr>
                                        <p:cTn id="8" dur="770" decel="100000"/>
                                        <p:tgtEl>
                                          <p:spTgt spid="167938"/>
                                        </p:tgtEl>
                                      </p:cBhvr>
                                      <p:from x="10000" y="10000"/>
                                      <p:to x="200000" y="450000"/>
                                    </p:animScale>
                                    <p:animScale>
                                      <p:cBhvr>
                                        <p:cTn id="9" dur="1230" accel="100000" fill="hold">
                                          <p:stCondLst>
                                            <p:cond delay="770"/>
                                          </p:stCondLst>
                                        </p:cTn>
                                        <p:tgtEl>
                                          <p:spTgt spid="167938"/>
                                        </p:tgtEl>
                                      </p:cBhvr>
                                      <p:from x="200000" y="450000"/>
                                      <p:to x="100000" y="100000"/>
                                    </p:animScale>
                                    <p:set>
                                      <p:cBhvr>
                                        <p:cTn id="10" dur="770" fill="hold"/>
                                        <p:tgtEl>
                                          <p:spTgt spid="167938"/>
                                        </p:tgtEl>
                                        <p:attrNameLst>
                                          <p:attrName>ppt_x</p:attrName>
                                        </p:attrNameLst>
                                      </p:cBhvr>
                                      <p:to>
                                        <p:strVal val="(0.5)"/>
                                      </p:to>
                                    </p:set>
                                    <p:anim from="(0.5)" to="(#ppt_x)" calcmode="lin" valueType="num">
                                      <p:cBhvr>
                                        <p:cTn id="11" dur="1230" accel="100000" fill="hold">
                                          <p:stCondLst>
                                            <p:cond delay="770"/>
                                          </p:stCondLst>
                                        </p:cTn>
                                        <p:tgtEl>
                                          <p:spTgt spid="167938"/>
                                        </p:tgtEl>
                                        <p:attrNameLst>
                                          <p:attrName>ppt_x</p:attrName>
                                        </p:attrNameLst>
                                      </p:cBhvr>
                                    </p:anim>
                                    <p:set>
                                      <p:cBhvr>
                                        <p:cTn id="12" dur="770" fill="hold"/>
                                        <p:tgtEl>
                                          <p:spTgt spid="167938"/>
                                        </p:tgtEl>
                                        <p:attrNameLst>
                                          <p:attrName>ppt_y</p:attrName>
                                        </p:attrNameLst>
                                      </p:cBhvr>
                                      <p:to>
                                        <p:strVal val="(#ppt_y+0.4)"/>
                                      </p:to>
                                    </p:set>
                                    <p:anim from="(#ppt_y+0.4)" to="(#ppt_y)" calcmode="lin" valueType="num">
                                      <p:cBhvr>
                                        <p:cTn id="13" dur="1230" accel="100000" fill="hold">
                                          <p:stCondLst>
                                            <p:cond delay="770"/>
                                          </p:stCondLst>
                                        </p:cTn>
                                        <p:tgtEl>
                                          <p:spTgt spid="16793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ppt_w</p:attrName>
                                        </p:attrNameLst>
                                      </p:cBhvr>
                                      <p:tavLst>
                                        <p:tav tm="0">
                                          <p:val>
                                            <p:fltVal val="0"/>
                                          </p:val>
                                        </p:tav>
                                        <p:tav tm="100000">
                                          <p:val>
                                            <p:strVal val="#ppt_w"/>
                                          </p:val>
                                        </p:tav>
                                      </p:tavLst>
                                    </p:anim>
                                    <p:anim calcmode="lin" valueType="num">
                                      <p:cBhvr>
                                        <p:cTn id="19" dur="3000" fill="hold"/>
                                        <p:tgtEl>
                                          <p:spTgt spid="5"/>
                                        </p:tgtEl>
                                        <p:attrNameLst>
                                          <p:attrName>ppt_h</p:attrName>
                                        </p:attrNameLst>
                                      </p:cBhvr>
                                      <p:tavLst>
                                        <p:tav tm="0">
                                          <p:val>
                                            <p:fltVal val="0"/>
                                          </p:val>
                                        </p:tav>
                                        <p:tav tm="100000">
                                          <p:val>
                                            <p:strVal val="#ppt_h"/>
                                          </p:val>
                                        </p:tav>
                                      </p:tavLst>
                                    </p:anim>
                                    <p:animEffect transition="in" filter="fade">
                                      <p:cBhvr>
                                        <p:cTn id="20" dur="3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1000" autoRev="1" fill="hold">
                                          <p:stCondLst>
                                            <p:cond delay="0"/>
                                          </p:stCondLst>
                                        </p:cTn>
                                        <p:tgtEl>
                                          <p:spTgt spid="6"/>
                                        </p:tgtEl>
                                        <p:attrNameLst>
                                          <p:attrName>ppt_w</p:attrName>
                                        </p:attrNameLst>
                                      </p:cBhvr>
                                    </p:anim>
                                    <p:anim by="(#ppt_w*0.50)" calcmode="lin" valueType="num">
                                      <p:cBhvr>
                                        <p:cTn id="26" dur="1000" decel="50000" autoRev="1" fill="hold">
                                          <p:stCondLst>
                                            <p:cond delay="0"/>
                                          </p:stCondLst>
                                        </p:cTn>
                                        <p:tgtEl>
                                          <p:spTgt spid="6"/>
                                        </p:tgtEl>
                                        <p:attrNameLst>
                                          <p:attrName>ppt_x</p:attrName>
                                        </p:attrNameLst>
                                      </p:cBhvr>
                                    </p:anim>
                                    <p:anim from="(-#ppt_h/2)" to="(#ppt_y)" calcmode="lin" valueType="num">
                                      <p:cBhvr>
                                        <p:cTn id="27" dur="2000" fill="hold">
                                          <p:stCondLst>
                                            <p:cond delay="0"/>
                                          </p:stCondLst>
                                        </p:cTn>
                                        <p:tgtEl>
                                          <p:spTgt spid="6"/>
                                        </p:tgtEl>
                                        <p:attrNameLst>
                                          <p:attrName>ppt_y</p:attrName>
                                        </p:attrNameLst>
                                      </p:cBhvr>
                                    </p:anim>
                                    <p:animRot by="21600000">
                                      <p:cBhvr>
                                        <p:cTn id="28" dur="2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0" y="0"/>
            <a:ext cx="9144000" cy="6858000"/>
          </a:xfrm>
          <a:solidFill>
            <a:srgbClr val="1AFFFA"/>
          </a:solidFill>
        </p:spPr>
        <p:txBody>
          <a:bodyPr>
            <a:normAutofit/>
          </a:bodyPr>
          <a:lstStyle/>
          <a:p>
            <a:pPr algn="ctr" fontAlgn="auto">
              <a:spcAft>
                <a:spcPts val="0"/>
              </a:spcAft>
              <a:defRPr/>
            </a:pPr>
            <a:r>
              <a:rPr lang="zh-CN" altLang="en-US" sz="8000" b="1" dirty="0" smtClean="0">
                <a:solidFill>
                  <a:srgbClr val="FF0000"/>
                </a:solidFill>
              </a:rPr>
              <a:t>宇宙</a:t>
            </a:r>
            <a:r>
              <a:rPr lang="en-US" altLang="zh-CN" sz="8000" b="1" dirty="0" smtClean="0">
                <a:solidFill>
                  <a:srgbClr val="FF0000"/>
                </a:solidFill>
              </a:rPr>
              <a:t>—</a:t>
            </a:r>
            <a:r>
              <a:rPr lang="zh-CN" altLang="en-US" sz="8000" b="1" dirty="0" smtClean="0">
                <a:solidFill>
                  <a:srgbClr val="FF0000"/>
                </a:solidFill>
              </a:rPr>
              <a:t>星系</a:t>
            </a:r>
            <a:endParaRPr sz="8000" b="1" dirty="0" smtClean="0">
              <a:solidFill>
                <a:srgbClr val="FF0000"/>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70" decel="100000"/>
                                        <p:tgtEl>
                                          <p:spTgt spid="5122"/>
                                        </p:tgtEl>
                                      </p:cBhvr>
                                    </p:animEffect>
                                    <p:animScale>
                                      <p:cBhvr>
                                        <p:cTn id="8" dur="770" decel="100000"/>
                                        <p:tgtEl>
                                          <p:spTgt spid="5122"/>
                                        </p:tgtEl>
                                      </p:cBhvr>
                                      <p:from x="10000" y="10000"/>
                                      <p:to x="200000" y="450000"/>
                                    </p:animScale>
                                    <p:animScale>
                                      <p:cBhvr>
                                        <p:cTn id="9" dur="1230" accel="100000" fill="hold">
                                          <p:stCondLst>
                                            <p:cond delay="770"/>
                                          </p:stCondLst>
                                        </p:cTn>
                                        <p:tgtEl>
                                          <p:spTgt spid="5122"/>
                                        </p:tgtEl>
                                      </p:cBhvr>
                                      <p:from x="200000" y="450000"/>
                                      <p:to x="100000" y="100000"/>
                                    </p:animScale>
                                    <p:set>
                                      <p:cBhvr>
                                        <p:cTn id="10" dur="770" fill="hold"/>
                                        <p:tgtEl>
                                          <p:spTgt spid="5122"/>
                                        </p:tgtEl>
                                        <p:attrNameLst>
                                          <p:attrName>ppt_x</p:attrName>
                                        </p:attrNameLst>
                                      </p:cBhvr>
                                      <p:to>
                                        <p:strVal val="(0.5)"/>
                                      </p:to>
                                    </p:set>
                                    <p:anim from="(0.5)" to="(#ppt_x)" calcmode="lin" valueType="num">
                                      <p:cBhvr>
                                        <p:cTn id="11" dur="1230" accel="100000" fill="hold">
                                          <p:stCondLst>
                                            <p:cond delay="770"/>
                                          </p:stCondLst>
                                        </p:cTn>
                                        <p:tgtEl>
                                          <p:spTgt spid="5122"/>
                                        </p:tgtEl>
                                        <p:attrNameLst>
                                          <p:attrName>ppt_x</p:attrName>
                                        </p:attrNameLst>
                                      </p:cBhvr>
                                    </p:anim>
                                    <p:set>
                                      <p:cBhvr>
                                        <p:cTn id="12" dur="770" fill="hold"/>
                                        <p:tgtEl>
                                          <p:spTgt spid="5122"/>
                                        </p:tgtEl>
                                        <p:attrNameLst>
                                          <p:attrName>ppt_y</p:attrName>
                                        </p:attrNameLst>
                                      </p:cBhvr>
                                      <p:to>
                                        <p:strVal val="(#ppt_y+0.4)"/>
                                      </p:to>
                                    </p:set>
                                    <p:anim from="(#ppt_y+0.4)" to="(#ppt_y)" calcmode="lin" valueType="num">
                                      <p:cBhvr>
                                        <p:cTn id="13" dur="1230" accel="100000" fill="hold">
                                          <p:stCondLst>
                                            <p:cond delay="770"/>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res.tech.ifeng.com/dci_2011/0820/ori_4e4f7af57dac7.jpe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4" name="标题 3"/>
          <p:cNvSpPr>
            <a:spLocks noGrp="1"/>
          </p:cNvSpPr>
          <p:nvPr>
            <p:ph type="title" idx="4294967295"/>
          </p:nvPr>
        </p:nvSpPr>
        <p:spPr>
          <a:xfrm>
            <a:off x="0" y="0"/>
            <a:ext cx="9144000" cy="1484784"/>
          </a:xfrm>
        </p:spPr>
        <p:txBody>
          <a:bodyPr>
            <a:noAutofit/>
          </a:bodyPr>
          <a:lstStyle/>
          <a:p>
            <a:r>
              <a:rPr lang="zh-CN" altLang="en-US" sz="8000" dirty="0" smtClean="0">
                <a:solidFill>
                  <a:srgbClr val="00FFFF"/>
                </a:solidFill>
              </a:rPr>
              <a:t>赛吉尔</a:t>
            </a:r>
            <a:r>
              <a:rPr lang="en-US" altLang="zh-CN" sz="8000" dirty="0" smtClean="0">
                <a:solidFill>
                  <a:srgbClr val="00FFFF"/>
                </a:solidFill>
              </a:rPr>
              <a:t>-1</a:t>
            </a:r>
            <a:r>
              <a:rPr lang="zh-CN" altLang="en-US" sz="8000" dirty="0" smtClean="0">
                <a:solidFill>
                  <a:srgbClr val="00FFFF"/>
                </a:solidFill>
              </a:rPr>
              <a:t>隐身不见</a:t>
            </a:r>
            <a:endParaRPr lang="zh-CN" altLang="en-US" sz="8000" dirty="0">
              <a:solidFill>
                <a:srgbClr val="00FFFF"/>
              </a:solidFill>
            </a:endParaRPr>
          </a:p>
        </p:txBody>
      </p:sp>
      <p:sp>
        <p:nvSpPr>
          <p:cNvPr id="5" name="矩形 4"/>
          <p:cNvSpPr/>
          <p:nvPr/>
        </p:nvSpPr>
        <p:spPr>
          <a:xfrm>
            <a:off x="0" y="5534561"/>
            <a:ext cx="9144000" cy="707886"/>
          </a:xfrm>
          <a:prstGeom prst="rect">
            <a:avLst/>
          </a:prstGeom>
        </p:spPr>
        <p:txBody>
          <a:bodyPr wrap="square">
            <a:spAutoFit/>
          </a:bodyPr>
          <a:lstStyle/>
          <a:p>
            <a:pPr algn="ctr"/>
            <a:r>
              <a:rPr lang="zh-CN" altLang="en-US" sz="4000" dirty="0" smtClean="0">
                <a:solidFill>
                  <a:srgbClr val="00FFFF"/>
                </a:solidFill>
              </a:rPr>
              <a:t>移出所有不属于赛吉尔</a:t>
            </a:r>
            <a:r>
              <a:rPr lang="en-US" altLang="zh-CN" sz="4000" dirty="0" smtClean="0">
                <a:solidFill>
                  <a:srgbClr val="00FFFF"/>
                </a:solidFill>
              </a:rPr>
              <a:t>-1</a:t>
            </a:r>
            <a:r>
              <a:rPr lang="zh-CN" altLang="en-US" sz="4000" dirty="0" smtClean="0">
                <a:solidFill>
                  <a:srgbClr val="00FFFF"/>
                </a:solidFill>
              </a:rPr>
              <a:t>星系的恒星后</a:t>
            </a:r>
            <a:endParaRPr lang="en-US" altLang="zh-CN" sz="4000" dirty="0" smtClean="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fade">
                                      <p:cBhvr>
                                        <p:cTn id="7" dur="770" decel="100000"/>
                                        <p:tgtEl>
                                          <p:spTgt spid="172034"/>
                                        </p:tgtEl>
                                      </p:cBhvr>
                                    </p:animEffect>
                                    <p:animScale>
                                      <p:cBhvr>
                                        <p:cTn id="8" dur="770" decel="100000"/>
                                        <p:tgtEl>
                                          <p:spTgt spid="172034"/>
                                        </p:tgtEl>
                                      </p:cBhvr>
                                      <p:from x="10000" y="10000"/>
                                      <p:to x="200000" y="450000"/>
                                    </p:animScale>
                                    <p:animScale>
                                      <p:cBhvr>
                                        <p:cTn id="9" dur="1230" accel="100000" fill="hold">
                                          <p:stCondLst>
                                            <p:cond delay="770"/>
                                          </p:stCondLst>
                                        </p:cTn>
                                        <p:tgtEl>
                                          <p:spTgt spid="172034"/>
                                        </p:tgtEl>
                                      </p:cBhvr>
                                      <p:from x="200000" y="450000"/>
                                      <p:to x="100000" y="100000"/>
                                    </p:animScale>
                                    <p:set>
                                      <p:cBhvr>
                                        <p:cTn id="10" dur="770" fill="hold"/>
                                        <p:tgtEl>
                                          <p:spTgt spid="172034"/>
                                        </p:tgtEl>
                                        <p:attrNameLst>
                                          <p:attrName>ppt_x</p:attrName>
                                        </p:attrNameLst>
                                      </p:cBhvr>
                                      <p:to>
                                        <p:strVal val="(0.5)"/>
                                      </p:to>
                                    </p:set>
                                    <p:anim from="(0.5)" to="(#ppt_x)" calcmode="lin" valueType="num">
                                      <p:cBhvr>
                                        <p:cTn id="11" dur="1230" accel="100000" fill="hold">
                                          <p:stCondLst>
                                            <p:cond delay="770"/>
                                          </p:stCondLst>
                                        </p:cTn>
                                        <p:tgtEl>
                                          <p:spTgt spid="172034"/>
                                        </p:tgtEl>
                                        <p:attrNameLst>
                                          <p:attrName>ppt_x</p:attrName>
                                        </p:attrNameLst>
                                      </p:cBhvr>
                                    </p:anim>
                                    <p:set>
                                      <p:cBhvr>
                                        <p:cTn id="12" dur="770" fill="hold"/>
                                        <p:tgtEl>
                                          <p:spTgt spid="172034"/>
                                        </p:tgtEl>
                                        <p:attrNameLst>
                                          <p:attrName>ppt_y</p:attrName>
                                        </p:attrNameLst>
                                      </p:cBhvr>
                                      <p:to>
                                        <p:strVal val="(#ppt_y+0.4)"/>
                                      </p:to>
                                    </p:set>
                                    <p:anim from="(#ppt_y+0.4)" to="(#ppt_y)" calcmode="lin" valueType="num">
                                      <p:cBhvr>
                                        <p:cTn id="13" dur="1230" accel="100000" fill="hold">
                                          <p:stCondLst>
                                            <p:cond delay="770"/>
                                          </p:stCondLst>
                                        </p:cTn>
                                        <p:tgtEl>
                                          <p:spTgt spid="1720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0" fill="hold"/>
                                        <p:tgtEl>
                                          <p:spTgt spid="4"/>
                                        </p:tgtEl>
                                        <p:attrNameLst>
                                          <p:attrName>ppt_w</p:attrName>
                                        </p:attrNameLst>
                                      </p:cBhvr>
                                      <p:tavLst>
                                        <p:tav tm="0">
                                          <p:val>
                                            <p:fltVal val="0"/>
                                          </p:val>
                                        </p:tav>
                                        <p:tav tm="100000">
                                          <p:val>
                                            <p:strVal val="#ppt_w"/>
                                          </p:val>
                                        </p:tav>
                                      </p:tavLst>
                                    </p:anim>
                                    <p:anim calcmode="lin" valueType="num">
                                      <p:cBhvr>
                                        <p:cTn id="19" dur="5000" fill="hold"/>
                                        <p:tgtEl>
                                          <p:spTgt spid="4"/>
                                        </p:tgtEl>
                                        <p:attrNameLst>
                                          <p:attrName>ppt_h</p:attrName>
                                        </p:attrNameLst>
                                      </p:cBhvr>
                                      <p:tavLst>
                                        <p:tav tm="0">
                                          <p:val>
                                            <p:fltVal val="0"/>
                                          </p:val>
                                        </p:tav>
                                        <p:tav tm="100000">
                                          <p:val>
                                            <p:strVal val="#ppt_h"/>
                                          </p:val>
                                        </p:tav>
                                      </p:tavLst>
                                    </p:anim>
                                    <p:animEffect transition="in" filter="fade">
                                      <p:cBhvr>
                                        <p:cTn id="20" dur="5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1500" autoRev="1" fill="hold">
                                          <p:stCondLst>
                                            <p:cond delay="0"/>
                                          </p:stCondLst>
                                        </p:cTn>
                                        <p:tgtEl>
                                          <p:spTgt spid="5"/>
                                        </p:tgtEl>
                                        <p:attrNameLst>
                                          <p:attrName>ppt_w</p:attrName>
                                        </p:attrNameLst>
                                      </p:cBhvr>
                                    </p:anim>
                                    <p:anim by="(#ppt_w*0.50)" calcmode="lin" valueType="num">
                                      <p:cBhvr>
                                        <p:cTn id="26" dur="1500" decel="50000" autoRev="1" fill="hold">
                                          <p:stCondLst>
                                            <p:cond delay="0"/>
                                          </p:stCondLst>
                                        </p:cTn>
                                        <p:tgtEl>
                                          <p:spTgt spid="5"/>
                                        </p:tgtEl>
                                        <p:attrNameLst>
                                          <p:attrName>ppt_x</p:attrName>
                                        </p:attrNameLst>
                                      </p:cBhvr>
                                    </p:anim>
                                    <p:anim from="(-#ppt_h/2)" to="(#ppt_y)" calcmode="lin" valueType="num">
                                      <p:cBhvr>
                                        <p:cTn id="27" dur="3000" fill="hold">
                                          <p:stCondLst>
                                            <p:cond delay="0"/>
                                          </p:stCondLst>
                                        </p:cTn>
                                        <p:tgtEl>
                                          <p:spTgt spid="5"/>
                                        </p:tgtEl>
                                        <p:attrNameLst>
                                          <p:attrName>ppt_y</p:attrName>
                                        </p:attrNameLst>
                                      </p:cBhvr>
                                    </p:anim>
                                    <p:animRot by="21600000">
                                      <p:cBhvr>
                                        <p:cTn id="28" dur="3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172034"/>
                                        </p:tgtEl>
                                        <p:attrNameLst>
                                          <p:attrName>style.visibility</p:attrName>
                                        </p:attrNameLst>
                                      </p:cBhvr>
                                      <p:to>
                                        <p:strVal val="visible"/>
                                      </p:to>
                                    </p:set>
                                    <p:animEffect transition="in" filter="fade">
                                      <p:cBhvr>
                                        <p:cTn id="33" dur="1155" decel="100000"/>
                                        <p:tgtEl>
                                          <p:spTgt spid="172034"/>
                                        </p:tgtEl>
                                      </p:cBhvr>
                                    </p:animEffect>
                                    <p:animScale>
                                      <p:cBhvr>
                                        <p:cTn id="34" dur="1155" decel="100000"/>
                                        <p:tgtEl>
                                          <p:spTgt spid="172034"/>
                                        </p:tgtEl>
                                      </p:cBhvr>
                                      <p:from x="10000" y="10000"/>
                                      <p:to x="200000" y="450000"/>
                                    </p:animScale>
                                    <p:animScale>
                                      <p:cBhvr>
                                        <p:cTn id="35" dur="1845" accel="100000" fill="hold">
                                          <p:stCondLst>
                                            <p:cond delay="1155"/>
                                          </p:stCondLst>
                                        </p:cTn>
                                        <p:tgtEl>
                                          <p:spTgt spid="172034"/>
                                        </p:tgtEl>
                                      </p:cBhvr>
                                      <p:from x="200000" y="450000"/>
                                      <p:to x="100000" y="100000"/>
                                    </p:animScale>
                                    <p:set>
                                      <p:cBhvr>
                                        <p:cTn id="36" dur="1155" fill="hold"/>
                                        <p:tgtEl>
                                          <p:spTgt spid="172034"/>
                                        </p:tgtEl>
                                        <p:attrNameLst>
                                          <p:attrName>ppt_x</p:attrName>
                                        </p:attrNameLst>
                                      </p:cBhvr>
                                      <p:to>
                                        <p:strVal val="(0.5)"/>
                                      </p:to>
                                    </p:set>
                                    <p:anim from="(0.5)" to="(#ppt_x)" calcmode="lin" valueType="num">
                                      <p:cBhvr>
                                        <p:cTn id="37" dur="1845" accel="100000" fill="hold">
                                          <p:stCondLst>
                                            <p:cond delay="1155"/>
                                          </p:stCondLst>
                                        </p:cTn>
                                        <p:tgtEl>
                                          <p:spTgt spid="172034"/>
                                        </p:tgtEl>
                                        <p:attrNameLst>
                                          <p:attrName>ppt_x</p:attrName>
                                        </p:attrNameLst>
                                      </p:cBhvr>
                                    </p:anim>
                                    <p:set>
                                      <p:cBhvr>
                                        <p:cTn id="38" dur="1155" fill="hold"/>
                                        <p:tgtEl>
                                          <p:spTgt spid="172034"/>
                                        </p:tgtEl>
                                        <p:attrNameLst>
                                          <p:attrName>ppt_y</p:attrName>
                                        </p:attrNameLst>
                                      </p:cBhvr>
                                      <p:to>
                                        <p:strVal val="(#ppt_y+0.4)"/>
                                      </p:to>
                                    </p:set>
                                    <p:anim from="(#ppt_y+0.4)" to="(#ppt_y)" calcmode="lin" valueType="num">
                                      <p:cBhvr>
                                        <p:cTn id="39" dur="1845" accel="100000" fill="hold">
                                          <p:stCondLst>
                                            <p:cond delay="1155"/>
                                          </p:stCondLst>
                                        </p:cTn>
                                        <p:tgtEl>
                                          <p:spTgt spid="1720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res.tech.ifeng.com/dci_2011/0820/ori_4e4f7af5500d1.jpeg"/>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
        <p:nvSpPr>
          <p:cNvPr id="5" name="标题 4"/>
          <p:cNvSpPr>
            <a:spLocks noGrp="1"/>
          </p:cNvSpPr>
          <p:nvPr>
            <p:ph type="title" idx="4294967295"/>
          </p:nvPr>
        </p:nvSpPr>
        <p:spPr>
          <a:xfrm>
            <a:off x="0" y="5440362"/>
            <a:ext cx="9144000" cy="1417638"/>
          </a:xfrm>
        </p:spPr>
        <p:txBody>
          <a:bodyPr>
            <a:noAutofit/>
          </a:bodyPr>
          <a:lstStyle/>
          <a:p>
            <a:pPr rtl="0" eaLnBrk="1" latinLnBrk="0" hangingPunct="1"/>
            <a:r>
              <a:rPr lang="zh-CN" altLang="zh-CN" sz="8000" b="1" kern="1200" dirty="0" smtClean="0">
                <a:solidFill>
                  <a:srgbClr val="00FFFF"/>
                </a:solidFill>
                <a:latin typeface="Calibri"/>
                <a:ea typeface="宋体"/>
                <a:cs typeface="+mn-cs"/>
              </a:rPr>
              <a:t>绿色属于同一星系</a:t>
            </a:r>
            <a:endParaRPr lang="zh-CN" altLang="zh-CN" sz="8000" b="1" kern="1200" dirty="0" smtClean="0">
              <a:solidFill>
                <a:srgbClr val="00FFFF"/>
              </a:solidFill>
              <a:latin typeface="Calibri"/>
              <a:ea typeface="Calibri"/>
              <a:cs typeface="+mn-cs"/>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770" decel="100000"/>
                                        <p:tgtEl>
                                          <p:spTgt spid="169986"/>
                                        </p:tgtEl>
                                      </p:cBhvr>
                                    </p:animEffect>
                                    <p:animScale>
                                      <p:cBhvr>
                                        <p:cTn id="8" dur="770" decel="100000"/>
                                        <p:tgtEl>
                                          <p:spTgt spid="169986"/>
                                        </p:tgtEl>
                                      </p:cBhvr>
                                      <p:from x="10000" y="10000"/>
                                      <p:to x="200000" y="450000"/>
                                    </p:animScale>
                                    <p:animScale>
                                      <p:cBhvr>
                                        <p:cTn id="9" dur="1230" accel="100000" fill="hold">
                                          <p:stCondLst>
                                            <p:cond delay="770"/>
                                          </p:stCondLst>
                                        </p:cTn>
                                        <p:tgtEl>
                                          <p:spTgt spid="169986"/>
                                        </p:tgtEl>
                                      </p:cBhvr>
                                      <p:from x="200000" y="450000"/>
                                      <p:to x="100000" y="100000"/>
                                    </p:animScale>
                                    <p:set>
                                      <p:cBhvr>
                                        <p:cTn id="10" dur="770" fill="hold"/>
                                        <p:tgtEl>
                                          <p:spTgt spid="169986"/>
                                        </p:tgtEl>
                                        <p:attrNameLst>
                                          <p:attrName>ppt_x</p:attrName>
                                        </p:attrNameLst>
                                      </p:cBhvr>
                                      <p:to>
                                        <p:strVal val="(0.5)"/>
                                      </p:to>
                                    </p:set>
                                    <p:anim from="(0.5)" to="(#ppt_x)" calcmode="lin" valueType="num">
                                      <p:cBhvr>
                                        <p:cTn id="11" dur="1230" accel="100000" fill="hold">
                                          <p:stCondLst>
                                            <p:cond delay="770"/>
                                          </p:stCondLst>
                                        </p:cTn>
                                        <p:tgtEl>
                                          <p:spTgt spid="169986"/>
                                        </p:tgtEl>
                                        <p:attrNameLst>
                                          <p:attrName>ppt_x</p:attrName>
                                        </p:attrNameLst>
                                      </p:cBhvr>
                                    </p:anim>
                                    <p:set>
                                      <p:cBhvr>
                                        <p:cTn id="12" dur="770" fill="hold"/>
                                        <p:tgtEl>
                                          <p:spTgt spid="169986"/>
                                        </p:tgtEl>
                                        <p:attrNameLst>
                                          <p:attrName>ppt_y</p:attrName>
                                        </p:attrNameLst>
                                      </p:cBhvr>
                                      <p:to>
                                        <p:strVal val="(#ppt_y+0.4)"/>
                                      </p:to>
                                    </p:set>
                                    <p:anim from="(#ppt_y+0.4)" to="(#ppt_y)" calcmode="lin" valueType="num">
                                      <p:cBhvr>
                                        <p:cTn id="13" dur="1230" accel="100000" fill="hold">
                                          <p:stCondLst>
                                            <p:cond delay="770"/>
                                          </p:stCondLst>
                                        </p:cTn>
                                        <p:tgtEl>
                                          <p:spTgt spid="16998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0" autoRev="1" fill="hold">
                                          <p:stCondLst>
                                            <p:cond delay="0"/>
                                          </p:stCondLst>
                                        </p:cTn>
                                        <p:tgtEl>
                                          <p:spTgt spid="5"/>
                                        </p:tgtEl>
                                        <p:attrNameLst>
                                          <p:attrName>ppt_w</p:attrName>
                                        </p:attrNameLst>
                                      </p:cBhvr>
                                    </p:anim>
                                    <p:anim by="(#ppt_w*0.50)" calcmode="lin" valueType="num">
                                      <p:cBhvr>
                                        <p:cTn id="19" dur="2500" decel="50000" autoRev="1" fill="hold">
                                          <p:stCondLst>
                                            <p:cond delay="0"/>
                                          </p:stCondLst>
                                        </p:cTn>
                                        <p:tgtEl>
                                          <p:spTgt spid="5"/>
                                        </p:tgtEl>
                                        <p:attrNameLst>
                                          <p:attrName>ppt_x</p:attrName>
                                        </p:attrNameLst>
                                      </p:cBhvr>
                                    </p:anim>
                                    <p:anim from="(-#ppt_h/2)" to="(#ppt_y)" calcmode="lin" valueType="num">
                                      <p:cBhvr>
                                        <p:cTn id="20" dur="5000" fill="hold">
                                          <p:stCondLst>
                                            <p:cond delay="0"/>
                                          </p:stCondLst>
                                        </p:cTn>
                                        <p:tgtEl>
                                          <p:spTgt spid="5"/>
                                        </p:tgtEl>
                                        <p:attrNameLst>
                                          <p:attrName>ppt_y</p:attrName>
                                        </p:attrNameLst>
                                      </p:cBhvr>
                                    </p:anim>
                                    <p:animRot by="21600000">
                                      <p:cBhvr>
                                        <p:cTn id="21" dur="5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6858000"/>
          </a:xfrm>
        </p:spPr>
        <p:txBody>
          <a:bodyPr>
            <a:normAutofit/>
          </a:bodyPr>
          <a:lstStyle/>
          <a:p>
            <a:pPr algn="l"/>
            <a:r>
              <a:rPr lang="zh-CN" altLang="en-US" sz="4800" b="1" dirty="0" smtClean="0">
                <a:solidFill>
                  <a:srgbClr val="FF0000"/>
                </a:solidFill>
              </a:rPr>
              <a:t>这个矮星系以每秒</a:t>
            </a:r>
            <a:r>
              <a:rPr lang="en-US" altLang="zh-CN" sz="4800" b="1" dirty="0" smtClean="0">
                <a:solidFill>
                  <a:srgbClr val="FF0000"/>
                </a:solidFill>
              </a:rPr>
              <a:t>209</a:t>
            </a:r>
            <a:r>
              <a:rPr lang="zh-CN" altLang="en-US" sz="4800" b="1" dirty="0" smtClean="0">
                <a:solidFill>
                  <a:srgbClr val="FF0000"/>
                </a:solidFill>
              </a:rPr>
              <a:t>公里的速度相对银河系运动，但其中一些恒星运动速度仅有每秒</a:t>
            </a:r>
            <a:r>
              <a:rPr lang="en-US" altLang="zh-CN" sz="4800" b="1" dirty="0" smtClean="0">
                <a:solidFill>
                  <a:srgbClr val="FF0000"/>
                </a:solidFill>
              </a:rPr>
              <a:t>194</a:t>
            </a:r>
            <a:r>
              <a:rPr lang="zh-CN" altLang="en-US" sz="4800" b="1" dirty="0" smtClean="0">
                <a:solidFill>
                  <a:srgbClr val="FF0000"/>
                </a:solidFill>
              </a:rPr>
              <a:t>公里，而另一些却高达每秒</a:t>
            </a:r>
            <a:r>
              <a:rPr lang="en-US" altLang="zh-CN" sz="4800" b="1" dirty="0" smtClean="0">
                <a:solidFill>
                  <a:srgbClr val="FF0000"/>
                </a:solidFill>
              </a:rPr>
              <a:t>224</a:t>
            </a:r>
            <a:r>
              <a:rPr lang="zh-CN" altLang="en-US" sz="4800" b="1" dirty="0" smtClean="0">
                <a:solidFill>
                  <a:srgbClr val="FF0000"/>
                </a:solidFill>
              </a:rPr>
              <a:t>公里。</a:t>
            </a:r>
            <a:r>
              <a:rPr lang="en-US" altLang="zh-CN" sz="4800" b="1" dirty="0" smtClean="0">
                <a:solidFill>
                  <a:srgbClr val="FF0000"/>
                </a:solidFill>
              </a:rPr>
              <a:t/>
            </a:r>
            <a:br>
              <a:rPr lang="en-US" altLang="zh-CN" sz="4800" b="1" dirty="0" smtClean="0">
                <a:solidFill>
                  <a:srgbClr val="FF0000"/>
                </a:solidFill>
              </a:rPr>
            </a:br>
            <a:r>
              <a:rPr lang="zh-CN" altLang="en-US" sz="4800" b="1" dirty="0" smtClean="0">
                <a:solidFill>
                  <a:srgbClr val="FF0000"/>
                </a:solidFill>
              </a:rPr>
              <a:t>根据计算结果，要想造成速度异常，该矮星系质量应该约为</a:t>
            </a:r>
            <a:r>
              <a:rPr lang="en-US" altLang="zh-CN" sz="4800" b="1" dirty="0" smtClean="0">
                <a:solidFill>
                  <a:srgbClr val="FF0000"/>
                </a:solidFill>
              </a:rPr>
              <a:t>60</a:t>
            </a:r>
            <a:r>
              <a:rPr lang="zh-CN" altLang="en-US" sz="4800" b="1" dirty="0" smtClean="0">
                <a:solidFill>
                  <a:srgbClr val="FF0000"/>
                </a:solidFill>
              </a:rPr>
              <a:t>万倍太阳质量。但是仅发现约</a:t>
            </a:r>
            <a:r>
              <a:rPr lang="en-US" altLang="zh-CN" sz="4800" b="1" dirty="0" smtClean="0">
                <a:solidFill>
                  <a:srgbClr val="FF0000"/>
                </a:solidFill>
              </a:rPr>
              <a:t>1000</a:t>
            </a:r>
            <a:r>
              <a:rPr lang="zh-CN" altLang="en-US" sz="4800" b="1" dirty="0" smtClean="0">
                <a:solidFill>
                  <a:srgbClr val="FF0000"/>
                </a:solidFill>
              </a:rPr>
              <a:t>颗质量和太阳相仿古老恒星，所以其他为隐藏的暗物质。</a:t>
            </a:r>
            <a:endParaRPr lang="zh-CN" altLang="en-US" sz="4800" b="1" dirty="0">
              <a:solidFill>
                <a:srgbClr val="FF0000"/>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1"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1500" autoRev="1" fill="hold">
                                          <p:stCondLst>
                                            <p:cond delay="0"/>
                                          </p:stCondLst>
                                        </p:cTn>
                                        <p:tgtEl>
                                          <p:spTgt spid="2"/>
                                        </p:tgtEl>
                                        <p:attrNameLst>
                                          <p:attrName>ppt_w</p:attrName>
                                        </p:attrNameLst>
                                      </p:cBhvr>
                                    </p:anim>
                                    <p:anim by="(#ppt_w*0.50)" calcmode="lin" valueType="num">
                                      <p:cBhvr>
                                        <p:cTn id="14" dur="1500" decel="50000" autoRev="1" fill="hold">
                                          <p:stCondLst>
                                            <p:cond delay="0"/>
                                          </p:stCondLst>
                                        </p:cTn>
                                        <p:tgtEl>
                                          <p:spTgt spid="2"/>
                                        </p:tgtEl>
                                        <p:attrNameLst>
                                          <p:attrName>ppt_x</p:attrName>
                                        </p:attrNameLst>
                                      </p:cBhvr>
                                    </p:anim>
                                    <p:anim from="(-#ppt_h/2)" to="(#ppt_y)" calcmode="lin" valueType="num">
                                      <p:cBhvr>
                                        <p:cTn id="15" dur="3000" fill="hold">
                                          <p:stCondLst>
                                            <p:cond delay="0"/>
                                          </p:stCondLst>
                                        </p:cTn>
                                        <p:tgtEl>
                                          <p:spTgt spid="2"/>
                                        </p:tgtEl>
                                        <p:attrNameLst>
                                          <p:attrName>ppt_y</p:attrName>
                                        </p:attrNameLst>
                                      </p:cBhvr>
                                    </p:anim>
                                    <p:animRot by="21600000">
                                      <p:cBhvr>
                                        <p:cTn id="16" dur="3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U68P2T1D370196F13DT20040602085303"/>
          <p:cNvPicPr>
            <a:picLocks noChangeAspect="1" noChangeArrowheads="1"/>
          </p:cNvPicPr>
          <p:nvPr/>
        </p:nvPicPr>
        <p:blipFill>
          <a:blip r:embed="rId3" cstate="print"/>
          <a:srcRect/>
          <a:stretch>
            <a:fillRect/>
          </a:stretch>
        </p:blipFill>
        <p:spPr bwMode="auto">
          <a:xfrm>
            <a:off x="0" y="0"/>
            <a:ext cx="9144000" cy="6992938"/>
          </a:xfrm>
          <a:prstGeom prst="rect">
            <a:avLst/>
          </a:prstGeom>
          <a:noFill/>
          <a:ln w="9525">
            <a:noFill/>
            <a:miter lim="800000"/>
            <a:headEnd/>
            <a:tailEnd/>
          </a:ln>
        </p:spPr>
      </p:pic>
      <p:sp>
        <p:nvSpPr>
          <p:cNvPr id="34819" name="Rectangle 5"/>
          <p:cNvSpPr>
            <a:spLocks noGrp="1" noChangeArrowheads="1"/>
          </p:cNvSpPr>
          <p:nvPr>
            <p:ph type="title"/>
          </p:nvPr>
        </p:nvSpPr>
        <p:spPr>
          <a:xfrm>
            <a:off x="0" y="1"/>
            <a:ext cx="9144000" cy="1412776"/>
          </a:xfrm>
          <a:noFill/>
        </p:spPr>
        <p:txBody>
          <a:bodyPr vert="horz">
            <a:noAutofit/>
          </a:bodyPr>
          <a:lstStyle/>
          <a:p>
            <a:pPr algn="ctr" fontAlgn="auto">
              <a:spcAft>
                <a:spcPts val="0"/>
              </a:spcAft>
              <a:defRPr/>
            </a:pPr>
            <a:r>
              <a:rPr sz="8000" dirty="0" err="1" smtClean="0">
                <a:solidFill>
                  <a:srgbClr val="FF0000"/>
                </a:solidFill>
              </a:rPr>
              <a:t>最暗星系</a:t>
            </a:r>
            <a:r>
              <a:rPr sz="6000" dirty="0" err="1" smtClean="0">
                <a:solidFill>
                  <a:srgbClr val="FF0000"/>
                </a:solidFill>
              </a:rPr>
              <a:t>“仙女座</a:t>
            </a:r>
            <a:r>
              <a:rPr lang="en-US" altLang="zh-CN" sz="6000" dirty="0" smtClean="0">
                <a:solidFill>
                  <a:srgbClr val="FF0000"/>
                </a:solidFill>
              </a:rPr>
              <a:t>-IX”</a:t>
            </a:r>
          </a:p>
        </p:txBody>
      </p:sp>
      <p:sp>
        <p:nvSpPr>
          <p:cNvPr id="4" name="矩形 3"/>
          <p:cNvSpPr/>
          <p:nvPr/>
        </p:nvSpPr>
        <p:spPr>
          <a:xfrm>
            <a:off x="0" y="5842337"/>
            <a:ext cx="9456435" cy="1015663"/>
          </a:xfrm>
          <a:prstGeom prst="rect">
            <a:avLst/>
          </a:prstGeom>
        </p:spPr>
        <p:txBody>
          <a:bodyPr wrap="none">
            <a:spAutoFit/>
          </a:bodyPr>
          <a:lstStyle/>
          <a:p>
            <a:r>
              <a:rPr lang="zh-CN" altLang="en-US" sz="6000" b="1" dirty="0" smtClean="0">
                <a:solidFill>
                  <a:srgbClr val="00FFFF"/>
                </a:solidFill>
              </a:rPr>
              <a:t>亮度不及小熊座暗星系一半</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70" decel="100000"/>
                                        <p:tgtEl>
                                          <p:spTgt spid="43010"/>
                                        </p:tgtEl>
                                      </p:cBhvr>
                                    </p:animEffect>
                                    <p:animScale>
                                      <p:cBhvr>
                                        <p:cTn id="8" dur="770" decel="100000"/>
                                        <p:tgtEl>
                                          <p:spTgt spid="43010"/>
                                        </p:tgtEl>
                                      </p:cBhvr>
                                      <p:from x="10000" y="10000"/>
                                      <p:to x="200000" y="450000"/>
                                    </p:animScale>
                                    <p:animScale>
                                      <p:cBhvr>
                                        <p:cTn id="9" dur="1230" accel="100000" fill="hold">
                                          <p:stCondLst>
                                            <p:cond delay="770"/>
                                          </p:stCondLst>
                                        </p:cTn>
                                        <p:tgtEl>
                                          <p:spTgt spid="43010"/>
                                        </p:tgtEl>
                                      </p:cBhvr>
                                      <p:from x="200000" y="450000"/>
                                      <p:to x="100000" y="100000"/>
                                    </p:animScale>
                                    <p:set>
                                      <p:cBhvr>
                                        <p:cTn id="10" dur="770" fill="hold"/>
                                        <p:tgtEl>
                                          <p:spTgt spid="43010"/>
                                        </p:tgtEl>
                                        <p:attrNameLst>
                                          <p:attrName>ppt_x</p:attrName>
                                        </p:attrNameLst>
                                      </p:cBhvr>
                                      <p:to>
                                        <p:strVal val="(0.5)"/>
                                      </p:to>
                                    </p:set>
                                    <p:anim from="(0.5)" to="(#ppt_x)" calcmode="lin" valueType="num">
                                      <p:cBhvr>
                                        <p:cTn id="11" dur="1230" accel="100000" fill="hold">
                                          <p:stCondLst>
                                            <p:cond delay="770"/>
                                          </p:stCondLst>
                                        </p:cTn>
                                        <p:tgtEl>
                                          <p:spTgt spid="43010"/>
                                        </p:tgtEl>
                                        <p:attrNameLst>
                                          <p:attrName>ppt_x</p:attrName>
                                        </p:attrNameLst>
                                      </p:cBhvr>
                                    </p:anim>
                                    <p:set>
                                      <p:cBhvr>
                                        <p:cTn id="12" dur="770" fill="hold"/>
                                        <p:tgtEl>
                                          <p:spTgt spid="43010"/>
                                        </p:tgtEl>
                                        <p:attrNameLst>
                                          <p:attrName>ppt_y</p:attrName>
                                        </p:attrNameLst>
                                      </p:cBhvr>
                                      <p:to>
                                        <p:strVal val="(#ppt_y+0.4)"/>
                                      </p:to>
                                    </p:set>
                                    <p:anim from="(#ppt_y+0.4)" to="(#ppt_y)" calcmode="lin" valueType="num">
                                      <p:cBhvr>
                                        <p:cTn id="13" dur="1230" accel="100000" fill="hold">
                                          <p:stCondLst>
                                            <p:cond delay="770"/>
                                          </p:stCondLst>
                                        </p:cTn>
                                        <p:tgtEl>
                                          <p:spTgt spid="4301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4819"/>
                                        </p:tgtEl>
                                        <p:attrNameLst>
                                          <p:attrName>style.visibility</p:attrName>
                                        </p:attrNameLst>
                                      </p:cBhvr>
                                      <p:to>
                                        <p:strVal val="visible"/>
                                      </p:to>
                                    </p:set>
                                    <p:anim calcmode="lin" valueType="num">
                                      <p:cBhvr>
                                        <p:cTn id="18" dur="5000" fill="hold"/>
                                        <p:tgtEl>
                                          <p:spTgt spid="34819"/>
                                        </p:tgtEl>
                                        <p:attrNameLst>
                                          <p:attrName>ppt_w</p:attrName>
                                        </p:attrNameLst>
                                      </p:cBhvr>
                                      <p:tavLst>
                                        <p:tav tm="0">
                                          <p:val>
                                            <p:fltVal val="0"/>
                                          </p:val>
                                        </p:tav>
                                        <p:tav tm="100000">
                                          <p:val>
                                            <p:strVal val="#ppt_w"/>
                                          </p:val>
                                        </p:tav>
                                      </p:tavLst>
                                    </p:anim>
                                    <p:anim calcmode="lin" valueType="num">
                                      <p:cBhvr>
                                        <p:cTn id="19" dur="5000" fill="hold"/>
                                        <p:tgtEl>
                                          <p:spTgt spid="34819"/>
                                        </p:tgtEl>
                                        <p:attrNameLst>
                                          <p:attrName>ppt_h</p:attrName>
                                        </p:attrNameLst>
                                      </p:cBhvr>
                                      <p:tavLst>
                                        <p:tav tm="0">
                                          <p:val>
                                            <p:fltVal val="0"/>
                                          </p:val>
                                        </p:tav>
                                        <p:tav tm="100000">
                                          <p:val>
                                            <p:strVal val="#ppt_h"/>
                                          </p:val>
                                        </p:tav>
                                      </p:tavLst>
                                    </p:anim>
                                    <p:animEffect transition="in" filter="fade">
                                      <p:cBhvr>
                                        <p:cTn id="20" dur="5000"/>
                                        <p:tgtEl>
                                          <p:spTgt spid="34819"/>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by="(-#ppt_w*2)" calcmode="lin" valueType="num">
                                      <p:cBhvr rctx="PPT">
                                        <p:cTn id="25" dur="1500" autoRev="1" fill="hold">
                                          <p:stCondLst>
                                            <p:cond delay="0"/>
                                          </p:stCondLst>
                                        </p:cTn>
                                        <p:tgtEl>
                                          <p:spTgt spid="4"/>
                                        </p:tgtEl>
                                        <p:attrNameLst>
                                          <p:attrName>ppt_w</p:attrName>
                                        </p:attrNameLst>
                                      </p:cBhvr>
                                    </p:anim>
                                    <p:anim by="(#ppt_w*0.50)" calcmode="lin" valueType="num">
                                      <p:cBhvr>
                                        <p:cTn id="26" dur="1500" decel="50000" autoRev="1" fill="hold">
                                          <p:stCondLst>
                                            <p:cond delay="0"/>
                                          </p:stCondLst>
                                        </p:cTn>
                                        <p:tgtEl>
                                          <p:spTgt spid="4"/>
                                        </p:tgtEl>
                                        <p:attrNameLst>
                                          <p:attrName>ppt_x</p:attrName>
                                        </p:attrNameLst>
                                      </p:cBhvr>
                                    </p:anim>
                                    <p:anim from="(-#ppt_h/2)" to="(#ppt_y)" calcmode="lin" valueType="num">
                                      <p:cBhvr>
                                        <p:cTn id="27" dur="3000" fill="hold">
                                          <p:stCondLst>
                                            <p:cond delay="0"/>
                                          </p:stCondLst>
                                        </p:cTn>
                                        <p:tgtEl>
                                          <p:spTgt spid="4"/>
                                        </p:tgtEl>
                                        <p:attrNameLst>
                                          <p:attrName>ppt_y</p:attrName>
                                        </p:attrNameLst>
                                      </p:cBhvr>
                                    </p:anim>
                                    <p:animRot by="21600000">
                                      <p:cBhvr>
                                        <p:cTn id="28" dur="3000" fill="hold">
                                          <p:stCondLst>
                                            <p:cond delay="0"/>
                                          </p:stCondLst>
                                        </p:cTn>
                                        <p:tgtEl>
                                          <p:spTgt spid="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43010"/>
                                        </p:tgtEl>
                                        <p:attrNameLst>
                                          <p:attrName>style.visibility</p:attrName>
                                        </p:attrNameLst>
                                      </p:cBhvr>
                                      <p:to>
                                        <p:strVal val="visible"/>
                                      </p:to>
                                    </p:set>
                                    <p:animEffect transition="in" filter="fade">
                                      <p:cBhvr>
                                        <p:cTn id="33" dur="770" decel="100000"/>
                                        <p:tgtEl>
                                          <p:spTgt spid="43010"/>
                                        </p:tgtEl>
                                      </p:cBhvr>
                                    </p:animEffect>
                                    <p:animScale>
                                      <p:cBhvr>
                                        <p:cTn id="34" dur="770" decel="100000"/>
                                        <p:tgtEl>
                                          <p:spTgt spid="43010"/>
                                        </p:tgtEl>
                                      </p:cBhvr>
                                      <p:from x="10000" y="10000"/>
                                      <p:to x="200000" y="450000"/>
                                    </p:animScale>
                                    <p:animScale>
                                      <p:cBhvr>
                                        <p:cTn id="35" dur="1230" accel="100000" fill="hold">
                                          <p:stCondLst>
                                            <p:cond delay="770"/>
                                          </p:stCondLst>
                                        </p:cTn>
                                        <p:tgtEl>
                                          <p:spTgt spid="43010"/>
                                        </p:tgtEl>
                                      </p:cBhvr>
                                      <p:from x="200000" y="450000"/>
                                      <p:to x="100000" y="100000"/>
                                    </p:animScale>
                                    <p:set>
                                      <p:cBhvr>
                                        <p:cTn id="36" dur="770" fill="hold"/>
                                        <p:tgtEl>
                                          <p:spTgt spid="43010"/>
                                        </p:tgtEl>
                                        <p:attrNameLst>
                                          <p:attrName>ppt_x</p:attrName>
                                        </p:attrNameLst>
                                      </p:cBhvr>
                                      <p:to>
                                        <p:strVal val="(0.5)"/>
                                      </p:to>
                                    </p:set>
                                    <p:anim from="(0.5)" to="(#ppt_x)" calcmode="lin" valueType="num">
                                      <p:cBhvr>
                                        <p:cTn id="37" dur="1230" accel="100000" fill="hold">
                                          <p:stCondLst>
                                            <p:cond delay="770"/>
                                          </p:stCondLst>
                                        </p:cTn>
                                        <p:tgtEl>
                                          <p:spTgt spid="43010"/>
                                        </p:tgtEl>
                                        <p:attrNameLst>
                                          <p:attrName>ppt_x</p:attrName>
                                        </p:attrNameLst>
                                      </p:cBhvr>
                                    </p:anim>
                                    <p:set>
                                      <p:cBhvr>
                                        <p:cTn id="38" dur="770" fill="hold"/>
                                        <p:tgtEl>
                                          <p:spTgt spid="43010"/>
                                        </p:tgtEl>
                                        <p:attrNameLst>
                                          <p:attrName>ppt_y</p:attrName>
                                        </p:attrNameLst>
                                      </p:cBhvr>
                                      <p:to>
                                        <p:strVal val="(#ppt_y+0.4)"/>
                                      </p:to>
                                    </p:set>
                                    <p:anim from="(#ppt_y+0.4)" to="(#ppt_y)" calcmode="lin" valueType="num">
                                      <p:cBhvr>
                                        <p:cTn id="39" dur="1230" accel="100000" fill="hold">
                                          <p:stCondLst>
                                            <p:cond delay="770"/>
                                          </p:stCondLst>
                                        </p:cTn>
                                        <p:tgtEl>
                                          <p:spTgt spid="430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descr="欧航天局拍摄仙女座系奇异照 如闪烁霓虹灯"/>
          <p:cNvPicPr>
            <a:picLocks noGrp="1" noChangeAspect="1" noChangeArrowheads="1"/>
          </p:cNvPicPr>
          <p:nvPr>
            <p:ph idx="4294967295"/>
          </p:nvPr>
        </p:nvPicPr>
        <p:blipFill>
          <a:blip r:embed="rId3" cstate="print"/>
          <a:stretch>
            <a:fillRect/>
          </a:stretch>
        </p:blipFill>
        <p:spPr>
          <a:xfrm>
            <a:off x="0" y="0"/>
            <a:ext cx="9144000" cy="6858000"/>
          </a:xfrm>
          <a:noFill/>
        </p:spPr>
      </p:pic>
      <p:sp>
        <p:nvSpPr>
          <p:cNvPr id="4" name="标题 3"/>
          <p:cNvSpPr>
            <a:spLocks noGrp="1"/>
          </p:cNvSpPr>
          <p:nvPr>
            <p:ph type="title" idx="4294967295"/>
          </p:nvPr>
        </p:nvSpPr>
        <p:spPr>
          <a:xfrm>
            <a:off x="3059832" y="5715000"/>
            <a:ext cx="6084168" cy="1143000"/>
          </a:xfrm>
        </p:spPr>
        <p:txBody>
          <a:bodyPr>
            <a:noAutofit/>
          </a:bodyPr>
          <a:lstStyle/>
          <a:p>
            <a:r>
              <a:rPr lang="zh-CN" altLang="en-US" sz="8000" dirty="0" smtClean="0">
                <a:solidFill>
                  <a:srgbClr val="00FFFF"/>
                </a:solidFill>
              </a:rPr>
              <a:t>仙女座</a:t>
            </a:r>
            <a:r>
              <a:rPr lang="zh-CN" altLang="zh-CN" sz="8000" kern="1200" dirty="0" smtClean="0">
                <a:solidFill>
                  <a:srgbClr val="00FFFF"/>
                </a:solidFill>
                <a:latin typeface="Calibri"/>
                <a:ea typeface="+mj-ea"/>
                <a:cs typeface="+mj-cs"/>
              </a:rPr>
              <a:t>星系</a:t>
            </a:r>
            <a:endParaRPr lang="zh-CN" altLang="en-US" sz="8000" dirty="0">
              <a:solidFill>
                <a:srgbClr val="00FFFF"/>
              </a:solidFill>
            </a:endParaRPr>
          </a:p>
        </p:txBody>
      </p:sp>
      <p:sp>
        <p:nvSpPr>
          <p:cNvPr id="6" name="矩形 5"/>
          <p:cNvSpPr/>
          <p:nvPr/>
        </p:nvSpPr>
        <p:spPr>
          <a:xfrm>
            <a:off x="0" y="0"/>
            <a:ext cx="7911140" cy="1938992"/>
          </a:xfrm>
          <a:prstGeom prst="rect">
            <a:avLst/>
          </a:prstGeom>
        </p:spPr>
        <p:txBody>
          <a:bodyPr wrap="none">
            <a:spAutoFit/>
          </a:bodyPr>
          <a:lstStyle/>
          <a:p>
            <a:r>
              <a:rPr lang="zh-CN" altLang="zh-CN" sz="6000" b="1" dirty="0" smtClean="0">
                <a:solidFill>
                  <a:srgbClr val="00FFFF"/>
                </a:solidFill>
                <a:latin typeface="Calibri"/>
                <a:ea typeface="+mj-ea"/>
                <a:cs typeface="+mj-cs"/>
              </a:rPr>
              <a:t>银河系最近</a:t>
            </a:r>
            <a:r>
              <a:rPr lang="zh-CN" altLang="en-US" sz="6000" b="1" dirty="0" smtClean="0">
                <a:solidFill>
                  <a:srgbClr val="00FFFF"/>
                </a:solidFill>
              </a:rPr>
              <a:t>漩涡状星系</a:t>
            </a:r>
            <a:endParaRPr lang="en-US" altLang="zh-CN" sz="6000" dirty="0" smtClean="0">
              <a:solidFill>
                <a:srgbClr val="00FFFF"/>
              </a:solidFill>
              <a:latin typeface="Calibri"/>
              <a:ea typeface="+mj-ea"/>
              <a:cs typeface="+mj-cs"/>
            </a:endParaRPr>
          </a:p>
          <a:p>
            <a:r>
              <a:rPr lang="zh-CN" altLang="en-US" sz="6000" b="1" dirty="0" smtClean="0">
                <a:solidFill>
                  <a:srgbClr val="00FFFF"/>
                </a:solidFill>
              </a:rPr>
              <a:t>由数千亿颗行星构成</a:t>
            </a:r>
            <a:endParaRPr lang="zh-CN" altLang="en-US" sz="6000" b="1" dirty="0">
              <a:solidFill>
                <a:srgbClr val="00FFFF"/>
              </a:solidFill>
            </a:endParaRPr>
          </a:p>
        </p:txBody>
      </p:sp>
      <p:sp>
        <p:nvSpPr>
          <p:cNvPr id="7" name="矩形 6"/>
          <p:cNvSpPr/>
          <p:nvPr/>
        </p:nvSpPr>
        <p:spPr>
          <a:xfrm>
            <a:off x="7851338" y="1268760"/>
            <a:ext cx="1292662" cy="4464496"/>
          </a:xfrm>
          <a:prstGeom prst="rect">
            <a:avLst/>
          </a:prstGeom>
        </p:spPr>
        <p:txBody>
          <a:bodyPr vert="eaVert" wrap="square">
            <a:spAutoFit/>
          </a:bodyPr>
          <a:lstStyle/>
          <a:p>
            <a:r>
              <a:rPr lang="zh-CN" altLang="en-US" sz="3600" b="1" dirty="0" smtClean="0">
                <a:solidFill>
                  <a:srgbClr val="00FFFF"/>
                </a:solidFill>
              </a:rPr>
              <a:t>赫歇尔红外线望远镜牛顿太空望远镜合拍</a:t>
            </a:r>
            <a:endParaRPr lang="zh-CN" altLang="en-US" sz="36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710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0" fill="hold"/>
                                        <p:tgtEl>
                                          <p:spTgt spid="6"/>
                                        </p:tgtEl>
                                        <p:attrNameLst>
                                          <p:attrName>ppt_x</p:attrName>
                                        </p:attrNameLst>
                                      </p:cBhvr>
                                      <p:tavLst>
                                        <p:tav tm="0">
                                          <p:val>
                                            <p:strVal val="#ppt_x"/>
                                          </p:val>
                                        </p:tav>
                                        <p:tav tm="100000">
                                          <p:val>
                                            <p:strVal val="#ppt_x"/>
                                          </p:val>
                                        </p:tav>
                                      </p:tavLst>
                                    </p:anim>
                                    <p:anim calcmode="lin" valueType="num">
                                      <p:cBhvr additive="base">
                                        <p:cTn id="30"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by="(-#ppt_w*2)" calcmode="lin" valueType="num">
                                      <p:cBhvr rctx="PPT">
                                        <p:cTn id="35" dur="1500" autoRev="1" fill="hold">
                                          <p:stCondLst>
                                            <p:cond delay="0"/>
                                          </p:stCondLst>
                                        </p:cTn>
                                        <p:tgtEl>
                                          <p:spTgt spid="7"/>
                                        </p:tgtEl>
                                        <p:attrNameLst>
                                          <p:attrName>ppt_w</p:attrName>
                                        </p:attrNameLst>
                                      </p:cBhvr>
                                    </p:anim>
                                    <p:anim by="(#ppt_w*0.50)" calcmode="lin" valueType="num">
                                      <p:cBhvr>
                                        <p:cTn id="36" dur="1500" decel="50000" autoRev="1" fill="hold">
                                          <p:stCondLst>
                                            <p:cond delay="0"/>
                                          </p:stCondLst>
                                        </p:cTn>
                                        <p:tgtEl>
                                          <p:spTgt spid="7"/>
                                        </p:tgtEl>
                                        <p:attrNameLst>
                                          <p:attrName>ppt_x</p:attrName>
                                        </p:attrNameLst>
                                      </p:cBhvr>
                                    </p:anim>
                                    <p:anim from="(-#ppt_h/2)" to="(#ppt_y)" calcmode="lin" valueType="num">
                                      <p:cBhvr>
                                        <p:cTn id="37" dur="3000" fill="hold">
                                          <p:stCondLst>
                                            <p:cond delay="0"/>
                                          </p:stCondLst>
                                        </p:cTn>
                                        <p:tgtEl>
                                          <p:spTgt spid="7"/>
                                        </p:tgtEl>
                                        <p:attrNameLst>
                                          <p:attrName>ppt_y</p:attrName>
                                        </p:attrNameLst>
                                      </p:cBhvr>
                                    </p:anim>
                                    <p:animRot by="21600000">
                                      <p:cBhvr>
                                        <p:cTn id="38" dur="3000" fill="hold">
                                          <p:stCondLst>
                                            <p:cond delay="0"/>
                                          </p:stCondLst>
                                        </p:cTn>
                                        <p:tgtEl>
                                          <p:spTgt spid="7"/>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47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银河系与仙女星系等天体可能提前相撞(图)"/>
          <p:cNvPicPr>
            <a:picLocks noChangeAspect="1" noChangeArrowheads="1"/>
          </p:cNvPicPr>
          <p:nvPr/>
        </p:nvPicPr>
        <p:blipFill>
          <a:blip r:embed="rId3" cstate="print"/>
          <a:srcRect/>
          <a:stretch>
            <a:fillRect/>
          </a:stretch>
        </p:blipFill>
        <p:spPr bwMode="auto">
          <a:xfrm>
            <a:off x="0" y="0"/>
            <a:ext cx="9144000" cy="6888163"/>
          </a:xfrm>
          <a:prstGeom prst="rect">
            <a:avLst/>
          </a:prstGeom>
          <a:noFill/>
          <a:ln w="9525">
            <a:noFill/>
            <a:miter lim="800000"/>
            <a:headEnd/>
            <a:tailEnd/>
          </a:ln>
        </p:spPr>
      </p:pic>
      <p:sp>
        <p:nvSpPr>
          <p:cNvPr id="4" name="标题 3"/>
          <p:cNvSpPr>
            <a:spLocks noGrp="1"/>
          </p:cNvSpPr>
          <p:nvPr>
            <p:ph type="title" idx="4294967295"/>
          </p:nvPr>
        </p:nvSpPr>
        <p:spPr>
          <a:xfrm>
            <a:off x="0" y="0"/>
            <a:ext cx="9144000" cy="1628800"/>
          </a:xfrm>
        </p:spPr>
        <p:txBody>
          <a:bodyPr>
            <a:noAutofit/>
          </a:bodyPr>
          <a:lstStyle/>
          <a:p>
            <a:r>
              <a:rPr lang="zh-CN" altLang="zh-CN" sz="8000" b="1" kern="1200" dirty="0" smtClean="0">
                <a:solidFill>
                  <a:srgbClr val="FF0000"/>
                </a:solidFill>
                <a:latin typeface="Calibri"/>
                <a:ea typeface="宋体"/>
                <a:cs typeface="+mj-cs"/>
              </a:rPr>
              <a:t>仙女星系</a:t>
            </a:r>
            <a:r>
              <a:rPr lang="en-US" altLang="zh-CN" sz="8000" kern="1200" dirty="0" smtClean="0">
                <a:solidFill>
                  <a:srgbClr val="FF0000"/>
                </a:solidFill>
                <a:latin typeface="Calibri"/>
                <a:ea typeface="宋体"/>
                <a:cs typeface="+mj-cs"/>
              </a:rPr>
              <a:t>M31</a:t>
            </a:r>
            <a:endParaRPr lang="zh-CN" altLang="en-US" sz="8000" dirty="0"/>
          </a:p>
        </p:txBody>
      </p:sp>
      <p:sp>
        <p:nvSpPr>
          <p:cNvPr id="5" name="矩形 4"/>
          <p:cNvSpPr/>
          <p:nvPr/>
        </p:nvSpPr>
        <p:spPr>
          <a:xfrm>
            <a:off x="0" y="3995678"/>
            <a:ext cx="6104556" cy="2862322"/>
          </a:xfrm>
          <a:prstGeom prst="rect">
            <a:avLst/>
          </a:prstGeom>
        </p:spPr>
        <p:txBody>
          <a:bodyPr wrap="none">
            <a:spAutoFit/>
          </a:bodyPr>
          <a:lstStyle/>
          <a:p>
            <a:r>
              <a:rPr lang="zh-CN" altLang="en-US" sz="6000" b="1" dirty="0" smtClean="0">
                <a:solidFill>
                  <a:srgbClr val="00FFFF"/>
                </a:solidFill>
              </a:rPr>
              <a:t>马丁</a:t>
            </a:r>
            <a:r>
              <a:rPr lang="en-US" altLang="zh-CN" sz="6000" b="1" dirty="0" smtClean="0">
                <a:solidFill>
                  <a:srgbClr val="00FFFF"/>
                </a:solidFill>
              </a:rPr>
              <a:t>·</a:t>
            </a:r>
            <a:r>
              <a:rPr lang="zh-CN" altLang="en-US" sz="6000" b="1" dirty="0" smtClean="0">
                <a:solidFill>
                  <a:srgbClr val="00FFFF"/>
                </a:solidFill>
              </a:rPr>
              <a:t>皮尤拍摄</a:t>
            </a:r>
            <a:endParaRPr lang="en-US" altLang="zh-CN" sz="6000" b="1" dirty="0" smtClean="0">
              <a:solidFill>
                <a:srgbClr val="00FFFF"/>
              </a:solidFill>
            </a:endParaRPr>
          </a:p>
          <a:p>
            <a:r>
              <a:rPr lang="zh-CN" altLang="en-US" sz="6000" b="1" dirty="0" smtClean="0">
                <a:solidFill>
                  <a:srgbClr val="00FFFF"/>
                </a:solidFill>
              </a:rPr>
              <a:t>距地球</a:t>
            </a:r>
            <a:r>
              <a:rPr lang="en-US" altLang="zh-CN" sz="6000" b="1" dirty="0" smtClean="0">
                <a:solidFill>
                  <a:srgbClr val="00FFFF"/>
                </a:solidFill>
              </a:rPr>
              <a:t>250</a:t>
            </a:r>
            <a:r>
              <a:rPr lang="zh-CN" altLang="en-US" sz="6000" b="1" dirty="0" smtClean="0">
                <a:solidFill>
                  <a:srgbClr val="00FFFF"/>
                </a:solidFill>
              </a:rPr>
              <a:t>万光年</a:t>
            </a:r>
            <a:endParaRPr lang="en-US" altLang="zh-CN" sz="6000" b="1" dirty="0" smtClean="0">
              <a:solidFill>
                <a:srgbClr val="00FFFF"/>
              </a:solidFill>
            </a:endParaRPr>
          </a:p>
          <a:p>
            <a:r>
              <a:rPr lang="zh-CN" altLang="en-US" sz="6000" b="1" dirty="0" smtClean="0">
                <a:solidFill>
                  <a:srgbClr val="00FFFF"/>
                </a:solidFill>
              </a:rPr>
              <a:t>直径超</a:t>
            </a:r>
            <a:r>
              <a:rPr lang="en-US" altLang="zh-CN" sz="6000" b="1" dirty="0" smtClean="0">
                <a:solidFill>
                  <a:srgbClr val="00FFFF"/>
                </a:solidFill>
              </a:rPr>
              <a:t>22</a:t>
            </a:r>
            <a:r>
              <a:rPr lang="zh-CN" altLang="en-US" sz="6000" b="1" dirty="0" smtClean="0">
                <a:solidFill>
                  <a:srgbClr val="00FFFF"/>
                </a:solidFill>
              </a:rPr>
              <a:t>万光年</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770" decel="100000"/>
                                        <p:tgtEl>
                                          <p:spTgt spid="48131"/>
                                        </p:tgtEl>
                                      </p:cBhvr>
                                    </p:animEffect>
                                    <p:animScale>
                                      <p:cBhvr>
                                        <p:cTn id="8" dur="770" decel="100000"/>
                                        <p:tgtEl>
                                          <p:spTgt spid="48131"/>
                                        </p:tgtEl>
                                      </p:cBhvr>
                                      <p:from x="10000" y="10000"/>
                                      <p:to x="200000" y="450000"/>
                                    </p:animScale>
                                    <p:animScale>
                                      <p:cBhvr>
                                        <p:cTn id="9" dur="1230" accel="100000" fill="hold">
                                          <p:stCondLst>
                                            <p:cond delay="770"/>
                                          </p:stCondLst>
                                        </p:cTn>
                                        <p:tgtEl>
                                          <p:spTgt spid="48131"/>
                                        </p:tgtEl>
                                      </p:cBhvr>
                                      <p:from x="200000" y="450000"/>
                                      <p:to x="100000" y="100000"/>
                                    </p:animScale>
                                    <p:set>
                                      <p:cBhvr>
                                        <p:cTn id="10" dur="770" fill="hold"/>
                                        <p:tgtEl>
                                          <p:spTgt spid="48131"/>
                                        </p:tgtEl>
                                        <p:attrNameLst>
                                          <p:attrName>ppt_x</p:attrName>
                                        </p:attrNameLst>
                                      </p:cBhvr>
                                      <p:to>
                                        <p:strVal val="(0.5)"/>
                                      </p:to>
                                    </p:set>
                                    <p:anim from="(0.5)" to="(#ppt_x)" calcmode="lin" valueType="num">
                                      <p:cBhvr>
                                        <p:cTn id="11" dur="1230" accel="100000" fill="hold">
                                          <p:stCondLst>
                                            <p:cond delay="770"/>
                                          </p:stCondLst>
                                        </p:cTn>
                                        <p:tgtEl>
                                          <p:spTgt spid="48131"/>
                                        </p:tgtEl>
                                        <p:attrNameLst>
                                          <p:attrName>ppt_x</p:attrName>
                                        </p:attrNameLst>
                                      </p:cBhvr>
                                    </p:anim>
                                    <p:set>
                                      <p:cBhvr>
                                        <p:cTn id="12" dur="770" fill="hold"/>
                                        <p:tgtEl>
                                          <p:spTgt spid="48131"/>
                                        </p:tgtEl>
                                        <p:attrNameLst>
                                          <p:attrName>ppt_y</p:attrName>
                                        </p:attrNameLst>
                                      </p:cBhvr>
                                      <p:to>
                                        <p:strVal val="(#ppt_y+0.4)"/>
                                      </p:to>
                                    </p:set>
                                    <p:anim from="(#ppt_y+0.4)" to="(#ppt_y)" calcmode="lin" valueType="num">
                                      <p:cBhvr>
                                        <p:cTn id="13" dur="1230" accel="100000" fill="hold">
                                          <p:stCondLst>
                                            <p:cond delay="770"/>
                                          </p:stCondLst>
                                        </p:cTn>
                                        <p:tgtEl>
                                          <p:spTgt spid="4813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1500" autoRev="1" fill="hold">
                                          <p:stCondLst>
                                            <p:cond delay="0"/>
                                          </p:stCondLst>
                                        </p:cTn>
                                        <p:tgtEl>
                                          <p:spTgt spid="5"/>
                                        </p:tgtEl>
                                        <p:attrNameLst>
                                          <p:attrName>ppt_w</p:attrName>
                                        </p:attrNameLst>
                                      </p:cBhvr>
                                    </p:anim>
                                    <p:anim by="(#ppt_w*0.50)" calcmode="lin" valueType="num">
                                      <p:cBhvr>
                                        <p:cTn id="26" dur="1500" decel="50000" autoRev="1" fill="hold">
                                          <p:stCondLst>
                                            <p:cond delay="0"/>
                                          </p:stCondLst>
                                        </p:cTn>
                                        <p:tgtEl>
                                          <p:spTgt spid="5"/>
                                        </p:tgtEl>
                                        <p:attrNameLst>
                                          <p:attrName>ppt_x</p:attrName>
                                        </p:attrNameLst>
                                      </p:cBhvr>
                                    </p:anim>
                                    <p:anim from="(-#ppt_h/2)" to="(#ppt_y)" calcmode="lin" valueType="num">
                                      <p:cBhvr>
                                        <p:cTn id="27" dur="3000" fill="hold">
                                          <p:stCondLst>
                                            <p:cond delay="0"/>
                                          </p:stCondLst>
                                        </p:cTn>
                                        <p:tgtEl>
                                          <p:spTgt spid="5"/>
                                        </p:tgtEl>
                                        <p:attrNameLst>
                                          <p:attrName>ppt_y</p:attrName>
                                        </p:attrNameLst>
                                      </p:cBhvr>
                                    </p:anim>
                                    <p:animRot by="21600000">
                                      <p:cBhvr>
                                        <p:cTn id="28" dur="3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1691680" cy="6858000"/>
          </a:xfrm>
          <a:solidFill>
            <a:srgbClr val="1AFFFA"/>
          </a:solidFill>
        </p:spPr>
        <p:txBody>
          <a:bodyPr vert="eaVert">
            <a:noAutofit/>
          </a:bodyPr>
          <a:lstStyle/>
          <a:p>
            <a:pPr algn="ctr" fontAlgn="auto">
              <a:spcAft>
                <a:spcPts val="0"/>
              </a:spcAft>
              <a:defRPr/>
            </a:pPr>
            <a:r>
              <a:rPr lang="zh-CN" altLang="en-US" sz="8000" b="1" dirty="0" smtClean="0">
                <a:solidFill>
                  <a:srgbClr val="FF0000"/>
                </a:solidFill>
              </a:rPr>
              <a:t>三角座</a:t>
            </a:r>
            <a:r>
              <a:rPr lang="en-US" altLang="zh-CN" sz="6000" b="1" dirty="0" smtClean="0">
                <a:solidFill>
                  <a:srgbClr val="FF0000"/>
                </a:solidFill>
              </a:rPr>
              <a:t>M33</a:t>
            </a:r>
            <a:r>
              <a:rPr sz="6000" b="1" dirty="0" smtClean="0">
                <a:solidFill>
                  <a:srgbClr val="FF0000"/>
                </a:solidFill>
              </a:rPr>
              <a:t>星系</a:t>
            </a:r>
          </a:p>
        </p:txBody>
      </p:sp>
      <p:pic>
        <p:nvPicPr>
          <p:cNvPr id="50179" name="Picture 3" descr="2,M33星系"/>
          <p:cNvPicPr>
            <a:picLocks noChangeAspect="1" noChangeArrowheads="1"/>
          </p:cNvPicPr>
          <p:nvPr/>
        </p:nvPicPr>
        <p:blipFill>
          <a:blip r:embed="rId3" cstate="print"/>
          <a:srcRect/>
          <a:stretch>
            <a:fillRect/>
          </a:stretch>
        </p:blipFill>
        <p:spPr bwMode="auto">
          <a:xfrm>
            <a:off x="1619672" y="0"/>
            <a:ext cx="7524328" cy="6894513"/>
          </a:xfrm>
          <a:prstGeom prst="rect">
            <a:avLst/>
          </a:prstGeom>
          <a:noFill/>
          <a:ln w="9525">
            <a:noFill/>
            <a:miter lim="800000"/>
            <a:headEnd/>
            <a:tailEnd/>
          </a:ln>
        </p:spPr>
      </p:pic>
      <p:sp>
        <p:nvSpPr>
          <p:cNvPr id="4" name="矩形 3"/>
          <p:cNvSpPr/>
          <p:nvPr/>
        </p:nvSpPr>
        <p:spPr>
          <a:xfrm>
            <a:off x="1542238" y="5842337"/>
            <a:ext cx="7601761" cy="1015663"/>
          </a:xfrm>
          <a:prstGeom prst="rect">
            <a:avLst/>
          </a:prstGeom>
        </p:spPr>
        <p:txBody>
          <a:bodyPr wrap="square">
            <a:spAutoFit/>
          </a:bodyPr>
          <a:lstStyle/>
          <a:p>
            <a:pPr algn="ctr"/>
            <a:r>
              <a:rPr lang="zh-CN" altLang="en-US" sz="6000" b="1" dirty="0" smtClean="0">
                <a:solidFill>
                  <a:srgbClr val="00FFFF"/>
                </a:solidFill>
              </a:rPr>
              <a:t>距地球</a:t>
            </a:r>
            <a:r>
              <a:rPr lang="en-US" altLang="zh-CN" sz="6000" b="1" dirty="0" smtClean="0">
                <a:solidFill>
                  <a:srgbClr val="00FFFF"/>
                </a:solidFill>
              </a:rPr>
              <a:t>290</a:t>
            </a:r>
            <a:r>
              <a:rPr lang="zh-CN" altLang="en-US" sz="6000" b="1" dirty="0" smtClean="0">
                <a:solidFill>
                  <a:srgbClr val="00FFFF"/>
                </a:solidFill>
              </a:rPr>
              <a:t>万光年</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fade">
                                      <p:cBhvr>
                                        <p:cTn id="7" dur="770" decel="100000"/>
                                        <p:tgtEl>
                                          <p:spTgt spid="50179"/>
                                        </p:tgtEl>
                                      </p:cBhvr>
                                    </p:animEffect>
                                    <p:animScale>
                                      <p:cBhvr>
                                        <p:cTn id="8" dur="770" decel="100000"/>
                                        <p:tgtEl>
                                          <p:spTgt spid="50179"/>
                                        </p:tgtEl>
                                      </p:cBhvr>
                                      <p:from x="10000" y="10000"/>
                                      <p:to x="200000" y="450000"/>
                                    </p:animScale>
                                    <p:animScale>
                                      <p:cBhvr>
                                        <p:cTn id="9" dur="1230" accel="100000" fill="hold">
                                          <p:stCondLst>
                                            <p:cond delay="770"/>
                                          </p:stCondLst>
                                        </p:cTn>
                                        <p:tgtEl>
                                          <p:spTgt spid="50179"/>
                                        </p:tgtEl>
                                      </p:cBhvr>
                                      <p:from x="200000" y="450000"/>
                                      <p:to x="100000" y="100000"/>
                                    </p:animScale>
                                    <p:set>
                                      <p:cBhvr>
                                        <p:cTn id="10" dur="770" fill="hold"/>
                                        <p:tgtEl>
                                          <p:spTgt spid="50179"/>
                                        </p:tgtEl>
                                        <p:attrNameLst>
                                          <p:attrName>ppt_x</p:attrName>
                                        </p:attrNameLst>
                                      </p:cBhvr>
                                      <p:to>
                                        <p:strVal val="(0.5)"/>
                                      </p:to>
                                    </p:set>
                                    <p:anim from="(0.5)" to="(#ppt_x)" calcmode="lin" valueType="num">
                                      <p:cBhvr>
                                        <p:cTn id="11" dur="1230" accel="100000" fill="hold">
                                          <p:stCondLst>
                                            <p:cond delay="770"/>
                                          </p:stCondLst>
                                        </p:cTn>
                                        <p:tgtEl>
                                          <p:spTgt spid="50179"/>
                                        </p:tgtEl>
                                        <p:attrNameLst>
                                          <p:attrName>ppt_x</p:attrName>
                                        </p:attrNameLst>
                                      </p:cBhvr>
                                    </p:anim>
                                    <p:set>
                                      <p:cBhvr>
                                        <p:cTn id="12" dur="770" fill="hold"/>
                                        <p:tgtEl>
                                          <p:spTgt spid="50179"/>
                                        </p:tgtEl>
                                        <p:attrNameLst>
                                          <p:attrName>ppt_y</p:attrName>
                                        </p:attrNameLst>
                                      </p:cBhvr>
                                      <p:to>
                                        <p:strVal val="(#ppt_y+0.4)"/>
                                      </p:to>
                                    </p:set>
                                    <p:anim from="(#ppt_y+0.4)" to="(#ppt_y)" calcmode="lin" valueType="num">
                                      <p:cBhvr>
                                        <p:cTn id="13" dur="1230" accel="100000" fill="hold">
                                          <p:stCondLst>
                                            <p:cond delay="770"/>
                                          </p:stCondLst>
                                        </p:cTn>
                                        <p:tgtEl>
                                          <p:spTgt spid="5017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8" fill="hold" grpId="0" nodeType="clickEffect">
                                  <p:stCondLst>
                                    <p:cond delay="0"/>
                                  </p:stCondLst>
                                  <p:childTnLst>
                                    <p:set>
                                      <p:cBhvr>
                                        <p:cTn id="17" dur="1" fill="hold">
                                          <p:stCondLst>
                                            <p:cond delay="0"/>
                                          </p:stCondLst>
                                        </p:cTn>
                                        <p:tgtEl>
                                          <p:spTgt spid="41986"/>
                                        </p:tgtEl>
                                        <p:attrNameLst>
                                          <p:attrName>style.visibility</p:attrName>
                                        </p:attrNameLst>
                                      </p:cBhvr>
                                      <p:to>
                                        <p:strVal val="visible"/>
                                      </p:to>
                                    </p:set>
                                    <p:anim calcmode="lin" valueType="num">
                                      <p:cBhvr additive="base">
                                        <p:cTn id="18" dur="2000" fill="hold"/>
                                        <p:tgtEl>
                                          <p:spTgt spid="41986"/>
                                        </p:tgtEl>
                                        <p:attrNameLst>
                                          <p:attrName>ppt_x</p:attrName>
                                        </p:attrNameLst>
                                      </p:cBhvr>
                                      <p:tavLst>
                                        <p:tav tm="0">
                                          <p:val>
                                            <p:strVal val="0-#ppt_w/2"/>
                                          </p:val>
                                        </p:tav>
                                        <p:tav tm="100000">
                                          <p:val>
                                            <p:strVal val="#ppt_x"/>
                                          </p:val>
                                        </p:tav>
                                      </p:tavLst>
                                    </p:anim>
                                    <p:anim calcmode="lin" valueType="num">
                                      <p:cBhvr additive="base">
                                        <p:cTn id="19" dur="20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by="(-#ppt_w*2)" calcmode="lin" valueType="num">
                                      <p:cBhvr rctx="PPT">
                                        <p:cTn id="24" dur="1500" autoRev="1" fill="hold">
                                          <p:stCondLst>
                                            <p:cond delay="0"/>
                                          </p:stCondLst>
                                        </p:cTn>
                                        <p:tgtEl>
                                          <p:spTgt spid="4"/>
                                        </p:tgtEl>
                                        <p:attrNameLst>
                                          <p:attrName>ppt_w</p:attrName>
                                        </p:attrNameLst>
                                      </p:cBhvr>
                                    </p:anim>
                                    <p:anim by="(#ppt_w*0.50)" calcmode="lin" valueType="num">
                                      <p:cBhvr>
                                        <p:cTn id="25" dur="1500" decel="50000" autoRev="1" fill="hold">
                                          <p:stCondLst>
                                            <p:cond delay="0"/>
                                          </p:stCondLst>
                                        </p:cTn>
                                        <p:tgtEl>
                                          <p:spTgt spid="4"/>
                                        </p:tgtEl>
                                        <p:attrNameLst>
                                          <p:attrName>ppt_x</p:attrName>
                                        </p:attrNameLst>
                                      </p:cBhvr>
                                    </p:anim>
                                    <p:anim from="(-#ppt_h/2)" to="(#ppt_y)" calcmode="lin" valueType="num">
                                      <p:cBhvr>
                                        <p:cTn id="26" dur="3000" fill="hold">
                                          <p:stCondLst>
                                            <p:cond delay="0"/>
                                          </p:stCondLst>
                                        </p:cTn>
                                        <p:tgtEl>
                                          <p:spTgt spid="4"/>
                                        </p:tgtEl>
                                        <p:attrNameLst>
                                          <p:attrName>ppt_y</p:attrName>
                                        </p:attrNameLst>
                                      </p:cBhvr>
                                    </p:anim>
                                    <p:animRot by="21600000">
                                      <p:cBhvr>
                                        <p:cTn id="27" dur="3000" fill="hold">
                                          <p:stCondLst>
                                            <p:cond delay="0"/>
                                          </p:stCondLst>
                                        </p:cTn>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50179"/>
                                        </p:tgtEl>
                                        <p:attrNameLst>
                                          <p:attrName>style.visibility</p:attrName>
                                        </p:attrNameLst>
                                      </p:cBhvr>
                                      <p:to>
                                        <p:strVal val="visible"/>
                                      </p:to>
                                    </p:set>
                                    <p:animEffect transition="in" filter="fade">
                                      <p:cBhvr>
                                        <p:cTn id="32" dur="770" decel="100000"/>
                                        <p:tgtEl>
                                          <p:spTgt spid="50179"/>
                                        </p:tgtEl>
                                      </p:cBhvr>
                                    </p:animEffect>
                                    <p:animScale>
                                      <p:cBhvr>
                                        <p:cTn id="33" dur="770" decel="100000"/>
                                        <p:tgtEl>
                                          <p:spTgt spid="50179"/>
                                        </p:tgtEl>
                                      </p:cBhvr>
                                      <p:from x="10000" y="10000"/>
                                      <p:to x="200000" y="450000"/>
                                    </p:animScale>
                                    <p:animScale>
                                      <p:cBhvr>
                                        <p:cTn id="34" dur="1230" accel="100000" fill="hold">
                                          <p:stCondLst>
                                            <p:cond delay="770"/>
                                          </p:stCondLst>
                                        </p:cTn>
                                        <p:tgtEl>
                                          <p:spTgt spid="50179"/>
                                        </p:tgtEl>
                                      </p:cBhvr>
                                      <p:from x="200000" y="450000"/>
                                      <p:to x="100000" y="100000"/>
                                    </p:animScale>
                                    <p:set>
                                      <p:cBhvr>
                                        <p:cTn id="35" dur="770" fill="hold"/>
                                        <p:tgtEl>
                                          <p:spTgt spid="50179"/>
                                        </p:tgtEl>
                                        <p:attrNameLst>
                                          <p:attrName>ppt_x</p:attrName>
                                        </p:attrNameLst>
                                      </p:cBhvr>
                                      <p:to>
                                        <p:strVal val="(0.5)"/>
                                      </p:to>
                                    </p:set>
                                    <p:anim from="(0.5)" to="(#ppt_x)" calcmode="lin" valueType="num">
                                      <p:cBhvr>
                                        <p:cTn id="36" dur="1230" accel="100000" fill="hold">
                                          <p:stCondLst>
                                            <p:cond delay="770"/>
                                          </p:stCondLst>
                                        </p:cTn>
                                        <p:tgtEl>
                                          <p:spTgt spid="50179"/>
                                        </p:tgtEl>
                                        <p:attrNameLst>
                                          <p:attrName>ppt_x</p:attrName>
                                        </p:attrNameLst>
                                      </p:cBhvr>
                                    </p:anim>
                                    <p:set>
                                      <p:cBhvr>
                                        <p:cTn id="37" dur="770" fill="hold"/>
                                        <p:tgtEl>
                                          <p:spTgt spid="50179"/>
                                        </p:tgtEl>
                                        <p:attrNameLst>
                                          <p:attrName>ppt_y</p:attrName>
                                        </p:attrNameLst>
                                      </p:cBhvr>
                                      <p:to>
                                        <p:strVal val="(#ppt_y+0.4)"/>
                                      </p:to>
                                    </p:set>
                                    <p:anim from="(#ppt_y+0.4)" to="(#ppt_y)" calcmode="lin" valueType="num">
                                      <p:cBhvr>
                                        <p:cTn id="38" dur="1230" accel="100000" fill="hold">
                                          <p:stCondLst>
                                            <p:cond delay="770"/>
                                          </p:stCondLst>
                                        </p:cTn>
                                        <p:tgtEl>
                                          <p:spTgt spid="5017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星系全身紫外照（图片来源：NAS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p:nvPr>
        </p:nvSpPr>
        <p:spPr>
          <a:xfrm>
            <a:off x="0" y="0"/>
            <a:ext cx="9144000" cy="1143000"/>
          </a:xfrm>
        </p:spPr>
        <p:txBody>
          <a:bodyPr>
            <a:noAutofit/>
          </a:bodyPr>
          <a:lstStyle/>
          <a:p>
            <a:pPr algn="ctr"/>
            <a:r>
              <a:rPr lang="zh-CN" altLang="en-US" sz="8000" dirty="0" smtClean="0">
                <a:solidFill>
                  <a:srgbClr val="FF0000"/>
                </a:solidFill>
              </a:rPr>
              <a:t>三角座星系紫外照</a:t>
            </a:r>
            <a:endParaRPr lang="zh-CN" altLang="en-US" sz="8000" dirty="0">
              <a:solidFill>
                <a:srgbClr val="FF0000"/>
              </a:solidFill>
            </a:endParaRPr>
          </a:p>
        </p:txBody>
      </p:sp>
      <p:sp>
        <p:nvSpPr>
          <p:cNvPr id="5" name="矩形 4"/>
          <p:cNvSpPr/>
          <p:nvPr/>
        </p:nvSpPr>
        <p:spPr>
          <a:xfrm>
            <a:off x="0" y="2428868"/>
            <a:ext cx="9144000" cy="4247317"/>
          </a:xfrm>
          <a:prstGeom prst="rect">
            <a:avLst/>
          </a:prstGeom>
        </p:spPr>
        <p:txBody>
          <a:bodyPr wrap="square">
            <a:spAutoFit/>
          </a:bodyPr>
          <a:lstStyle/>
          <a:p>
            <a:pPr algn="ctr"/>
            <a:r>
              <a:rPr lang="zh-CN" altLang="en-US" sz="5400" b="1" dirty="0" smtClean="0">
                <a:solidFill>
                  <a:srgbClr val="00FFFF"/>
                </a:solidFill>
              </a:rPr>
              <a:t>距地球</a:t>
            </a:r>
            <a:r>
              <a:rPr lang="en-US" altLang="zh-CN" sz="5400" b="1" dirty="0" smtClean="0">
                <a:solidFill>
                  <a:srgbClr val="00FFFF"/>
                </a:solidFill>
              </a:rPr>
              <a:t>300</a:t>
            </a:r>
            <a:r>
              <a:rPr lang="zh-CN" altLang="en-US" sz="5400" b="1" dirty="0" smtClean="0">
                <a:solidFill>
                  <a:srgbClr val="00FFFF"/>
                </a:solidFill>
              </a:rPr>
              <a:t>万光年，隐藏在不可见“弥漫星际带”背后的神秘分子“指纹”，最近终于被探测到。美宇航局“雨燕”卫星</a:t>
            </a:r>
            <a:r>
              <a:rPr lang="en-US" altLang="zh-CN" sz="5400" b="1" dirty="0" smtClean="0">
                <a:solidFill>
                  <a:srgbClr val="00FFFF"/>
                </a:solidFill>
              </a:rPr>
              <a:t>2008</a:t>
            </a:r>
            <a:r>
              <a:rPr lang="zh-CN" altLang="en-US" sz="5400" b="1" dirty="0" smtClean="0">
                <a:solidFill>
                  <a:srgbClr val="00FFFF"/>
                </a:solidFill>
              </a:rPr>
              <a:t>年拍摄</a:t>
            </a:r>
            <a:endParaRPr lang="zh-CN" altLang="en-US" sz="54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anim calcmode="discrete" valueType="clr">
                                      <p:cBhvr override="childStyle">
                                        <p:cTn id="1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
                                        </p:tgtEl>
                                        <p:attrNameLst>
                                          <p:attrName>fillcolor</p:attrName>
                                        </p:attrNameLst>
                                      </p:cBhvr>
                                      <p:tavLst>
                                        <p:tav tm="0">
                                          <p:val>
                                            <p:clrVal>
                                              <a:schemeClr val="accent2"/>
                                            </p:clrVal>
                                          </p:val>
                                        </p:tav>
                                        <p:tav tm="50000">
                                          <p:val>
                                            <p:clrVal>
                                              <a:schemeClr val="hlink"/>
                                            </p:clrVal>
                                          </p:val>
                                        </p:tav>
                                      </p:tavLst>
                                    </p:anim>
                                    <p:set>
                                      <p:cBhvr>
                                        <p:cTn id="13" dur="80"/>
                                        <p:tgtEl>
                                          <p:spTgt spid="4"/>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10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1000"/>
                                        <p:tgtEl>
                                          <p:spTgt spid="5"/>
                                        </p:tgtEl>
                                        <p:attrNameLst>
                                          <p:attrName>fillcolor</p:attrName>
                                        </p:attrNameLst>
                                      </p:cBhvr>
                                      <p:tavLst>
                                        <p:tav tm="0">
                                          <p:val>
                                            <p:clrVal>
                                              <a:schemeClr val="accent2"/>
                                            </p:clrVal>
                                          </p:val>
                                        </p:tav>
                                        <p:tav tm="50000">
                                          <p:val>
                                            <p:clrVal>
                                              <a:schemeClr val="hlink"/>
                                            </p:clrVal>
                                          </p:val>
                                        </p:tav>
                                      </p:tavLst>
                                    </p:anim>
                                    <p:set>
                                      <p:cBhvr>
                                        <p:cTn id="20" dur="1000"/>
                                        <p:tgtEl>
                                          <p:spTgt spid="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2,M51螺旋行星"/>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0"/>
            <a:ext cx="1547664" cy="6858000"/>
          </a:xfrm>
        </p:spPr>
        <p:txBody>
          <a:bodyPr vert="eaVert">
            <a:normAutofit/>
          </a:bodyPr>
          <a:lstStyle/>
          <a:p>
            <a:r>
              <a:rPr lang="en-US" altLang="zh-CN" sz="8000" kern="1200" dirty="0" smtClean="0">
                <a:solidFill>
                  <a:srgbClr val="FF0000"/>
                </a:solidFill>
                <a:latin typeface="Calibri"/>
                <a:ea typeface="宋体"/>
                <a:cs typeface="+mj-cs"/>
              </a:rPr>
              <a:t>M51</a:t>
            </a:r>
            <a:r>
              <a:rPr lang="zh-CN" altLang="zh-CN" sz="8000" kern="1200" dirty="0" smtClean="0">
                <a:solidFill>
                  <a:srgbClr val="FF0000"/>
                </a:solidFill>
                <a:latin typeface="Calibri"/>
                <a:ea typeface="+mj-ea"/>
                <a:cs typeface="+mj-cs"/>
              </a:rPr>
              <a:t>螺旋星系</a:t>
            </a:r>
            <a:endParaRPr lang="zh-CN" altLang="en-US" sz="8000" dirty="0"/>
          </a:p>
        </p:txBody>
      </p:sp>
      <p:sp>
        <p:nvSpPr>
          <p:cNvPr id="5" name="矩形 4"/>
          <p:cNvSpPr/>
          <p:nvPr/>
        </p:nvSpPr>
        <p:spPr>
          <a:xfrm>
            <a:off x="4860032" y="260648"/>
            <a:ext cx="184731" cy="707886"/>
          </a:xfrm>
          <a:prstGeom prst="rect">
            <a:avLst/>
          </a:prstGeom>
        </p:spPr>
        <p:txBody>
          <a:bodyPr wrap="none">
            <a:spAutoFit/>
          </a:bodyPr>
          <a:lstStyle/>
          <a:p>
            <a:endParaRPr lang="zh-CN" altLang="en-US" sz="4000" dirty="0">
              <a:solidFill>
                <a:srgbClr val="1AFFFA"/>
              </a:solidFill>
            </a:endParaRPr>
          </a:p>
        </p:txBody>
      </p:sp>
      <p:sp>
        <p:nvSpPr>
          <p:cNvPr id="6" name="矩形 5"/>
          <p:cNvSpPr/>
          <p:nvPr/>
        </p:nvSpPr>
        <p:spPr>
          <a:xfrm>
            <a:off x="1403648" y="6150114"/>
            <a:ext cx="184731" cy="707886"/>
          </a:xfrm>
          <a:prstGeom prst="rect">
            <a:avLst/>
          </a:prstGeom>
        </p:spPr>
        <p:txBody>
          <a:bodyPr wrap="none">
            <a:spAutoFit/>
          </a:bodyPr>
          <a:lstStyle/>
          <a:p>
            <a:endParaRPr lang="zh-CN" altLang="en-US" sz="4000" dirty="0">
              <a:solidFill>
                <a:srgbClr val="1AFFFA"/>
              </a:solidFill>
            </a:endParaRPr>
          </a:p>
        </p:txBody>
      </p:sp>
      <p:sp>
        <p:nvSpPr>
          <p:cNvPr id="7" name="矩形 6"/>
          <p:cNvSpPr/>
          <p:nvPr/>
        </p:nvSpPr>
        <p:spPr>
          <a:xfrm>
            <a:off x="1306597" y="5934670"/>
            <a:ext cx="7837403" cy="923330"/>
          </a:xfrm>
          <a:prstGeom prst="rect">
            <a:avLst/>
          </a:prstGeom>
        </p:spPr>
        <p:txBody>
          <a:bodyPr wrap="none">
            <a:spAutoFit/>
          </a:bodyPr>
          <a:lstStyle/>
          <a:p>
            <a:pPr algn="ctr"/>
            <a:r>
              <a:rPr lang="zh-CN" altLang="en-US" sz="5400" b="1" dirty="0" smtClean="0">
                <a:solidFill>
                  <a:srgbClr val="00FFFF"/>
                </a:solidFill>
              </a:rPr>
              <a:t>赫歇尔太空天文望远镜拍</a:t>
            </a:r>
            <a:endParaRPr lang="zh-CN" altLang="en-US" sz="54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770" decel="100000"/>
                                        <p:tgtEl>
                                          <p:spTgt spid="51203"/>
                                        </p:tgtEl>
                                      </p:cBhvr>
                                    </p:animEffect>
                                    <p:animScale>
                                      <p:cBhvr>
                                        <p:cTn id="8" dur="770" decel="100000"/>
                                        <p:tgtEl>
                                          <p:spTgt spid="51203"/>
                                        </p:tgtEl>
                                      </p:cBhvr>
                                      <p:from x="10000" y="10000"/>
                                      <p:to x="200000" y="450000"/>
                                    </p:animScale>
                                    <p:animScale>
                                      <p:cBhvr>
                                        <p:cTn id="9" dur="1230" accel="100000" fill="hold">
                                          <p:stCondLst>
                                            <p:cond delay="770"/>
                                          </p:stCondLst>
                                        </p:cTn>
                                        <p:tgtEl>
                                          <p:spTgt spid="51203"/>
                                        </p:tgtEl>
                                      </p:cBhvr>
                                      <p:from x="200000" y="450000"/>
                                      <p:to x="100000" y="100000"/>
                                    </p:animScale>
                                    <p:set>
                                      <p:cBhvr>
                                        <p:cTn id="10" dur="770" fill="hold"/>
                                        <p:tgtEl>
                                          <p:spTgt spid="51203"/>
                                        </p:tgtEl>
                                        <p:attrNameLst>
                                          <p:attrName>ppt_x</p:attrName>
                                        </p:attrNameLst>
                                      </p:cBhvr>
                                      <p:to>
                                        <p:strVal val="(0.5)"/>
                                      </p:to>
                                    </p:set>
                                    <p:anim from="(0.5)" to="(#ppt_x)" calcmode="lin" valueType="num">
                                      <p:cBhvr>
                                        <p:cTn id="11" dur="1230" accel="100000" fill="hold">
                                          <p:stCondLst>
                                            <p:cond delay="770"/>
                                          </p:stCondLst>
                                        </p:cTn>
                                        <p:tgtEl>
                                          <p:spTgt spid="51203"/>
                                        </p:tgtEl>
                                        <p:attrNameLst>
                                          <p:attrName>ppt_x</p:attrName>
                                        </p:attrNameLst>
                                      </p:cBhvr>
                                    </p:anim>
                                    <p:set>
                                      <p:cBhvr>
                                        <p:cTn id="12" dur="770" fill="hold"/>
                                        <p:tgtEl>
                                          <p:spTgt spid="51203"/>
                                        </p:tgtEl>
                                        <p:attrNameLst>
                                          <p:attrName>ppt_y</p:attrName>
                                        </p:attrNameLst>
                                      </p:cBhvr>
                                      <p:to>
                                        <p:strVal val="(#ppt_y+0.4)"/>
                                      </p:to>
                                    </p:set>
                                    <p:anim from="(#ppt_y+0.4)" to="(#ppt_y)" calcmode="lin" valueType="num">
                                      <p:cBhvr>
                                        <p:cTn id="13" dur="1230" accel="100000" fill="hold">
                                          <p:stCondLst>
                                            <p:cond delay="770"/>
                                          </p:stCondLst>
                                        </p:cTn>
                                        <p:tgtEl>
                                          <p:spTgt spid="5120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1000" autoRev="1" fill="hold">
                                          <p:stCondLst>
                                            <p:cond delay="0"/>
                                          </p:stCondLst>
                                        </p:cTn>
                                        <p:tgtEl>
                                          <p:spTgt spid="4"/>
                                        </p:tgtEl>
                                        <p:attrNameLst>
                                          <p:attrName>ppt_w</p:attrName>
                                        </p:attrNameLst>
                                      </p:cBhvr>
                                    </p:anim>
                                    <p:anim by="(#ppt_w*0.50)" calcmode="lin" valueType="num">
                                      <p:cBhvr>
                                        <p:cTn id="19" dur="1000" decel="50000" autoRev="1" fill="hold">
                                          <p:stCondLst>
                                            <p:cond delay="0"/>
                                          </p:stCondLst>
                                        </p:cTn>
                                        <p:tgtEl>
                                          <p:spTgt spid="4"/>
                                        </p:tgtEl>
                                        <p:attrNameLst>
                                          <p:attrName>ppt_x</p:attrName>
                                        </p:attrNameLst>
                                      </p:cBhvr>
                                    </p:anim>
                                    <p:anim from="(-#ppt_h/2)" to="(#ppt_y)" calcmode="lin" valueType="num">
                                      <p:cBhvr>
                                        <p:cTn id="20" dur="2000" fill="hold">
                                          <p:stCondLst>
                                            <p:cond delay="0"/>
                                          </p:stCondLst>
                                        </p:cTn>
                                        <p:tgtEl>
                                          <p:spTgt spid="4"/>
                                        </p:tgtEl>
                                        <p:attrNameLst>
                                          <p:attrName>ppt_y</p:attrName>
                                        </p:attrNameLst>
                                      </p:cBhvr>
                                    </p:anim>
                                    <p:animRot by="21600000">
                                      <p:cBhvr>
                                        <p:cTn id="21" dur="2000" fill="hold">
                                          <p:stCondLst>
                                            <p:cond delay="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by="(-#ppt_w*2)" calcmode="lin" valueType="num">
                                      <p:cBhvr rctx="PPT">
                                        <p:cTn id="26" dur="1500" autoRev="1" fill="hold">
                                          <p:stCondLst>
                                            <p:cond delay="0"/>
                                          </p:stCondLst>
                                        </p:cTn>
                                        <p:tgtEl>
                                          <p:spTgt spid="7"/>
                                        </p:tgtEl>
                                        <p:attrNameLst>
                                          <p:attrName>ppt_w</p:attrName>
                                        </p:attrNameLst>
                                      </p:cBhvr>
                                    </p:anim>
                                    <p:anim by="(#ppt_w*0.50)" calcmode="lin" valueType="num">
                                      <p:cBhvr>
                                        <p:cTn id="27" dur="1500" decel="50000" autoRev="1" fill="hold">
                                          <p:stCondLst>
                                            <p:cond delay="0"/>
                                          </p:stCondLst>
                                        </p:cTn>
                                        <p:tgtEl>
                                          <p:spTgt spid="7"/>
                                        </p:tgtEl>
                                        <p:attrNameLst>
                                          <p:attrName>ppt_x</p:attrName>
                                        </p:attrNameLst>
                                      </p:cBhvr>
                                    </p:anim>
                                    <p:anim from="(-#ppt_h/2)" to="(#ppt_y)" calcmode="lin" valueType="num">
                                      <p:cBhvr>
                                        <p:cTn id="28" dur="3000" fill="hold">
                                          <p:stCondLst>
                                            <p:cond delay="0"/>
                                          </p:stCondLst>
                                        </p:cTn>
                                        <p:tgtEl>
                                          <p:spTgt spid="7"/>
                                        </p:tgtEl>
                                        <p:attrNameLst>
                                          <p:attrName>ppt_y</p:attrName>
                                        </p:attrNameLst>
                                      </p:cBhvr>
                                    </p:anim>
                                    <p:animRot by="21600000">
                                      <p:cBhvr>
                                        <p:cTn id="29" dur="3000" fill="hold">
                                          <p:stCondLst>
                                            <p:cond delay="0"/>
                                          </p:stCondLst>
                                        </p:cTn>
                                        <p:tgtEl>
                                          <p:spTgt spid="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21600000">
                                      <p:cBhvr>
                                        <p:cTn id="33" dur="3000" fill="hold"/>
                                        <p:tgtEl>
                                          <p:spTgt spid="512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螺旋状星云"/>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0"/>
            <a:ext cx="9144000" cy="1143000"/>
          </a:xfrm>
        </p:spPr>
        <p:txBody>
          <a:bodyPr>
            <a:noAutofit/>
          </a:bodyPr>
          <a:lstStyle/>
          <a:p>
            <a:r>
              <a:rPr lang="en-US" altLang="zh-CN" sz="8000" b="1" kern="1200" dirty="0" smtClean="0">
                <a:solidFill>
                  <a:srgbClr val="00FFFF"/>
                </a:solidFill>
                <a:latin typeface="Calibri"/>
                <a:ea typeface="宋体"/>
                <a:cs typeface="+mj-cs"/>
              </a:rPr>
              <a:t>M51</a:t>
            </a:r>
            <a:r>
              <a:rPr lang="zh-CN" altLang="zh-CN" sz="8000" b="1" kern="1200" dirty="0" smtClean="0">
                <a:solidFill>
                  <a:srgbClr val="00FFFF"/>
                </a:solidFill>
                <a:latin typeface="Calibri"/>
                <a:ea typeface="宋体"/>
                <a:cs typeface="+mj-cs"/>
              </a:rPr>
              <a:t>螺旋星系</a:t>
            </a:r>
            <a:endParaRPr lang="zh-CN" altLang="en-US" sz="8000" b="1" dirty="0">
              <a:solidFill>
                <a:srgbClr val="00FFFF"/>
              </a:solidFill>
            </a:endParaRPr>
          </a:p>
        </p:txBody>
      </p:sp>
      <p:sp>
        <p:nvSpPr>
          <p:cNvPr id="5" name="矩形 4"/>
          <p:cNvSpPr/>
          <p:nvPr/>
        </p:nvSpPr>
        <p:spPr>
          <a:xfrm>
            <a:off x="0" y="5589241"/>
            <a:ext cx="9144000" cy="1015663"/>
          </a:xfrm>
          <a:prstGeom prst="rect">
            <a:avLst/>
          </a:prstGeom>
        </p:spPr>
        <p:txBody>
          <a:bodyPr wrap="square">
            <a:spAutoFit/>
          </a:bodyPr>
          <a:lstStyle/>
          <a:p>
            <a:pPr algn="ctr"/>
            <a:endParaRPr lang="zh-CN" altLang="en-US" sz="6000" b="1" dirty="0">
              <a:solidFill>
                <a:srgbClr val="00FFFF"/>
              </a:solidFill>
            </a:endParaRPr>
          </a:p>
        </p:txBody>
      </p:sp>
      <p:sp>
        <p:nvSpPr>
          <p:cNvPr id="6" name="矩形 5"/>
          <p:cNvSpPr/>
          <p:nvPr/>
        </p:nvSpPr>
        <p:spPr>
          <a:xfrm>
            <a:off x="0" y="5842337"/>
            <a:ext cx="9144000" cy="1015663"/>
          </a:xfrm>
          <a:prstGeom prst="rect">
            <a:avLst/>
          </a:prstGeom>
        </p:spPr>
        <p:txBody>
          <a:bodyPr wrap="square">
            <a:spAutoFit/>
          </a:bodyPr>
          <a:lstStyle/>
          <a:p>
            <a:pPr algn="ctr"/>
            <a:r>
              <a:rPr lang="zh-CN" altLang="en-US" sz="6000" b="1" dirty="0" smtClean="0">
                <a:solidFill>
                  <a:srgbClr val="1AFFFA"/>
                </a:solidFill>
              </a:rPr>
              <a:t>红色区冷尘埃</a:t>
            </a:r>
            <a:endParaRPr lang="zh-CN" altLang="en-US" sz="6000" b="1" dirty="0">
              <a:solidFill>
                <a:srgbClr val="1AFFFA"/>
              </a:solidFill>
            </a:endParaRPr>
          </a:p>
        </p:txBody>
      </p:sp>
      <p:sp>
        <p:nvSpPr>
          <p:cNvPr id="7" name="矩形 6"/>
          <p:cNvSpPr/>
          <p:nvPr/>
        </p:nvSpPr>
        <p:spPr>
          <a:xfrm>
            <a:off x="8036004" y="1484784"/>
            <a:ext cx="1107996" cy="5373216"/>
          </a:xfrm>
          <a:prstGeom prst="rect">
            <a:avLst/>
          </a:prstGeom>
        </p:spPr>
        <p:txBody>
          <a:bodyPr vert="eaVert" wrap="square">
            <a:spAutoFit/>
          </a:bodyPr>
          <a:lstStyle/>
          <a:p>
            <a:r>
              <a:rPr lang="zh-CN" altLang="en-US" sz="6000" b="1" dirty="0" smtClean="0">
                <a:solidFill>
                  <a:srgbClr val="1AFFFA"/>
                </a:solidFill>
              </a:rPr>
              <a:t>蓝色区温尘埃</a:t>
            </a:r>
            <a:endParaRPr lang="zh-CN" altLang="en-US" sz="6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770" decel="100000"/>
                                        <p:tgtEl>
                                          <p:spTgt spid="52226"/>
                                        </p:tgtEl>
                                      </p:cBhvr>
                                    </p:animEffect>
                                    <p:animScale>
                                      <p:cBhvr>
                                        <p:cTn id="8" dur="770" decel="100000"/>
                                        <p:tgtEl>
                                          <p:spTgt spid="52226"/>
                                        </p:tgtEl>
                                      </p:cBhvr>
                                      <p:from x="10000" y="10000"/>
                                      <p:to x="200000" y="450000"/>
                                    </p:animScale>
                                    <p:animScale>
                                      <p:cBhvr>
                                        <p:cTn id="9" dur="1230" accel="100000" fill="hold">
                                          <p:stCondLst>
                                            <p:cond delay="770"/>
                                          </p:stCondLst>
                                        </p:cTn>
                                        <p:tgtEl>
                                          <p:spTgt spid="52226"/>
                                        </p:tgtEl>
                                      </p:cBhvr>
                                      <p:from x="200000" y="450000"/>
                                      <p:to x="100000" y="100000"/>
                                    </p:animScale>
                                    <p:set>
                                      <p:cBhvr>
                                        <p:cTn id="10" dur="770" fill="hold"/>
                                        <p:tgtEl>
                                          <p:spTgt spid="52226"/>
                                        </p:tgtEl>
                                        <p:attrNameLst>
                                          <p:attrName>ppt_x</p:attrName>
                                        </p:attrNameLst>
                                      </p:cBhvr>
                                      <p:to>
                                        <p:strVal val="(0.5)"/>
                                      </p:to>
                                    </p:set>
                                    <p:anim from="(0.5)" to="(#ppt_x)" calcmode="lin" valueType="num">
                                      <p:cBhvr>
                                        <p:cTn id="11" dur="1230" accel="100000" fill="hold">
                                          <p:stCondLst>
                                            <p:cond delay="770"/>
                                          </p:stCondLst>
                                        </p:cTn>
                                        <p:tgtEl>
                                          <p:spTgt spid="52226"/>
                                        </p:tgtEl>
                                        <p:attrNameLst>
                                          <p:attrName>ppt_x</p:attrName>
                                        </p:attrNameLst>
                                      </p:cBhvr>
                                    </p:anim>
                                    <p:set>
                                      <p:cBhvr>
                                        <p:cTn id="12" dur="770" fill="hold"/>
                                        <p:tgtEl>
                                          <p:spTgt spid="52226"/>
                                        </p:tgtEl>
                                        <p:attrNameLst>
                                          <p:attrName>ppt_y</p:attrName>
                                        </p:attrNameLst>
                                      </p:cBhvr>
                                      <p:to>
                                        <p:strVal val="(#ppt_y+0.4)"/>
                                      </p:to>
                                    </p:set>
                                    <p:anim from="(#ppt_y+0.4)" to="(#ppt_y)" calcmode="lin" valueType="num">
                                      <p:cBhvr>
                                        <p:cTn id="13" dur="1230" accel="100000" fill="hold">
                                          <p:stCondLst>
                                            <p:cond delay="770"/>
                                          </p:stCondLst>
                                        </p:cTn>
                                        <p:tgtEl>
                                          <p:spTgt spid="522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1500" autoRev="1" fill="hold">
                                          <p:stCondLst>
                                            <p:cond delay="0"/>
                                          </p:stCondLst>
                                        </p:cTn>
                                        <p:tgtEl>
                                          <p:spTgt spid="6"/>
                                        </p:tgtEl>
                                        <p:attrNameLst>
                                          <p:attrName>ppt_w</p:attrName>
                                        </p:attrNameLst>
                                      </p:cBhvr>
                                    </p:anim>
                                    <p:anim by="(#ppt_w*0.50)" calcmode="lin" valueType="num">
                                      <p:cBhvr>
                                        <p:cTn id="26" dur="1500" decel="50000" autoRev="1" fill="hold">
                                          <p:stCondLst>
                                            <p:cond delay="0"/>
                                          </p:stCondLst>
                                        </p:cTn>
                                        <p:tgtEl>
                                          <p:spTgt spid="6"/>
                                        </p:tgtEl>
                                        <p:attrNameLst>
                                          <p:attrName>ppt_x</p:attrName>
                                        </p:attrNameLst>
                                      </p:cBhvr>
                                    </p:anim>
                                    <p:anim from="(-#ppt_h/2)" to="(#ppt_y)" calcmode="lin" valueType="num">
                                      <p:cBhvr>
                                        <p:cTn id="27" dur="3000" fill="hold">
                                          <p:stCondLst>
                                            <p:cond delay="0"/>
                                          </p:stCondLst>
                                        </p:cTn>
                                        <p:tgtEl>
                                          <p:spTgt spid="6"/>
                                        </p:tgtEl>
                                        <p:attrNameLst>
                                          <p:attrName>ppt_y</p:attrName>
                                        </p:attrNameLst>
                                      </p:cBhvr>
                                    </p:anim>
                                    <p:animRot by="21600000">
                                      <p:cBhvr>
                                        <p:cTn id="28" dur="3000" fill="hold">
                                          <p:stCondLst>
                                            <p:cond delay="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by="(-#ppt_w*2)" calcmode="lin" valueType="num">
                                      <p:cBhvr rctx="PPT">
                                        <p:cTn id="33" dur="1500" autoRev="1" fill="hold">
                                          <p:stCondLst>
                                            <p:cond delay="0"/>
                                          </p:stCondLst>
                                        </p:cTn>
                                        <p:tgtEl>
                                          <p:spTgt spid="7"/>
                                        </p:tgtEl>
                                        <p:attrNameLst>
                                          <p:attrName>ppt_w</p:attrName>
                                        </p:attrNameLst>
                                      </p:cBhvr>
                                    </p:anim>
                                    <p:anim by="(#ppt_w*0.50)" calcmode="lin" valueType="num">
                                      <p:cBhvr>
                                        <p:cTn id="34" dur="1500" decel="50000" autoRev="1" fill="hold">
                                          <p:stCondLst>
                                            <p:cond delay="0"/>
                                          </p:stCondLst>
                                        </p:cTn>
                                        <p:tgtEl>
                                          <p:spTgt spid="7"/>
                                        </p:tgtEl>
                                        <p:attrNameLst>
                                          <p:attrName>ppt_x</p:attrName>
                                        </p:attrNameLst>
                                      </p:cBhvr>
                                    </p:anim>
                                    <p:anim from="(-#ppt_h/2)" to="(#ppt_y)" calcmode="lin" valueType="num">
                                      <p:cBhvr>
                                        <p:cTn id="35" dur="3000" fill="hold">
                                          <p:stCondLst>
                                            <p:cond delay="0"/>
                                          </p:stCondLst>
                                        </p:cTn>
                                        <p:tgtEl>
                                          <p:spTgt spid="7"/>
                                        </p:tgtEl>
                                        <p:attrNameLst>
                                          <p:attrName>ppt_y</p:attrName>
                                        </p:attrNameLst>
                                      </p:cBhvr>
                                    </p:anim>
                                    <p:animRot by="21600000">
                                      <p:cBhvr>
                                        <p:cTn id="36" dur="3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27" descr="U NGC 5194涡状星系"/>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4" name="标题 3"/>
          <p:cNvSpPr>
            <a:spLocks noGrp="1"/>
          </p:cNvSpPr>
          <p:nvPr>
            <p:ph type="title" idx="4294967295"/>
          </p:nvPr>
        </p:nvSpPr>
        <p:spPr>
          <a:xfrm>
            <a:off x="0" y="0"/>
            <a:ext cx="9144000" cy="1417638"/>
          </a:xfrm>
        </p:spPr>
        <p:txBody>
          <a:bodyPr>
            <a:normAutofit/>
          </a:bodyPr>
          <a:lstStyle/>
          <a:p>
            <a:r>
              <a:rPr lang="en-US" altLang="zh-CN" sz="8000" kern="1200" dirty="0" smtClean="0">
                <a:solidFill>
                  <a:srgbClr val="00FFFF"/>
                </a:solidFill>
                <a:latin typeface="Calibri"/>
                <a:ea typeface="宋体"/>
                <a:cs typeface="+mj-cs"/>
              </a:rPr>
              <a:t>NGC 5194</a:t>
            </a:r>
            <a:r>
              <a:rPr lang="zh-CN" altLang="zh-CN" sz="8000" kern="1200" dirty="0" smtClean="0">
                <a:solidFill>
                  <a:srgbClr val="00FFFF"/>
                </a:solidFill>
                <a:latin typeface="Calibri"/>
                <a:ea typeface="+mj-ea"/>
                <a:cs typeface="+mj-cs"/>
              </a:rPr>
              <a:t>涡状星系</a:t>
            </a:r>
            <a:endParaRPr lang="zh-CN" altLang="en-US" sz="8000" dirty="0">
              <a:solidFill>
                <a:srgbClr val="00FFFF"/>
              </a:solidFill>
            </a:endParaRPr>
          </a:p>
        </p:txBody>
      </p:sp>
      <p:sp>
        <p:nvSpPr>
          <p:cNvPr id="5" name="矩形 4"/>
          <p:cNvSpPr/>
          <p:nvPr/>
        </p:nvSpPr>
        <p:spPr>
          <a:xfrm>
            <a:off x="0" y="4919008"/>
            <a:ext cx="9144000" cy="1938992"/>
          </a:xfrm>
          <a:prstGeom prst="rect">
            <a:avLst/>
          </a:prstGeom>
        </p:spPr>
        <p:txBody>
          <a:bodyPr wrap="square">
            <a:spAutoFit/>
          </a:bodyPr>
          <a:lstStyle/>
          <a:p>
            <a:pPr algn="ctr"/>
            <a:r>
              <a:rPr lang="en-US" altLang="zh-CN" sz="6000" dirty="0" smtClean="0">
                <a:solidFill>
                  <a:srgbClr val="00FFFF"/>
                </a:solidFill>
                <a:latin typeface="Calibri"/>
                <a:ea typeface="宋体"/>
                <a:cs typeface="+mj-cs"/>
              </a:rPr>
              <a:t>M51a</a:t>
            </a:r>
            <a:r>
              <a:rPr lang="zh-CN" altLang="en-US" sz="6000" b="1" dirty="0" smtClean="0">
                <a:solidFill>
                  <a:srgbClr val="00FFFF"/>
                </a:solidFill>
              </a:rPr>
              <a:t>位于北天猎犬座</a:t>
            </a:r>
            <a:endParaRPr lang="en-US" altLang="zh-CN" sz="6000" b="1" dirty="0" smtClean="0">
              <a:solidFill>
                <a:srgbClr val="00FFFF"/>
              </a:solidFill>
            </a:endParaRPr>
          </a:p>
          <a:p>
            <a:pPr algn="ctr"/>
            <a:r>
              <a:rPr lang="zh-CN" altLang="en-US" sz="6000" b="1" dirty="0" smtClean="0">
                <a:solidFill>
                  <a:srgbClr val="00FFFF"/>
                </a:solidFill>
              </a:rPr>
              <a:t>距地球约</a:t>
            </a:r>
            <a:r>
              <a:rPr lang="en-US" altLang="zh-CN" sz="6000" b="1" dirty="0" smtClean="0">
                <a:solidFill>
                  <a:srgbClr val="00FFFF"/>
                </a:solidFill>
              </a:rPr>
              <a:t>2300</a:t>
            </a:r>
            <a:r>
              <a:rPr lang="zh-CN" altLang="en-US" sz="6000" b="1" dirty="0" smtClean="0">
                <a:solidFill>
                  <a:srgbClr val="00FFFF"/>
                </a:solidFill>
              </a:rPr>
              <a:t>万光年</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532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0" fill="hold"/>
                                        <p:tgtEl>
                                          <p:spTgt spid="4"/>
                                        </p:tgtEl>
                                        <p:attrNameLst>
                                          <p:attrName>ppt_w</p:attrName>
                                        </p:attrNameLst>
                                      </p:cBhvr>
                                      <p:tavLst>
                                        <p:tav tm="0" fmla="#ppt_w*sin(2.5*pi*$)">
                                          <p:val>
                                            <p:fltVal val="0"/>
                                          </p:val>
                                        </p:tav>
                                        <p:tav tm="100000">
                                          <p:val>
                                            <p:fltVal val="1"/>
                                          </p:val>
                                        </p:tav>
                                      </p:tavLst>
                                    </p:anim>
                                    <p:anim calcmode="lin" valueType="num">
                                      <p:cBhvr>
                                        <p:cTn id="12"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1500" autoRev="1" fill="hold">
                                          <p:stCondLst>
                                            <p:cond delay="0"/>
                                          </p:stCondLst>
                                        </p:cTn>
                                        <p:tgtEl>
                                          <p:spTgt spid="5"/>
                                        </p:tgtEl>
                                        <p:attrNameLst>
                                          <p:attrName>ppt_w</p:attrName>
                                        </p:attrNameLst>
                                      </p:cBhvr>
                                    </p:anim>
                                    <p:anim by="(#ppt_w*0.50)" calcmode="lin" valueType="num">
                                      <p:cBhvr>
                                        <p:cTn id="18" dur="1500" decel="50000" autoRev="1" fill="hold">
                                          <p:stCondLst>
                                            <p:cond delay="0"/>
                                          </p:stCondLst>
                                        </p:cTn>
                                        <p:tgtEl>
                                          <p:spTgt spid="5"/>
                                        </p:tgtEl>
                                        <p:attrNameLst>
                                          <p:attrName>ppt_x</p:attrName>
                                        </p:attrNameLst>
                                      </p:cBhvr>
                                    </p:anim>
                                    <p:anim from="(-#ppt_h/2)" to="(#ppt_y)" calcmode="lin" valueType="num">
                                      <p:cBhvr>
                                        <p:cTn id="19" dur="3000" fill="hold">
                                          <p:stCondLst>
                                            <p:cond delay="0"/>
                                          </p:stCondLst>
                                        </p:cTn>
                                        <p:tgtEl>
                                          <p:spTgt spid="5"/>
                                        </p:tgtEl>
                                        <p:attrNameLst>
                                          <p:attrName>ppt_y</p:attrName>
                                        </p:attrNameLst>
                                      </p:cBhvr>
                                    </p:anim>
                                    <p:animRot by="21600000">
                                      <p:cBhvr>
                                        <p:cTn id="20" dur="3000" fill="hold">
                                          <p:stCondLst>
                                            <p:cond delay="0"/>
                                          </p:stCondLst>
                                        </p:cTn>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53250"/>
                                        </p:tgtEl>
                                        <p:attrNameLst>
                                          <p:attrName>style.visibility</p:attrName>
                                        </p:attrNameLst>
                                      </p:cBhvr>
                                      <p:to>
                                        <p:strVal val="visible"/>
                                      </p:to>
                                    </p:set>
                                    <p:animEffect transition="in" filter="fade">
                                      <p:cBhvr>
                                        <p:cTn id="25" dur="770" decel="100000"/>
                                        <p:tgtEl>
                                          <p:spTgt spid="53250"/>
                                        </p:tgtEl>
                                      </p:cBhvr>
                                    </p:animEffect>
                                    <p:animScale>
                                      <p:cBhvr>
                                        <p:cTn id="26" dur="770" decel="100000"/>
                                        <p:tgtEl>
                                          <p:spTgt spid="53250"/>
                                        </p:tgtEl>
                                      </p:cBhvr>
                                      <p:from x="10000" y="10000"/>
                                      <p:to x="200000" y="450000"/>
                                    </p:animScale>
                                    <p:animScale>
                                      <p:cBhvr>
                                        <p:cTn id="27" dur="1230" accel="100000" fill="hold">
                                          <p:stCondLst>
                                            <p:cond delay="770"/>
                                          </p:stCondLst>
                                        </p:cTn>
                                        <p:tgtEl>
                                          <p:spTgt spid="53250"/>
                                        </p:tgtEl>
                                      </p:cBhvr>
                                      <p:from x="200000" y="450000"/>
                                      <p:to x="100000" y="100000"/>
                                    </p:animScale>
                                    <p:set>
                                      <p:cBhvr>
                                        <p:cTn id="28" dur="770" fill="hold"/>
                                        <p:tgtEl>
                                          <p:spTgt spid="53250"/>
                                        </p:tgtEl>
                                        <p:attrNameLst>
                                          <p:attrName>ppt_x</p:attrName>
                                        </p:attrNameLst>
                                      </p:cBhvr>
                                      <p:to>
                                        <p:strVal val="(0.5)"/>
                                      </p:to>
                                    </p:set>
                                    <p:anim from="(0.5)" to="(#ppt_x)" calcmode="lin" valueType="num">
                                      <p:cBhvr>
                                        <p:cTn id="29" dur="1230" accel="100000" fill="hold">
                                          <p:stCondLst>
                                            <p:cond delay="770"/>
                                          </p:stCondLst>
                                        </p:cTn>
                                        <p:tgtEl>
                                          <p:spTgt spid="53250"/>
                                        </p:tgtEl>
                                        <p:attrNameLst>
                                          <p:attrName>ppt_x</p:attrName>
                                        </p:attrNameLst>
                                      </p:cBhvr>
                                    </p:anim>
                                    <p:set>
                                      <p:cBhvr>
                                        <p:cTn id="30" dur="770" fill="hold"/>
                                        <p:tgtEl>
                                          <p:spTgt spid="53250"/>
                                        </p:tgtEl>
                                        <p:attrNameLst>
                                          <p:attrName>ppt_y</p:attrName>
                                        </p:attrNameLst>
                                      </p:cBhvr>
                                      <p:to>
                                        <p:strVal val="(#ppt_y+0.4)"/>
                                      </p:to>
                                    </p:set>
                                    <p:anim from="(#ppt_y+0.4)" to="(#ppt_y)" calcmode="lin" valueType="num">
                                      <p:cBhvr>
                                        <p:cTn id="31" dur="1230" accel="100000" fill="hold">
                                          <p:stCondLst>
                                            <p:cond delay="770"/>
                                          </p:stCondLst>
                                        </p:cTn>
                                        <p:tgtEl>
                                          <p:spTgt spid="532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U Messier黑眼星系"/>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标题 4"/>
          <p:cNvSpPr>
            <a:spLocks noGrp="1"/>
          </p:cNvSpPr>
          <p:nvPr>
            <p:ph type="title" idx="4294967295"/>
          </p:nvPr>
        </p:nvSpPr>
        <p:spPr>
          <a:xfrm>
            <a:off x="0" y="0"/>
            <a:ext cx="9144000" cy="1340768"/>
          </a:xfrm>
        </p:spPr>
        <p:txBody>
          <a:bodyPr>
            <a:noAutofit/>
          </a:bodyPr>
          <a:lstStyle/>
          <a:p>
            <a:r>
              <a:rPr lang="en-US" altLang="zh-CN" sz="8000" kern="1200" dirty="0" smtClean="0">
                <a:solidFill>
                  <a:srgbClr val="FF0000"/>
                </a:solidFill>
                <a:latin typeface="Calibri"/>
                <a:ea typeface="宋体"/>
                <a:cs typeface="+mj-cs"/>
              </a:rPr>
              <a:t>Messier64</a:t>
            </a:r>
            <a:r>
              <a:rPr lang="zh-CN" altLang="zh-CN" sz="8000" kern="1200" dirty="0" smtClean="0">
                <a:solidFill>
                  <a:srgbClr val="FF0000"/>
                </a:solidFill>
                <a:latin typeface="Calibri"/>
                <a:ea typeface="宋体"/>
                <a:cs typeface="+mj-cs"/>
              </a:rPr>
              <a:t>黑眼星系</a:t>
            </a:r>
            <a:endParaRPr lang="zh-CN" altLang="en-US" sz="8000" dirty="0"/>
          </a:p>
        </p:txBody>
      </p:sp>
      <p:sp>
        <p:nvSpPr>
          <p:cNvPr id="4" name="矩形 3"/>
          <p:cNvSpPr/>
          <p:nvPr/>
        </p:nvSpPr>
        <p:spPr>
          <a:xfrm>
            <a:off x="-324544" y="5842337"/>
            <a:ext cx="9721080" cy="1015663"/>
          </a:xfrm>
          <a:prstGeom prst="rect">
            <a:avLst/>
          </a:prstGeom>
        </p:spPr>
        <p:txBody>
          <a:bodyPr wrap="square">
            <a:spAutoFit/>
          </a:bodyPr>
          <a:lstStyle/>
          <a:p>
            <a:pPr algn="ctr"/>
            <a:r>
              <a:rPr lang="zh-CN" altLang="en-US" sz="6000" b="1" dirty="0" smtClean="0">
                <a:solidFill>
                  <a:srgbClr val="00FFFF"/>
                </a:solidFill>
              </a:rPr>
              <a:t>位于后发座又称睡美人星系</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0" fill="hold"/>
                                        <p:tgtEl>
                                          <p:spTgt spid="45059"/>
                                        </p:tgtEl>
                                        <p:attrNameLst>
                                          <p:attrName>ppt_w</p:attrName>
                                        </p:attrNameLst>
                                      </p:cBhvr>
                                      <p:tavLst>
                                        <p:tav tm="0" fmla="#ppt_w*sin(2.5*pi*$)">
                                          <p:val>
                                            <p:fltVal val="0"/>
                                          </p:val>
                                        </p:tav>
                                        <p:tav tm="100000">
                                          <p:val>
                                            <p:fltVal val="1"/>
                                          </p:val>
                                        </p:tav>
                                      </p:tavLst>
                                    </p:anim>
                                    <p:anim calcmode="lin" valueType="num">
                                      <p:cBhvr>
                                        <p:cTn id="8" dur="5000" fill="hold"/>
                                        <p:tgtEl>
                                          <p:spTgt spid="4505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ppt_w</p:attrName>
                                        </p:attrNameLst>
                                      </p:cBhvr>
                                      <p:tavLst>
                                        <p:tav tm="0">
                                          <p:val>
                                            <p:fltVal val="0"/>
                                          </p:val>
                                        </p:tav>
                                        <p:tav tm="100000">
                                          <p:val>
                                            <p:strVal val="#ppt_w"/>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Effect transition="in" filter="fade">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1500" autoRev="1" fill="hold">
                                          <p:stCondLst>
                                            <p:cond delay="0"/>
                                          </p:stCondLst>
                                        </p:cTn>
                                        <p:tgtEl>
                                          <p:spTgt spid="4"/>
                                        </p:tgtEl>
                                        <p:attrNameLst>
                                          <p:attrName>ppt_w</p:attrName>
                                        </p:attrNameLst>
                                      </p:cBhvr>
                                    </p:anim>
                                    <p:anim by="(#ppt_w*0.50)" calcmode="lin" valueType="num">
                                      <p:cBhvr>
                                        <p:cTn id="21" dur="1500" decel="50000" autoRev="1" fill="hold">
                                          <p:stCondLst>
                                            <p:cond delay="0"/>
                                          </p:stCondLst>
                                        </p:cTn>
                                        <p:tgtEl>
                                          <p:spTgt spid="4"/>
                                        </p:tgtEl>
                                        <p:attrNameLst>
                                          <p:attrName>ppt_x</p:attrName>
                                        </p:attrNameLst>
                                      </p:cBhvr>
                                    </p:anim>
                                    <p:anim from="(-#ppt_h/2)" to="(#ppt_y)" calcmode="lin" valueType="num">
                                      <p:cBhvr>
                                        <p:cTn id="22" dur="3000" fill="hold">
                                          <p:stCondLst>
                                            <p:cond delay="0"/>
                                          </p:stCondLst>
                                        </p:cTn>
                                        <p:tgtEl>
                                          <p:spTgt spid="4"/>
                                        </p:tgtEl>
                                        <p:attrNameLst>
                                          <p:attrName>ppt_y</p:attrName>
                                        </p:attrNameLst>
                                      </p:cBhvr>
                                    </p:anim>
                                    <p:animRot by="21600000">
                                      <p:cBhvr>
                                        <p:cTn id="23" dur="3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3000" fill="hold"/>
                                        <p:tgtEl>
                                          <p:spTgt spid="450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哈勃太空望远镜捕捉到狮子座壮美M66星系"/>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标题 4"/>
          <p:cNvSpPr>
            <a:spLocks noGrp="1"/>
          </p:cNvSpPr>
          <p:nvPr>
            <p:ph type="title" idx="4294967295"/>
          </p:nvPr>
        </p:nvSpPr>
        <p:spPr>
          <a:xfrm>
            <a:off x="0" y="0"/>
            <a:ext cx="9144000" cy="1143000"/>
          </a:xfrm>
        </p:spPr>
        <p:txBody>
          <a:bodyPr>
            <a:noAutofit/>
          </a:bodyPr>
          <a:lstStyle/>
          <a:p>
            <a:r>
              <a:rPr lang="zh-CN" altLang="zh-CN" sz="8000" kern="1200" dirty="0" smtClean="0">
                <a:solidFill>
                  <a:srgbClr val="FF0000"/>
                </a:solidFill>
                <a:latin typeface="Calibri"/>
                <a:ea typeface="宋体"/>
                <a:cs typeface="+mj-cs"/>
              </a:rPr>
              <a:t>狮子座</a:t>
            </a:r>
            <a:r>
              <a:rPr lang="en-US" altLang="zh-CN" sz="8000" kern="1200" dirty="0" smtClean="0">
                <a:solidFill>
                  <a:srgbClr val="FF0000"/>
                </a:solidFill>
                <a:latin typeface="Calibri"/>
                <a:ea typeface="宋体"/>
                <a:cs typeface="+mj-cs"/>
              </a:rPr>
              <a:t>M66</a:t>
            </a:r>
            <a:r>
              <a:rPr lang="zh-CN" altLang="zh-CN" sz="8000" kern="1200" dirty="0" smtClean="0">
                <a:solidFill>
                  <a:srgbClr val="FF0000"/>
                </a:solidFill>
                <a:latin typeface="Calibri"/>
                <a:ea typeface="宋体"/>
                <a:cs typeface="+mj-cs"/>
              </a:rPr>
              <a:t>星系</a:t>
            </a:r>
            <a:endParaRPr lang="zh-CN" altLang="en-US" sz="8000" dirty="0"/>
          </a:p>
        </p:txBody>
      </p:sp>
      <p:sp>
        <p:nvSpPr>
          <p:cNvPr id="4" name="矩形 3"/>
          <p:cNvSpPr/>
          <p:nvPr/>
        </p:nvSpPr>
        <p:spPr>
          <a:xfrm>
            <a:off x="5881568" y="908720"/>
            <a:ext cx="184731" cy="707886"/>
          </a:xfrm>
          <a:prstGeom prst="rect">
            <a:avLst/>
          </a:prstGeom>
        </p:spPr>
        <p:txBody>
          <a:bodyPr wrap="none">
            <a:spAutoFit/>
          </a:bodyPr>
          <a:lstStyle/>
          <a:p>
            <a:endParaRPr lang="zh-CN" altLang="en-US" sz="4000" dirty="0">
              <a:solidFill>
                <a:srgbClr val="1AFFFA"/>
              </a:solidFill>
            </a:endParaRPr>
          </a:p>
        </p:txBody>
      </p:sp>
      <p:sp>
        <p:nvSpPr>
          <p:cNvPr id="6" name="矩形 5"/>
          <p:cNvSpPr/>
          <p:nvPr/>
        </p:nvSpPr>
        <p:spPr>
          <a:xfrm>
            <a:off x="0" y="4077073"/>
            <a:ext cx="9144000" cy="1323439"/>
          </a:xfrm>
          <a:prstGeom prst="rect">
            <a:avLst/>
          </a:prstGeom>
        </p:spPr>
        <p:txBody>
          <a:bodyPr wrap="square">
            <a:spAutoFit/>
          </a:bodyPr>
          <a:lstStyle/>
          <a:p>
            <a:pPr algn="ctr"/>
            <a:endParaRPr lang="zh-CN" altLang="en-US" sz="4000" dirty="0" smtClean="0">
              <a:solidFill>
                <a:srgbClr val="1AFFFA"/>
              </a:solidFill>
            </a:endParaRPr>
          </a:p>
          <a:p>
            <a:endParaRPr lang="zh-CN" altLang="en-US" sz="4000" b="1" dirty="0">
              <a:solidFill>
                <a:srgbClr val="00FFFF"/>
              </a:solidFill>
            </a:endParaRPr>
          </a:p>
        </p:txBody>
      </p:sp>
      <p:sp>
        <p:nvSpPr>
          <p:cNvPr id="7" name="矩形 6"/>
          <p:cNvSpPr/>
          <p:nvPr/>
        </p:nvSpPr>
        <p:spPr>
          <a:xfrm>
            <a:off x="0" y="5411450"/>
            <a:ext cx="9144000" cy="1446550"/>
          </a:xfrm>
          <a:prstGeom prst="rect">
            <a:avLst/>
          </a:prstGeom>
        </p:spPr>
        <p:txBody>
          <a:bodyPr wrap="square">
            <a:spAutoFit/>
          </a:bodyPr>
          <a:lstStyle/>
          <a:p>
            <a:pPr algn="ctr"/>
            <a:r>
              <a:rPr lang="zh-CN" altLang="en-US" sz="4400" b="1" dirty="0" smtClean="0">
                <a:solidFill>
                  <a:srgbClr val="00FFFF"/>
                </a:solidFill>
              </a:rPr>
              <a:t>与 </a:t>
            </a:r>
            <a:r>
              <a:rPr lang="en-US" altLang="zh-CN" sz="4400" b="1" dirty="0" smtClean="0">
                <a:solidFill>
                  <a:srgbClr val="00FFFF"/>
                </a:solidFill>
              </a:rPr>
              <a:t>M65</a:t>
            </a:r>
            <a:r>
              <a:rPr lang="zh-CN" altLang="en-US" sz="4400" b="1" dirty="0" smtClean="0">
                <a:solidFill>
                  <a:srgbClr val="00FFFF"/>
                </a:solidFill>
              </a:rPr>
              <a:t>、</a:t>
            </a:r>
            <a:r>
              <a:rPr lang="en-US" altLang="zh-CN" sz="4400" b="1" dirty="0" smtClean="0">
                <a:solidFill>
                  <a:srgbClr val="00FFFF"/>
                </a:solidFill>
              </a:rPr>
              <a:t>NGC 3628</a:t>
            </a:r>
            <a:r>
              <a:rPr lang="zh-CN" altLang="en-US" sz="4400" b="1" dirty="0" smtClean="0">
                <a:solidFill>
                  <a:srgbClr val="00FFFF"/>
                </a:solidFill>
              </a:rPr>
              <a:t>星系组成 “狮子座三胞胎”，导致</a:t>
            </a:r>
            <a:r>
              <a:rPr lang="zh-CN" altLang="en-US" sz="4400" b="1" dirty="0" smtClean="0">
                <a:solidFill>
                  <a:srgbClr val="1AFFFA"/>
                </a:solidFill>
              </a:rPr>
              <a:t>螺旋臂不对称</a:t>
            </a:r>
            <a:endParaRPr lang="en-US" altLang="zh-CN" sz="4400" b="1" dirty="0" smtClean="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427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nodeType="clickEffect">
                                  <p:stCondLst>
                                    <p:cond delay="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by="(-#ppt_w*2)" calcmode="lin" valueType="num">
                                      <p:cBhvr rctx="PPT">
                                        <p:cTn id="18" dur="1000" autoRev="1" fill="hold">
                                          <p:stCondLst>
                                            <p:cond delay="0"/>
                                          </p:stCondLst>
                                        </p:cTn>
                                        <p:tgtEl>
                                          <p:spTgt spid="7">
                                            <p:txEl>
                                              <p:pRg st="0" end="0"/>
                                            </p:txEl>
                                          </p:spTgt>
                                        </p:tgtEl>
                                        <p:attrNameLst>
                                          <p:attrName>ppt_w</p:attrName>
                                        </p:attrNameLst>
                                      </p:cBhvr>
                                    </p:anim>
                                    <p:anim by="(#ppt_w*0.50)" calcmode="lin" valueType="num">
                                      <p:cBhvr>
                                        <p:cTn id="19" dur="1000" decel="50000" autoRev="1" fill="hold">
                                          <p:stCondLst>
                                            <p:cond delay="0"/>
                                          </p:stCondLst>
                                        </p:cTn>
                                        <p:tgtEl>
                                          <p:spTgt spid="7">
                                            <p:txEl>
                                              <p:pRg st="0" end="0"/>
                                            </p:txEl>
                                          </p:spTgt>
                                        </p:tgtEl>
                                        <p:attrNameLst>
                                          <p:attrName>ppt_x</p:attrName>
                                        </p:attrNameLst>
                                      </p:cBhvr>
                                    </p:anim>
                                    <p:anim from="(-#ppt_h/2)" to="(#ppt_y)" calcmode="lin" valueType="num">
                                      <p:cBhvr>
                                        <p:cTn id="20" dur="2000" fill="hold">
                                          <p:stCondLst>
                                            <p:cond delay="0"/>
                                          </p:stCondLst>
                                        </p:cTn>
                                        <p:tgtEl>
                                          <p:spTgt spid="7">
                                            <p:txEl>
                                              <p:pRg st="0" end="0"/>
                                            </p:txEl>
                                          </p:spTgt>
                                        </p:tgtEl>
                                        <p:attrNameLst>
                                          <p:attrName>ppt_y</p:attrName>
                                        </p:attrNameLst>
                                      </p:cBhvr>
                                    </p:anim>
                                    <p:animRot by="21600000">
                                      <p:cBhvr>
                                        <p:cTn id="21" dur="2000" fill="hold">
                                          <p:stCondLst>
                                            <p:cond delay="0"/>
                                          </p:stCondLst>
                                        </p:cTn>
                                        <p:tgtEl>
                                          <p:spTgt spid="7">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54275"/>
                                        </p:tgtEl>
                                        <p:attrNameLst>
                                          <p:attrName>style.visibility</p:attrName>
                                        </p:attrNameLst>
                                      </p:cBhvr>
                                      <p:to>
                                        <p:strVal val="visible"/>
                                      </p:to>
                                    </p:set>
                                    <p:anim calcmode="lin" valueType="num">
                                      <p:cBhvr>
                                        <p:cTn id="26" dur="5000" fill="hold"/>
                                        <p:tgtEl>
                                          <p:spTgt spid="54275"/>
                                        </p:tgtEl>
                                        <p:attrNameLst>
                                          <p:attrName>ppt_w</p:attrName>
                                        </p:attrNameLst>
                                      </p:cBhvr>
                                      <p:tavLst>
                                        <p:tav tm="0" fmla="#ppt_w*sin(2.5*pi*$)">
                                          <p:val>
                                            <p:fltVal val="0"/>
                                          </p:val>
                                        </p:tav>
                                        <p:tav tm="100000">
                                          <p:val>
                                            <p:fltVal val="1"/>
                                          </p:val>
                                        </p:tav>
                                      </p:tavLst>
                                    </p:anim>
                                    <p:anim calcmode="lin" valueType="num">
                                      <p:cBhvr>
                                        <p:cTn id="27" dur="5000" fill="hold"/>
                                        <p:tgtEl>
                                          <p:spTgt spid="54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哈勃拍到螺旋幻影星系含1千亿颗恒星(图)"/>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7668344" y="0"/>
            <a:ext cx="1475656" cy="6858000"/>
          </a:xfrm>
        </p:spPr>
        <p:txBody>
          <a:bodyPr vert="eaVert">
            <a:normAutofit/>
          </a:bodyPr>
          <a:lstStyle/>
          <a:p>
            <a:r>
              <a:rPr lang="en-US" altLang="zh-CN" sz="8000" dirty="0" smtClean="0">
                <a:solidFill>
                  <a:srgbClr val="1AFFFA"/>
                </a:solidFill>
              </a:rPr>
              <a:t>M74</a:t>
            </a:r>
            <a:r>
              <a:rPr lang="zh-CN" altLang="zh-CN" sz="8000" kern="1200" dirty="0" smtClean="0">
                <a:solidFill>
                  <a:srgbClr val="1AFFFA"/>
                </a:solidFill>
                <a:latin typeface="Calibri"/>
                <a:ea typeface="+mj-ea"/>
                <a:cs typeface="+mj-cs"/>
              </a:rPr>
              <a:t>幻影星系</a:t>
            </a:r>
            <a:endParaRPr lang="zh-CN" altLang="en-US" sz="8000" dirty="0">
              <a:solidFill>
                <a:srgbClr val="1AFFFA"/>
              </a:solidFill>
            </a:endParaRPr>
          </a:p>
        </p:txBody>
      </p:sp>
      <p:sp>
        <p:nvSpPr>
          <p:cNvPr id="5" name="矩形 4"/>
          <p:cNvSpPr/>
          <p:nvPr/>
        </p:nvSpPr>
        <p:spPr>
          <a:xfrm>
            <a:off x="0" y="4919008"/>
            <a:ext cx="9144000" cy="1938992"/>
          </a:xfrm>
          <a:prstGeom prst="rect">
            <a:avLst/>
          </a:prstGeom>
        </p:spPr>
        <p:txBody>
          <a:bodyPr wrap="square">
            <a:spAutoFit/>
          </a:bodyPr>
          <a:lstStyle/>
          <a:p>
            <a:r>
              <a:rPr lang="zh-CN" altLang="en-US" sz="6000" b="1" dirty="0" smtClean="0">
                <a:solidFill>
                  <a:srgbClr val="1AFFFA"/>
                </a:solidFill>
              </a:rPr>
              <a:t>距地球约</a:t>
            </a:r>
            <a:r>
              <a:rPr lang="en-US" altLang="zh-CN" sz="6000" b="1" dirty="0" smtClean="0">
                <a:solidFill>
                  <a:srgbClr val="1AFFFA"/>
                </a:solidFill>
              </a:rPr>
              <a:t>3200</a:t>
            </a:r>
            <a:r>
              <a:rPr lang="zh-CN" altLang="en-US" sz="6000" b="1" dirty="0" smtClean="0">
                <a:solidFill>
                  <a:srgbClr val="1AFFFA"/>
                </a:solidFill>
              </a:rPr>
              <a:t>万光年</a:t>
            </a:r>
            <a:endParaRPr lang="en-US" altLang="zh-CN" sz="6000" b="1" dirty="0" smtClean="0">
              <a:solidFill>
                <a:srgbClr val="1AFFFA"/>
              </a:solidFill>
            </a:endParaRPr>
          </a:p>
          <a:p>
            <a:r>
              <a:rPr lang="zh-CN" altLang="en-US" sz="6000" b="1" dirty="0" smtClean="0">
                <a:solidFill>
                  <a:srgbClr val="1AFFFA"/>
                </a:solidFill>
              </a:rPr>
              <a:t>位于</a:t>
            </a:r>
            <a:r>
              <a:rPr lang="zh-CN" altLang="en-US" sz="6000" dirty="0" smtClean="0">
                <a:solidFill>
                  <a:srgbClr val="1AFFFA"/>
                </a:solidFill>
              </a:rPr>
              <a:t>双鱼座</a:t>
            </a:r>
            <a:r>
              <a:rPr lang="zh-CN" altLang="en-US" sz="6000" b="1" dirty="0" smtClean="0">
                <a:solidFill>
                  <a:srgbClr val="1AFFFA"/>
                </a:solidFill>
              </a:rPr>
              <a:t>比银河系稍小</a:t>
            </a: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529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1500" autoRev="1" fill="hold">
                                          <p:stCondLst>
                                            <p:cond delay="0"/>
                                          </p:stCondLst>
                                        </p:cTn>
                                        <p:tgtEl>
                                          <p:spTgt spid="4"/>
                                        </p:tgtEl>
                                        <p:attrNameLst>
                                          <p:attrName>ppt_w</p:attrName>
                                        </p:attrNameLst>
                                      </p:cBhvr>
                                    </p:anim>
                                    <p:anim by="(#ppt_w*0.50)" calcmode="lin" valueType="num">
                                      <p:cBhvr>
                                        <p:cTn id="12" dur="1500" decel="50000" autoRev="1" fill="hold">
                                          <p:stCondLst>
                                            <p:cond delay="0"/>
                                          </p:stCondLst>
                                        </p:cTn>
                                        <p:tgtEl>
                                          <p:spTgt spid="4"/>
                                        </p:tgtEl>
                                        <p:attrNameLst>
                                          <p:attrName>ppt_x</p:attrName>
                                        </p:attrNameLst>
                                      </p:cBhvr>
                                    </p:anim>
                                    <p:anim from="(-#ppt_h/2)" to="(#ppt_y)" calcmode="lin" valueType="num">
                                      <p:cBhvr>
                                        <p:cTn id="13" dur="3000" fill="hold">
                                          <p:stCondLst>
                                            <p:cond delay="0"/>
                                          </p:stCondLst>
                                        </p:cTn>
                                        <p:tgtEl>
                                          <p:spTgt spid="4"/>
                                        </p:tgtEl>
                                        <p:attrNameLst>
                                          <p:attrName>ppt_y</p:attrName>
                                        </p:attrNameLst>
                                      </p:cBhvr>
                                    </p:anim>
                                    <p:animRot by="21600000">
                                      <p:cBhvr>
                                        <p:cTn id="14" dur="3000" fill="hold">
                                          <p:stCondLst>
                                            <p:cond delay="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1500" autoRev="1" fill="hold">
                                          <p:stCondLst>
                                            <p:cond delay="0"/>
                                          </p:stCondLst>
                                        </p:cTn>
                                        <p:tgtEl>
                                          <p:spTgt spid="5"/>
                                        </p:tgtEl>
                                        <p:attrNameLst>
                                          <p:attrName>ppt_w</p:attrName>
                                        </p:attrNameLst>
                                      </p:cBhvr>
                                    </p:anim>
                                    <p:anim by="(#ppt_w*0.50)" calcmode="lin" valueType="num">
                                      <p:cBhvr>
                                        <p:cTn id="20" dur="1500" decel="50000" autoRev="1" fill="hold">
                                          <p:stCondLst>
                                            <p:cond delay="0"/>
                                          </p:stCondLst>
                                        </p:cTn>
                                        <p:tgtEl>
                                          <p:spTgt spid="5"/>
                                        </p:tgtEl>
                                        <p:attrNameLst>
                                          <p:attrName>ppt_x</p:attrName>
                                        </p:attrNameLst>
                                      </p:cBhvr>
                                    </p:anim>
                                    <p:anim from="(-#ppt_h/2)" to="(#ppt_y)" calcmode="lin" valueType="num">
                                      <p:cBhvr>
                                        <p:cTn id="21" dur="3000" fill="hold">
                                          <p:stCondLst>
                                            <p:cond delay="0"/>
                                          </p:stCondLst>
                                        </p:cTn>
                                        <p:tgtEl>
                                          <p:spTgt spid="5"/>
                                        </p:tgtEl>
                                        <p:attrNameLst>
                                          <p:attrName>ppt_y</p:attrName>
                                        </p:attrNameLst>
                                      </p:cBhvr>
                                    </p:anim>
                                    <p:animRot by="21600000">
                                      <p:cBhvr>
                                        <p:cTn id="22" dur="3000" fill="hold">
                                          <p:stCondLst>
                                            <p:cond delay="0"/>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9" presetClass="entr" presetSubtype="5" fill="hold" nodeType="clickEffect">
                                  <p:stCondLst>
                                    <p:cond delay="0"/>
                                  </p:stCondLst>
                                  <p:childTnLst>
                                    <p:set>
                                      <p:cBhvr>
                                        <p:cTn id="26" dur="1" fill="hold">
                                          <p:stCondLst>
                                            <p:cond delay="0"/>
                                          </p:stCondLst>
                                        </p:cTn>
                                        <p:tgtEl>
                                          <p:spTgt spid="55299"/>
                                        </p:tgtEl>
                                        <p:attrNameLst>
                                          <p:attrName>style.visibility</p:attrName>
                                        </p:attrNameLst>
                                      </p:cBhvr>
                                      <p:to>
                                        <p:strVal val="visible"/>
                                      </p:to>
                                    </p:set>
                                    <p:anim calcmode="lin" valueType="num">
                                      <p:cBhvr>
                                        <p:cTn id="27" dur="5000" fill="hold"/>
                                        <p:tgtEl>
                                          <p:spTgt spid="55299"/>
                                        </p:tgtEl>
                                        <p:attrNameLst>
                                          <p:attrName>ppt_w</p:attrName>
                                        </p:attrNameLst>
                                      </p:cBhvr>
                                      <p:tavLst>
                                        <p:tav tm="0">
                                          <p:val>
                                            <p:strVal val="#ppt_w"/>
                                          </p:val>
                                        </p:tav>
                                        <p:tav tm="100000">
                                          <p:val>
                                            <p:strVal val="#ppt_w"/>
                                          </p:val>
                                        </p:tav>
                                      </p:tavLst>
                                    </p:anim>
                                    <p:anim calcmode="lin" valueType="num">
                                      <p:cBhvr>
                                        <p:cTn id="28" dur="5000" fill="hold"/>
                                        <p:tgtEl>
                                          <p:spTgt spid="55299"/>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U MB1螺旋星系"/>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5715000"/>
            <a:ext cx="9144000" cy="1143000"/>
          </a:xfrm>
        </p:spPr>
        <p:txBody>
          <a:bodyPr>
            <a:noAutofit/>
          </a:bodyPr>
          <a:lstStyle/>
          <a:p>
            <a:r>
              <a:rPr lang="en-US" altLang="zh-CN" sz="7200" dirty="0" smtClean="0">
                <a:solidFill>
                  <a:srgbClr val="00FFFF"/>
                </a:solidFill>
              </a:rPr>
              <a:t>M81</a:t>
            </a:r>
            <a:r>
              <a:rPr lang="zh-CN" altLang="zh-CN" sz="7200" kern="1200" dirty="0" smtClean="0">
                <a:solidFill>
                  <a:srgbClr val="00FFFF"/>
                </a:solidFill>
                <a:latin typeface="Calibri"/>
                <a:ea typeface="宋体"/>
                <a:cs typeface="+mj-cs"/>
              </a:rPr>
              <a:t>大熊座</a:t>
            </a:r>
            <a:r>
              <a:rPr lang="zh-CN" altLang="zh-CN" sz="7200" kern="1200" dirty="0" smtClean="0">
                <a:solidFill>
                  <a:srgbClr val="00FFFF"/>
                </a:solidFill>
                <a:latin typeface="Calibri"/>
                <a:ea typeface="+mj-ea"/>
                <a:cs typeface="+mj-cs"/>
              </a:rPr>
              <a:t>螺旋星系</a:t>
            </a:r>
            <a:endParaRPr lang="zh-CN" altLang="en-US" sz="7200" dirty="0">
              <a:solidFill>
                <a:srgbClr val="00FFFF"/>
              </a:solidFill>
            </a:endParaRPr>
          </a:p>
        </p:txBody>
      </p:sp>
      <p:pic>
        <p:nvPicPr>
          <p:cNvPr id="5" name="Picture 2" descr="C:\Users\xu\Pictures\1w.jpg"/>
          <p:cNvPicPr>
            <a:picLocks noChangeAspect="1" noChangeArrowheads="1"/>
          </p:cNvPicPr>
          <p:nvPr/>
        </p:nvPicPr>
        <p:blipFill>
          <a:blip r:embed="rId4" cstate="print"/>
          <a:srcRect/>
          <a:stretch>
            <a:fillRect/>
          </a:stretch>
        </p:blipFill>
        <p:spPr bwMode="auto">
          <a:xfrm>
            <a:off x="0" y="0"/>
            <a:ext cx="2678569" cy="1700808"/>
          </a:xfrm>
          <a:prstGeom prst="rect">
            <a:avLst/>
          </a:prstGeom>
          <a:noFill/>
          <a:ln w="9525">
            <a:noFill/>
            <a:miter lim="800000"/>
            <a:headEnd/>
            <a:tailEnd/>
          </a:ln>
        </p:spPr>
      </p:pic>
      <p:sp>
        <p:nvSpPr>
          <p:cNvPr id="6" name="矩形 5"/>
          <p:cNvSpPr/>
          <p:nvPr/>
        </p:nvSpPr>
        <p:spPr>
          <a:xfrm>
            <a:off x="4644008" y="548680"/>
            <a:ext cx="4099777" cy="707886"/>
          </a:xfrm>
          <a:prstGeom prst="rect">
            <a:avLst/>
          </a:prstGeom>
        </p:spPr>
        <p:txBody>
          <a:bodyPr wrap="none">
            <a:spAutoFit/>
          </a:bodyPr>
          <a:lstStyle/>
          <a:p>
            <a:r>
              <a:rPr lang="zh-CN" altLang="en-US" sz="4000" b="1" dirty="0" smtClean="0">
                <a:solidFill>
                  <a:srgbClr val="1AFFFA"/>
                </a:solidFill>
              </a:rPr>
              <a:t>距地球</a:t>
            </a:r>
            <a:r>
              <a:rPr lang="en-US" altLang="zh-CN" sz="4000" b="1" dirty="0" smtClean="0">
                <a:solidFill>
                  <a:srgbClr val="1AFFFA"/>
                </a:solidFill>
              </a:rPr>
              <a:t>118</a:t>
            </a:r>
            <a:r>
              <a:rPr lang="zh-CN" altLang="en-US" sz="4000" b="1" dirty="0" smtClean="0">
                <a:solidFill>
                  <a:srgbClr val="1AFFFA"/>
                </a:solidFill>
              </a:rPr>
              <a:t>亿光年</a:t>
            </a:r>
            <a:endParaRPr lang="zh-CN" altLang="en-US" sz="4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5632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1000" autoRev="1" fill="hold">
                                          <p:stCondLst>
                                            <p:cond delay="0"/>
                                          </p:stCondLst>
                                        </p:cTn>
                                        <p:tgtEl>
                                          <p:spTgt spid="4"/>
                                        </p:tgtEl>
                                        <p:attrNameLst>
                                          <p:attrName>ppt_w</p:attrName>
                                        </p:attrNameLst>
                                      </p:cBhvr>
                                    </p:anim>
                                    <p:anim by="(#ppt_w*0.50)" calcmode="lin" valueType="num">
                                      <p:cBhvr>
                                        <p:cTn id="12" dur="1000" decel="50000" autoRev="1" fill="hold">
                                          <p:stCondLst>
                                            <p:cond delay="0"/>
                                          </p:stCondLst>
                                        </p:cTn>
                                        <p:tgtEl>
                                          <p:spTgt spid="4"/>
                                        </p:tgtEl>
                                        <p:attrNameLst>
                                          <p:attrName>ppt_x</p:attrName>
                                        </p:attrNameLst>
                                      </p:cBhvr>
                                    </p:anim>
                                    <p:anim from="(-#ppt_h/2)" to="(#ppt_y)" calcmode="lin" valueType="num">
                                      <p:cBhvr>
                                        <p:cTn id="13" dur="2000" fill="hold">
                                          <p:stCondLst>
                                            <p:cond delay="0"/>
                                          </p:stCondLst>
                                        </p:cTn>
                                        <p:tgtEl>
                                          <p:spTgt spid="4"/>
                                        </p:tgtEl>
                                        <p:attrNameLst>
                                          <p:attrName>ppt_y</p:attrName>
                                        </p:attrNameLst>
                                      </p:cBhvr>
                                    </p:anim>
                                    <p:animRot by="21600000">
                                      <p:cBhvr>
                                        <p:cTn id="14" dur="2000" fill="hold">
                                          <p:stCondLst>
                                            <p:cond delay="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1+#ppt_w/2"/>
                                          </p:val>
                                        </p:tav>
                                        <p:tav tm="100000">
                                          <p:val>
                                            <p:strVal val="#ppt_x"/>
                                          </p:val>
                                        </p:tav>
                                      </p:tavLst>
                                    </p:anim>
                                    <p:anim calcmode="lin" valueType="num">
                                      <p:cBhvr additive="base">
                                        <p:cTn id="20"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70" decel="100000"/>
                                        <p:tgtEl>
                                          <p:spTgt spid="5"/>
                                        </p:tgtEl>
                                      </p:cBhvr>
                                    </p:animEffect>
                                    <p:animScale>
                                      <p:cBhvr>
                                        <p:cTn id="26" dur="770" decel="100000"/>
                                        <p:tgtEl>
                                          <p:spTgt spid="5"/>
                                        </p:tgtEl>
                                      </p:cBhvr>
                                      <p:from x="10000" y="10000"/>
                                      <p:to x="200000" y="450000"/>
                                    </p:animScale>
                                    <p:animScale>
                                      <p:cBhvr>
                                        <p:cTn id="27" dur="1230" accel="100000" fill="hold">
                                          <p:stCondLst>
                                            <p:cond delay="770"/>
                                          </p:stCondLst>
                                        </p:cTn>
                                        <p:tgtEl>
                                          <p:spTgt spid="5"/>
                                        </p:tgtEl>
                                      </p:cBhvr>
                                      <p:from x="200000" y="450000"/>
                                      <p:to x="100000" y="100000"/>
                                    </p:animScale>
                                    <p:set>
                                      <p:cBhvr>
                                        <p:cTn id="28" dur="770" fill="hold"/>
                                        <p:tgtEl>
                                          <p:spTgt spid="5"/>
                                        </p:tgtEl>
                                        <p:attrNameLst>
                                          <p:attrName>ppt_x</p:attrName>
                                        </p:attrNameLst>
                                      </p:cBhvr>
                                      <p:to>
                                        <p:strVal val="(0.5)"/>
                                      </p:to>
                                    </p:set>
                                    <p:anim from="(0.5)" to="(#ppt_x)" calcmode="lin" valueType="num">
                                      <p:cBhvr>
                                        <p:cTn id="29" dur="1230" accel="100000" fill="hold">
                                          <p:stCondLst>
                                            <p:cond delay="770"/>
                                          </p:stCondLst>
                                        </p:cTn>
                                        <p:tgtEl>
                                          <p:spTgt spid="5"/>
                                        </p:tgtEl>
                                        <p:attrNameLst>
                                          <p:attrName>ppt_x</p:attrName>
                                        </p:attrNameLst>
                                      </p:cBhvr>
                                    </p:anim>
                                    <p:set>
                                      <p:cBhvr>
                                        <p:cTn id="30" dur="770" fill="hold"/>
                                        <p:tgtEl>
                                          <p:spTgt spid="5"/>
                                        </p:tgtEl>
                                        <p:attrNameLst>
                                          <p:attrName>ppt_y</p:attrName>
                                        </p:attrNameLst>
                                      </p:cBhvr>
                                      <p:to>
                                        <p:strVal val="(#ppt_y+0.4)"/>
                                      </p:to>
                                    </p:set>
                                    <p:anim from="(#ppt_y+0.4)" to="(#ppt_y)" calcmode="lin" valueType="num">
                                      <p:cBhvr>
                                        <p:cTn id="3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3"/>
          <p:cNvSpPr>
            <a:spLocks noChangeArrowheads="1"/>
          </p:cNvSpPr>
          <p:nvPr/>
        </p:nvSpPr>
        <p:spPr bwMode="auto">
          <a:xfrm>
            <a:off x="-19050" y="542925"/>
            <a:ext cx="9144000" cy="0"/>
          </a:xfrm>
          <a:prstGeom prst="rect">
            <a:avLst/>
          </a:prstGeom>
          <a:solidFill>
            <a:srgbClr val="FFFFFF"/>
          </a:solidFill>
          <a:ln w="9525">
            <a:noFill/>
            <a:miter lim="800000"/>
            <a:headEnd/>
            <a:tailEnd/>
          </a:ln>
          <a:effectLst/>
        </p:spPr>
        <p:txBody>
          <a:bodyPr lIns="6348" tIns="0" rIns="6348" bIns="0">
            <a:spAutoFit/>
          </a:bodyPr>
          <a:lstStyle/>
          <a:p>
            <a:endParaRPr lang="zh-CN" altLang="en-US"/>
          </a:p>
        </p:txBody>
      </p:sp>
      <p:sp>
        <p:nvSpPr>
          <p:cNvPr id="287748" name="Rectangle 4"/>
          <p:cNvSpPr>
            <a:spLocks noChangeArrowheads="1"/>
          </p:cNvSpPr>
          <p:nvPr/>
        </p:nvSpPr>
        <p:spPr bwMode="auto">
          <a:xfrm>
            <a:off x="-19050" y="542925"/>
            <a:ext cx="3257550" cy="0"/>
          </a:xfrm>
          <a:prstGeom prst="rect">
            <a:avLst/>
          </a:prstGeom>
          <a:solidFill>
            <a:srgbClr val="FFFFFF"/>
          </a:solidFill>
          <a:ln w="9525">
            <a:noFill/>
            <a:miter lim="800000"/>
            <a:headEnd/>
            <a:tailEnd/>
          </a:ln>
          <a:effectLst/>
        </p:spPr>
        <p:txBody>
          <a:bodyPr lIns="0" tIns="0" rIns="0" bIns="0">
            <a:spAutoFit/>
          </a:bodyPr>
          <a:lstStyle/>
          <a:p>
            <a:endParaRPr lang="zh-CN" altLang="en-US"/>
          </a:p>
        </p:txBody>
      </p:sp>
      <p:sp>
        <p:nvSpPr>
          <p:cNvPr id="287749" name="Rectangle 5"/>
          <p:cNvSpPr>
            <a:spLocks noChangeArrowheads="1"/>
          </p:cNvSpPr>
          <p:nvPr/>
        </p:nvSpPr>
        <p:spPr bwMode="auto">
          <a:xfrm>
            <a:off x="-19050" y="542925"/>
            <a:ext cx="9144000" cy="0"/>
          </a:xfrm>
          <a:prstGeom prst="rect">
            <a:avLst/>
          </a:prstGeom>
          <a:solidFill>
            <a:srgbClr val="FFFFFF"/>
          </a:solidFill>
          <a:ln w="9525">
            <a:noFill/>
            <a:miter lim="800000"/>
            <a:headEnd/>
            <a:tailEnd/>
          </a:ln>
          <a:effectLst/>
        </p:spPr>
        <p:txBody>
          <a:bodyPr lIns="0" tIns="114264" rIns="0" bIns="0">
            <a:spAutoFit/>
          </a:bodyPr>
          <a:lstStyle/>
          <a:p>
            <a:endParaRPr lang="zh-CN" altLang="en-US"/>
          </a:p>
        </p:txBody>
      </p:sp>
      <p:pic>
        <p:nvPicPr>
          <p:cNvPr id="287751" name="Picture 7" descr="M82星系(图片来源：CXC/NASA)"/>
          <p:cNvPicPr>
            <a:picLocks noChangeAspect="1" noChangeArrowheads="1"/>
          </p:cNvPicPr>
          <p:nvPr/>
        </p:nvPicPr>
        <p:blipFill>
          <a:blip r:embed="rId3" cstate="print"/>
          <a:srcRect/>
          <a:stretch>
            <a:fillRect/>
          </a:stretch>
        </p:blipFill>
        <p:spPr bwMode="auto">
          <a:xfrm>
            <a:off x="0" y="0"/>
            <a:ext cx="9144000" cy="6898660"/>
          </a:xfrm>
          <a:prstGeom prst="rect">
            <a:avLst/>
          </a:prstGeom>
          <a:noFill/>
        </p:spPr>
      </p:pic>
      <p:sp>
        <p:nvSpPr>
          <p:cNvPr id="7" name="标题 6"/>
          <p:cNvSpPr>
            <a:spLocks noGrp="1"/>
          </p:cNvSpPr>
          <p:nvPr>
            <p:ph type="title" idx="4294967295"/>
          </p:nvPr>
        </p:nvSpPr>
        <p:spPr>
          <a:xfrm>
            <a:off x="0" y="0"/>
            <a:ext cx="9144000" cy="1143000"/>
          </a:xfrm>
        </p:spPr>
        <p:txBody>
          <a:bodyPr>
            <a:noAutofit/>
          </a:bodyPr>
          <a:lstStyle/>
          <a:p>
            <a:r>
              <a:rPr lang="en-US" altLang="zh-CN" sz="8000" kern="1200" dirty="0" smtClean="0">
                <a:solidFill>
                  <a:srgbClr val="00FFFF"/>
                </a:solidFill>
                <a:latin typeface="Calibri"/>
                <a:ea typeface="宋体"/>
                <a:cs typeface="+mj-cs"/>
              </a:rPr>
              <a:t>M82</a:t>
            </a:r>
            <a:r>
              <a:rPr lang="zh-CN" altLang="zh-CN" sz="8000" kern="1200" dirty="0" smtClean="0">
                <a:solidFill>
                  <a:srgbClr val="00FFFF"/>
                </a:solidFill>
                <a:latin typeface="Calibri"/>
                <a:ea typeface="Calibri"/>
                <a:cs typeface="+mj-cs"/>
              </a:rPr>
              <a:t> 星爆星系</a:t>
            </a:r>
            <a:endParaRPr lang="zh-CN" altLang="en-US" sz="8000" dirty="0">
              <a:solidFill>
                <a:srgbClr val="00FFFF"/>
              </a:solidFill>
            </a:endParaRPr>
          </a:p>
        </p:txBody>
      </p:sp>
      <p:sp>
        <p:nvSpPr>
          <p:cNvPr id="8" name="矩形 7"/>
          <p:cNvSpPr/>
          <p:nvPr/>
        </p:nvSpPr>
        <p:spPr>
          <a:xfrm>
            <a:off x="0" y="4734342"/>
            <a:ext cx="9144000" cy="2123658"/>
          </a:xfrm>
          <a:prstGeom prst="rect">
            <a:avLst/>
          </a:prstGeom>
        </p:spPr>
        <p:txBody>
          <a:bodyPr wrap="square">
            <a:spAutoFit/>
          </a:bodyPr>
          <a:lstStyle/>
          <a:p>
            <a:pPr algn="ctr"/>
            <a:r>
              <a:rPr lang="zh-CN" altLang="en-US" sz="4400" b="1" dirty="0" smtClean="0">
                <a:solidFill>
                  <a:srgbClr val="1AFFFA"/>
                </a:solidFill>
              </a:rPr>
              <a:t>照片中分布着</a:t>
            </a:r>
            <a:r>
              <a:rPr lang="en-US" altLang="zh-CN" sz="4400" b="1" dirty="0" smtClean="0">
                <a:solidFill>
                  <a:srgbClr val="1AFFFA"/>
                </a:solidFill>
              </a:rPr>
              <a:t>104</a:t>
            </a:r>
            <a:r>
              <a:rPr lang="zh-CN" altLang="en-US" sz="4400" b="1" dirty="0" smtClean="0">
                <a:solidFill>
                  <a:srgbClr val="1AFFFA"/>
                </a:solidFill>
              </a:rPr>
              <a:t>个截然不同光点</a:t>
            </a:r>
            <a:endParaRPr lang="en-US" altLang="zh-CN" sz="4400" b="1" dirty="0" smtClean="0">
              <a:solidFill>
                <a:srgbClr val="1AFFFA"/>
              </a:solidFill>
            </a:endParaRPr>
          </a:p>
          <a:p>
            <a:pPr algn="ctr"/>
            <a:r>
              <a:rPr lang="zh-CN" altLang="en-US" sz="4400" b="1" dirty="0" smtClean="0">
                <a:solidFill>
                  <a:srgbClr val="1AFFFA"/>
                </a:solidFill>
              </a:rPr>
              <a:t>其中</a:t>
            </a:r>
            <a:r>
              <a:rPr lang="en-US" altLang="zh-CN" sz="4400" b="1" dirty="0" smtClean="0">
                <a:solidFill>
                  <a:srgbClr val="1AFFFA"/>
                </a:solidFill>
              </a:rPr>
              <a:t>8</a:t>
            </a:r>
            <a:r>
              <a:rPr lang="zh-CN" altLang="en-US" sz="4400" b="1" dirty="0" smtClean="0">
                <a:solidFill>
                  <a:srgbClr val="1AFFFA"/>
                </a:solidFill>
              </a:rPr>
              <a:t>个在</a:t>
            </a:r>
            <a:r>
              <a:rPr lang="en-US" altLang="zh-CN" sz="4400" b="1" dirty="0" smtClean="0">
                <a:solidFill>
                  <a:srgbClr val="1AFFFA"/>
                </a:solidFill>
              </a:rPr>
              <a:t>X</a:t>
            </a:r>
            <a:r>
              <a:rPr lang="zh-CN" altLang="en-US" sz="4400" b="1" dirty="0" smtClean="0">
                <a:solidFill>
                  <a:srgbClr val="1AFFFA"/>
                </a:solidFill>
              </a:rPr>
              <a:t>射线条件下异常明亮</a:t>
            </a:r>
            <a:endParaRPr lang="en-US" altLang="zh-CN" sz="4400" b="1" dirty="0" smtClean="0">
              <a:solidFill>
                <a:srgbClr val="1AFFFA"/>
              </a:solidFill>
            </a:endParaRPr>
          </a:p>
          <a:p>
            <a:pPr algn="ctr"/>
            <a:r>
              <a:rPr lang="zh-CN" altLang="en-US" sz="4400" b="1" dirty="0" smtClean="0">
                <a:solidFill>
                  <a:srgbClr val="1AFFFA"/>
                </a:solidFill>
              </a:rPr>
              <a:t>可能是贪婪的黑洞</a:t>
            </a:r>
            <a:endParaRPr lang="zh-CN" altLang="en-US" sz="44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7751"/>
                                        </p:tgtEl>
                                        <p:attrNameLst>
                                          <p:attrName>style.visibility</p:attrName>
                                        </p:attrNameLst>
                                      </p:cBhvr>
                                      <p:to>
                                        <p:strVal val="visible"/>
                                      </p:to>
                                    </p:set>
                                    <p:anim calcmode="lin" valueType="num">
                                      <p:cBhvr>
                                        <p:cTn id="7" dur="1000" fill="hold"/>
                                        <p:tgtEl>
                                          <p:spTgt spid="287751"/>
                                        </p:tgtEl>
                                        <p:attrNameLst>
                                          <p:attrName>ppt_w</p:attrName>
                                        </p:attrNameLst>
                                      </p:cBhvr>
                                      <p:tavLst>
                                        <p:tav tm="0">
                                          <p:val>
                                            <p:fltVal val="0"/>
                                          </p:val>
                                        </p:tav>
                                        <p:tav tm="100000">
                                          <p:val>
                                            <p:strVal val="#ppt_w"/>
                                          </p:val>
                                        </p:tav>
                                      </p:tavLst>
                                    </p:anim>
                                    <p:anim calcmode="lin" valueType="num">
                                      <p:cBhvr>
                                        <p:cTn id="8" dur="1000" fill="hold"/>
                                        <p:tgtEl>
                                          <p:spTgt spid="2877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70" decel="100000"/>
                                        <p:tgtEl>
                                          <p:spTgt spid="7"/>
                                        </p:tgtEl>
                                      </p:cBhvr>
                                    </p:animEffect>
                                    <p:animScale>
                                      <p:cBhvr>
                                        <p:cTn id="14" dur="770" decel="100000"/>
                                        <p:tgtEl>
                                          <p:spTgt spid="7"/>
                                        </p:tgtEl>
                                      </p:cBhvr>
                                      <p:from x="10000" y="10000"/>
                                      <p:to x="200000" y="450000"/>
                                    </p:animScale>
                                    <p:animScale>
                                      <p:cBhvr>
                                        <p:cTn id="15" dur="1230" accel="100000" fill="hold">
                                          <p:stCondLst>
                                            <p:cond delay="770"/>
                                          </p:stCondLst>
                                        </p:cTn>
                                        <p:tgtEl>
                                          <p:spTgt spid="7"/>
                                        </p:tgtEl>
                                      </p:cBhvr>
                                      <p:from x="200000" y="450000"/>
                                      <p:to x="100000" y="100000"/>
                                    </p:animScale>
                                    <p:set>
                                      <p:cBhvr>
                                        <p:cTn id="16" dur="770" fill="hold"/>
                                        <p:tgtEl>
                                          <p:spTgt spid="7"/>
                                        </p:tgtEl>
                                        <p:attrNameLst>
                                          <p:attrName>ppt_x</p:attrName>
                                        </p:attrNameLst>
                                      </p:cBhvr>
                                      <p:to>
                                        <p:strVal val="(0.5)"/>
                                      </p:to>
                                    </p:set>
                                    <p:anim from="(0.5)" to="(#ppt_x)" calcmode="lin" valueType="num">
                                      <p:cBhvr>
                                        <p:cTn id="17" dur="1230" accel="100000" fill="hold">
                                          <p:stCondLst>
                                            <p:cond delay="770"/>
                                          </p:stCondLst>
                                        </p:cTn>
                                        <p:tgtEl>
                                          <p:spTgt spid="7"/>
                                        </p:tgtEl>
                                        <p:attrNameLst>
                                          <p:attrName>ppt_x</p:attrName>
                                        </p:attrNameLst>
                                      </p:cBhvr>
                                    </p:anim>
                                    <p:set>
                                      <p:cBhvr>
                                        <p:cTn id="18" dur="770" fill="hold"/>
                                        <p:tgtEl>
                                          <p:spTgt spid="7"/>
                                        </p:tgtEl>
                                        <p:attrNameLst>
                                          <p:attrName>ppt_y</p:attrName>
                                        </p:attrNameLst>
                                      </p:cBhvr>
                                      <p:to>
                                        <p:strVal val="(#ppt_y+0.4)"/>
                                      </p:to>
                                    </p:set>
                                    <p:anim from="(#ppt_y+0.4)" to="(#ppt_y)" calcmode="lin" valueType="num">
                                      <p:cBhvr>
                                        <p:cTn id="19" dur="1230" accel="100000" fill="hold">
                                          <p:stCondLst>
                                            <p:cond delay="770"/>
                                          </p:stCondLst>
                                        </p:cTn>
                                        <p:tgtEl>
                                          <p:spTgt spid="7"/>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by="(-#ppt_w*2)" calcmode="lin" valueType="num">
                                      <p:cBhvr rctx="PPT">
                                        <p:cTn id="24" dur="1500" autoRev="1" fill="hold">
                                          <p:stCondLst>
                                            <p:cond delay="0"/>
                                          </p:stCondLst>
                                        </p:cTn>
                                        <p:tgtEl>
                                          <p:spTgt spid="8"/>
                                        </p:tgtEl>
                                        <p:attrNameLst>
                                          <p:attrName>ppt_w</p:attrName>
                                        </p:attrNameLst>
                                      </p:cBhvr>
                                    </p:anim>
                                    <p:anim by="(#ppt_w*0.50)" calcmode="lin" valueType="num">
                                      <p:cBhvr>
                                        <p:cTn id="25" dur="1500" decel="50000" autoRev="1" fill="hold">
                                          <p:stCondLst>
                                            <p:cond delay="0"/>
                                          </p:stCondLst>
                                        </p:cTn>
                                        <p:tgtEl>
                                          <p:spTgt spid="8"/>
                                        </p:tgtEl>
                                        <p:attrNameLst>
                                          <p:attrName>ppt_x</p:attrName>
                                        </p:attrNameLst>
                                      </p:cBhvr>
                                    </p:anim>
                                    <p:anim from="(-#ppt_h/2)" to="(#ppt_y)" calcmode="lin" valueType="num">
                                      <p:cBhvr>
                                        <p:cTn id="26" dur="3000" fill="hold">
                                          <p:stCondLst>
                                            <p:cond delay="0"/>
                                          </p:stCondLst>
                                        </p:cTn>
                                        <p:tgtEl>
                                          <p:spTgt spid="8"/>
                                        </p:tgtEl>
                                        <p:attrNameLst>
                                          <p:attrName>ppt_y</p:attrName>
                                        </p:attrNameLst>
                                      </p:cBhvr>
                                    </p:anim>
                                    <p:animRot by="21600000">
                                      <p:cBhvr>
                                        <p:cTn id="27" dur="3000" fill="hold">
                                          <p:stCondLst>
                                            <p:cond delay="0"/>
                                          </p:stCondLst>
                                        </p:cTn>
                                        <p:tgtEl>
                                          <p:spTgt spid="8"/>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287751"/>
                                        </p:tgtEl>
                                        <p:attrNameLst>
                                          <p:attrName>style.visibility</p:attrName>
                                        </p:attrNameLst>
                                      </p:cBhvr>
                                      <p:to>
                                        <p:strVal val="visible"/>
                                      </p:to>
                                    </p:set>
                                    <p:animEffect transition="in" filter="fade">
                                      <p:cBhvr>
                                        <p:cTn id="32" dur="770" decel="100000"/>
                                        <p:tgtEl>
                                          <p:spTgt spid="287751"/>
                                        </p:tgtEl>
                                      </p:cBhvr>
                                    </p:animEffect>
                                    <p:animScale>
                                      <p:cBhvr>
                                        <p:cTn id="33" dur="770" decel="100000"/>
                                        <p:tgtEl>
                                          <p:spTgt spid="287751"/>
                                        </p:tgtEl>
                                      </p:cBhvr>
                                      <p:from x="10000" y="10000"/>
                                      <p:to x="200000" y="450000"/>
                                    </p:animScale>
                                    <p:animScale>
                                      <p:cBhvr>
                                        <p:cTn id="34" dur="1230" accel="100000" fill="hold">
                                          <p:stCondLst>
                                            <p:cond delay="770"/>
                                          </p:stCondLst>
                                        </p:cTn>
                                        <p:tgtEl>
                                          <p:spTgt spid="287751"/>
                                        </p:tgtEl>
                                      </p:cBhvr>
                                      <p:from x="200000" y="450000"/>
                                      <p:to x="100000" y="100000"/>
                                    </p:animScale>
                                    <p:set>
                                      <p:cBhvr>
                                        <p:cTn id="35" dur="770" fill="hold"/>
                                        <p:tgtEl>
                                          <p:spTgt spid="287751"/>
                                        </p:tgtEl>
                                        <p:attrNameLst>
                                          <p:attrName>ppt_x</p:attrName>
                                        </p:attrNameLst>
                                      </p:cBhvr>
                                      <p:to>
                                        <p:strVal val="(0.5)"/>
                                      </p:to>
                                    </p:set>
                                    <p:anim from="(0.5)" to="(#ppt_x)" calcmode="lin" valueType="num">
                                      <p:cBhvr>
                                        <p:cTn id="36" dur="1230" accel="100000" fill="hold">
                                          <p:stCondLst>
                                            <p:cond delay="770"/>
                                          </p:stCondLst>
                                        </p:cTn>
                                        <p:tgtEl>
                                          <p:spTgt spid="287751"/>
                                        </p:tgtEl>
                                        <p:attrNameLst>
                                          <p:attrName>ppt_x</p:attrName>
                                        </p:attrNameLst>
                                      </p:cBhvr>
                                    </p:anim>
                                    <p:set>
                                      <p:cBhvr>
                                        <p:cTn id="37" dur="770" fill="hold"/>
                                        <p:tgtEl>
                                          <p:spTgt spid="287751"/>
                                        </p:tgtEl>
                                        <p:attrNameLst>
                                          <p:attrName>ppt_y</p:attrName>
                                        </p:attrNameLst>
                                      </p:cBhvr>
                                      <p:to>
                                        <p:strVal val="(#ppt_y+0.4)"/>
                                      </p:to>
                                    </p:set>
                                    <p:anim from="(#ppt_y+0.4)" to="(#ppt_y)" calcmode="lin" valueType="num">
                                      <p:cBhvr>
                                        <p:cTn id="38" dur="1230" accel="100000" fill="hold">
                                          <p:stCondLst>
                                            <p:cond delay="770"/>
                                          </p:stCondLst>
                                        </p:cTn>
                                        <p:tgtEl>
                                          <p:spTgt spid="28775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彩虹风车"/>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p:nvPr>
        </p:nvSpPr>
        <p:spPr>
          <a:xfrm>
            <a:off x="0" y="4941168"/>
            <a:ext cx="9144000" cy="1916832"/>
          </a:xfrm>
        </p:spPr>
        <p:txBody>
          <a:bodyPr>
            <a:noAutofit/>
          </a:bodyPr>
          <a:lstStyle/>
          <a:p>
            <a:r>
              <a:rPr lang="en-US" altLang="zh-CN" sz="8000" b="1" dirty="0" smtClean="0">
                <a:solidFill>
                  <a:srgbClr val="FF0000"/>
                </a:solidFill>
              </a:rPr>
              <a:t>M101</a:t>
            </a:r>
            <a:r>
              <a:rPr lang="zh-CN" altLang="en-US" sz="8000" b="1" dirty="0" smtClean="0">
                <a:solidFill>
                  <a:srgbClr val="FF0000"/>
                </a:solidFill>
              </a:rPr>
              <a:t>彩虹风车</a:t>
            </a:r>
          </a:p>
        </p:txBody>
      </p:sp>
      <p:sp>
        <p:nvSpPr>
          <p:cNvPr id="5" name="矩形 4"/>
          <p:cNvSpPr/>
          <p:nvPr/>
        </p:nvSpPr>
        <p:spPr>
          <a:xfrm>
            <a:off x="1" y="764704"/>
            <a:ext cx="9144000" cy="3785652"/>
          </a:xfrm>
          <a:prstGeom prst="rect">
            <a:avLst/>
          </a:prstGeom>
        </p:spPr>
        <p:txBody>
          <a:bodyPr wrap="square">
            <a:spAutoFit/>
          </a:bodyPr>
          <a:lstStyle/>
          <a:p>
            <a:pPr algn="ctr"/>
            <a:r>
              <a:rPr lang="zh-CN" altLang="en-US" sz="6000" b="1" dirty="0" smtClean="0">
                <a:solidFill>
                  <a:srgbClr val="1AFFFA"/>
                </a:solidFill>
              </a:rPr>
              <a:t>黄色标示可见光波段数据</a:t>
            </a:r>
          </a:p>
          <a:p>
            <a:pPr algn="ctr"/>
            <a:r>
              <a:rPr lang="zh-CN" altLang="en-US" sz="6000" b="1" dirty="0" smtClean="0">
                <a:solidFill>
                  <a:srgbClr val="1AFFFA"/>
                </a:solidFill>
              </a:rPr>
              <a:t>红色红外波星系热尘埃云</a:t>
            </a:r>
            <a:endParaRPr lang="en-US" altLang="zh-CN" sz="6000" b="1" dirty="0" smtClean="0">
              <a:solidFill>
                <a:srgbClr val="1AFFFA"/>
              </a:solidFill>
            </a:endParaRPr>
          </a:p>
          <a:p>
            <a:pPr algn="ctr"/>
            <a:r>
              <a:rPr lang="zh-CN" altLang="en-US" sz="6000" b="1" dirty="0" smtClean="0">
                <a:solidFill>
                  <a:srgbClr val="1AFFFA"/>
                </a:solidFill>
              </a:rPr>
              <a:t>蓝色紫外波高温年轻恒星</a:t>
            </a:r>
            <a:endParaRPr lang="en-US" altLang="zh-CN" sz="6000" b="1" dirty="0" smtClean="0">
              <a:solidFill>
                <a:srgbClr val="1AFFFA"/>
              </a:solidFill>
            </a:endParaRPr>
          </a:p>
          <a:p>
            <a:pPr algn="ctr"/>
            <a:r>
              <a:rPr lang="zh-CN" altLang="en-US" sz="6000" b="1" dirty="0" smtClean="0">
                <a:solidFill>
                  <a:srgbClr val="1AFFFA"/>
                </a:solidFill>
              </a:rPr>
              <a:t>紫色</a:t>
            </a:r>
            <a:r>
              <a:rPr lang="en-US" altLang="zh-CN" sz="6000" b="1" dirty="0" smtClean="0">
                <a:solidFill>
                  <a:srgbClr val="1AFFFA"/>
                </a:solidFill>
              </a:rPr>
              <a:t>X</a:t>
            </a:r>
            <a:r>
              <a:rPr lang="zh-CN" altLang="en-US" sz="6000" b="1" dirty="0" smtClean="0">
                <a:solidFill>
                  <a:srgbClr val="1AFFFA"/>
                </a:solidFill>
              </a:rPr>
              <a:t>射线波超新星爆发</a:t>
            </a:r>
            <a:endParaRPr lang="en-US" altLang="zh-CN" sz="6000" b="1" dirty="0" smtClean="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1658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1000" autoRev="1" fill="hold">
                                          <p:stCondLst>
                                            <p:cond delay="0"/>
                                          </p:stCondLst>
                                        </p:cTn>
                                        <p:tgtEl>
                                          <p:spTgt spid="4"/>
                                        </p:tgtEl>
                                        <p:attrNameLst>
                                          <p:attrName>ppt_w</p:attrName>
                                        </p:attrNameLst>
                                      </p:cBhvr>
                                    </p:anim>
                                    <p:anim by="(#ppt_w*0.50)" calcmode="lin" valueType="num">
                                      <p:cBhvr>
                                        <p:cTn id="12" dur="1000" decel="50000" autoRev="1" fill="hold">
                                          <p:stCondLst>
                                            <p:cond delay="0"/>
                                          </p:stCondLst>
                                        </p:cTn>
                                        <p:tgtEl>
                                          <p:spTgt spid="4"/>
                                        </p:tgtEl>
                                        <p:attrNameLst>
                                          <p:attrName>ppt_x</p:attrName>
                                        </p:attrNameLst>
                                      </p:cBhvr>
                                    </p:anim>
                                    <p:anim from="(-#ppt_h/2)" to="(#ppt_y)" calcmode="lin" valueType="num">
                                      <p:cBhvr>
                                        <p:cTn id="13" dur="2000" fill="hold">
                                          <p:stCondLst>
                                            <p:cond delay="0"/>
                                          </p:stCondLst>
                                        </p:cTn>
                                        <p:tgtEl>
                                          <p:spTgt spid="4"/>
                                        </p:tgtEl>
                                        <p:attrNameLst>
                                          <p:attrName>ppt_y</p:attrName>
                                        </p:attrNameLst>
                                      </p:cBhvr>
                                    </p:anim>
                                    <p:animRot by="21600000">
                                      <p:cBhvr>
                                        <p:cTn id="14" dur="2000" fill="hold">
                                          <p:stCondLst>
                                            <p:cond delay="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fltVal val="0"/>
                                          </p:val>
                                        </p:tav>
                                        <p:tav tm="100000">
                                          <p:val>
                                            <p:strVal val="#ppt_w"/>
                                          </p:val>
                                        </p:tav>
                                      </p:tavLst>
                                    </p:anim>
                                    <p:anim calcmode="lin" valueType="num">
                                      <p:cBhvr>
                                        <p:cTn id="20" dur="3000" fill="hold"/>
                                        <p:tgtEl>
                                          <p:spTgt spid="5"/>
                                        </p:tgtEl>
                                        <p:attrNameLst>
                                          <p:attrName>ppt_h</p:attrName>
                                        </p:attrNameLst>
                                      </p:cBhvr>
                                      <p:tavLst>
                                        <p:tav tm="0">
                                          <p:val>
                                            <p:fltVal val="0"/>
                                          </p:val>
                                        </p:tav>
                                        <p:tav tm="100000">
                                          <p:val>
                                            <p:strVal val="#ppt_h"/>
                                          </p:val>
                                        </p:tav>
                                      </p:tavLst>
                                    </p:anim>
                                    <p:animEffect transition="in" filter="fade">
                                      <p:cBhvr>
                                        <p:cTn id="21" dur="3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1"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1500" autoRev="1" fill="hold">
                                          <p:stCondLst>
                                            <p:cond delay="0"/>
                                          </p:stCondLst>
                                        </p:cTn>
                                        <p:tgtEl>
                                          <p:spTgt spid="5"/>
                                        </p:tgtEl>
                                        <p:attrNameLst>
                                          <p:attrName>ppt_w</p:attrName>
                                        </p:attrNameLst>
                                      </p:cBhvr>
                                    </p:anim>
                                    <p:anim by="(#ppt_w*0.50)" calcmode="lin" valueType="num">
                                      <p:cBhvr>
                                        <p:cTn id="27" dur="1500" decel="50000" autoRev="1" fill="hold">
                                          <p:stCondLst>
                                            <p:cond delay="0"/>
                                          </p:stCondLst>
                                        </p:cTn>
                                        <p:tgtEl>
                                          <p:spTgt spid="5"/>
                                        </p:tgtEl>
                                        <p:attrNameLst>
                                          <p:attrName>ppt_x</p:attrName>
                                        </p:attrNameLst>
                                      </p:cBhvr>
                                    </p:anim>
                                    <p:anim from="(-#ppt_h/2)" to="(#ppt_y)" calcmode="lin" valueType="num">
                                      <p:cBhvr>
                                        <p:cTn id="28" dur="3000" fill="hold">
                                          <p:stCondLst>
                                            <p:cond delay="0"/>
                                          </p:stCondLst>
                                        </p:cTn>
                                        <p:tgtEl>
                                          <p:spTgt spid="5"/>
                                        </p:tgtEl>
                                        <p:attrNameLst>
                                          <p:attrName>ppt_y</p:attrName>
                                        </p:attrNameLst>
                                      </p:cBhvr>
                                    </p:anim>
                                    <p:animRot by="21600000">
                                      <p:cBhvr>
                                        <p:cTn id="29" dur="3000" fill="hold">
                                          <p:stCondLst>
                                            <p:cond delay="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165890"/>
                                        </p:tgtEl>
                                        <p:attrNameLst>
                                          <p:attrName>style.visibility</p:attrName>
                                        </p:attrNameLst>
                                      </p:cBhvr>
                                      <p:to>
                                        <p:strVal val="visible"/>
                                      </p:to>
                                    </p:set>
                                    <p:animEffect transition="in" filter="fade">
                                      <p:cBhvr>
                                        <p:cTn id="34" dur="1155" decel="100000"/>
                                        <p:tgtEl>
                                          <p:spTgt spid="165890"/>
                                        </p:tgtEl>
                                      </p:cBhvr>
                                    </p:animEffect>
                                    <p:animScale>
                                      <p:cBhvr>
                                        <p:cTn id="35" dur="1155" decel="100000"/>
                                        <p:tgtEl>
                                          <p:spTgt spid="165890"/>
                                        </p:tgtEl>
                                      </p:cBhvr>
                                      <p:from x="10000" y="10000"/>
                                      <p:to x="200000" y="450000"/>
                                    </p:animScale>
                                    <p:animScale>
                                      <p:cBhvr>
                                        <p:cTn id="36" dur="1845" accel="100000" fill="hold">
                                          <p:stCondLst>
                                            <p:cond delay="1155"/>
                                          </p:stCondLst>
                                        </p:cTn>
                                        <p:tgtEl>
                                          <p:spTgt spid="165890"/>
                                        </p:tgtEl>
                                      </p:cBhvr>
                                      <p:from x="200000" y="450000"/>
                                      <p:to x="100000" y="100000"/>
                                    </p:animScale>
                                    <p:set>
                                      <p:cBhvr>
                                        <p:cTn id="37" dur="1155" fill="hold"/>
                                        <p:tgtEl>
                                          <p:spTgt spid="165890"/>
                                        </p:tgtEl>
                                        <p:attrNameLst>
                                          <p:attrName>ppt_x</p:attrName>
                                        </p:attrNameLst>
                                      </p:cBhvr>
                                      <p:to>
                                        <p:strVal val="(0.5)"/>
                                      </p:to>
                                    </p:set>
                                    <p:anim from="(0.5)" to="(#ppt_x)" calcmode="lin" valueType="num">
                                      <p:cBhvr>
                                        <p:cTn id="38" dur="1845" accel="100000" fill="hold">
                                          <p:stCondLst>
                                            <p:cond delay="1155"/>
                                          </p:stCondLst>
                                        </p:cTn>
                                        <p:tgtEl>
                                          <p:spTgt spid="165890"/>
                                        </p:tgtEl>
                                        <p:attrNameLst>
                                          <p:attrName>ppt_x</p:attrName>
                                        </p:attrNameLst>
                                      </p:cBhvr>
                                    </p:anim>
                                    <p:set>
                                      <p:cBhvr>
                                        <p:cTn id="39" dur="1155" fill="hold"/>
                                        <p:tgtEl>
                                          <p:spTgt spid="165890"/>
                                        </p:tgtEl>
                                        <p:attrNameLst>
                                          <p:attrName>ppt_y</p:attrName>
                                        </p:attrNameLst>
                                      </p:cBhvr>
                                      <p:to>
                                        <p:strVal val="(#ppt_y+0.4)"/>
                                      </p:to>
                                    </p:set>
                                    <p:anim from="(#ppt_y+0.4)" to="(#ppt_y)" calcmode="lin" valueType="num">
                                      <p:cBhvr>
                                        <p:cTn id="40" dur="1845" accel="100000" fill="hold">
                                          <p:stCondLst>
                                            <p:cond delay="1155"/>
                                          </p:stCondLst>
                                        </p:cTn>
                                        <p:tgtEl>
                                          <p:spTgt spid="16589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9,5000万光年的螺旋星系"/>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6" name="矩形 5"/>
          <p:cNvSpPr/>
          <p:nvPr/>
        </p:nvSpPr>
        <p:spPr>
          <a:xfrm>
            <a:off x="0" y="5517232"/>
            <a:ext cx="9144000" cy="1015663"/>
          </a:xfrm>
          <a:prstGeom prst="rect">
            <a:avLst/>
          </a:prstGeom>
        </p:spPr>
        <p:txBody>
          <a:bodyPr wrap="square">
            <a:spAutoFit/>
          </a:bodyPr>
          <a:lstStyle/>
          <a:p>
            <a:r>
              <a:rPr lang="zh-CN" altLang="en-US" sz="6000" b="1" dirty="0" smtClean="0">
                <a:solidFill>
                  <a:srgbClr val="1AFFFA"/>
                </a:solidFill>
              </a:rPr>
              <a:t>中心太阳</a:t>
            </a:r>
            <a:r>
              <a:rPr lang="en-US" altLang="zh-CN" sz="6000" b="1" dirty="0" smtClean="0">
                <a:solidFill>
                  <a:srgbClr val="1AFFFA"/>
                </a:solidFill>
              </a:rPr>
              <a:t>1</a:t>
            </a:r>
            <a:r>
              <a:rPr lang="zh-CN" altLang="en-US" sz="6000" b="1" dirty="0" smtClean="0">
                <a:solidFill>
                  <a:srgbClr val="1AFFFA"/>
                </a:solidFill>
              </a:rPr>
              <a:t>亿倍的巨型黑洞</a:t>
            </a:r>
            <a:endParaRPr lang="zh-CN" altLang="en-US" sz="6000" b="1" dirty="0">
              <a:solidFill>
                <a:srgbClr val="1AFFFA"/>
              </a:solidFill>
            </a:endParaRPr>
          </a:p>
        </p:txBody>
      </p:sp>
      <p:sp>
        <p:nvSpPr>
          <p:cNvPr id="8" name="标题 7"/>
          <p:cNvSpPr>
            <a:spLocks noGrp="1"/>
          </p:cNvSpPr>
          <p:nvPr>
            <p:ph type="title" idx="4294967295"/>
          </p:nvPr>
        </p:nvSpPr>
        <p:spPr>
          <a:xfrm>
            <a:off x="0" y="0"/>
            <a:ext cx="9144000" cy="1143000"/>
          </a:xfrm>
        </p:spPr>
        <p:txBody>
          <a:bodyPr>
            <a:noAutofit/>
          </a:bodyPr>
          <a:lstStyle/>
          <a:p>
            <a:r>
              <a:rPr lang="zh-CN" altLang="zh-CN" sz="8000" kern="1200" dirty="0" smtClean="0">
                <a:solidFill>
                  <a:srgbClr val="1AFFFA"/>
                </a:solidFill>
                <a:latin typeface="Calibri"/>
                <a:ea typeface="宋体"/>
                <a:cs typeface="+mj-cs"/>
              </a:rPr>
              <a:t>眼状天体螺旋星系</a:t>
            </a:r>
            <a:endParaRPr lang="zh-CN" altLang="en-US" sz="8000" dirty="0">
              <a:solidFill>
                <a:srgbClr val="1AFFFA"/>
              </a:solidFill>
            </a:endParaRPr>
          </a:p>
        </p:txBody>
      </p:sp>
      <p:sp>
        <p:nvSpPr>
          <p:cNvPr id="7" name="矩形 6"/>
          <p:cNvSpPr/>
          <p:nvPr/>
        </p:nvSpPr>
        <p:spPr>
          <a:xfrm>
            <a:off x="467544" y="3501008"/>
            <a:ext cx="1728358" cy="707886"/>
          </a:xfrm>
          <a:prstGeom prst="rect">
            <a:avLst/>
          </a:prstGeom>
        </p:spPr>
        <p:txBody>
          <a:bodyPr wrap="none">
            <a:spAutoFit/>
          </a:bodyPr>
          <a:lstStyle/>
          <a:p>
            <a:r>
              <a:rPr lang="zh-CN" altLang="en-US" sz="4000" b="1" dirty="0" smtClean="0">
                <a:solidFill>
                  <a:srgbClr val="1AFFFA"/>
                </a:solidFill>
              </a:rPr>
              <a:t>伴星系</a:t>
            </a:r>
            <a:endParaRPr lang="zh-CN" altLang="en-US" sz="4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p:cTn id="7" dur="5000" fill="hold"/>
                                        <p:tgtEl>
                                          <p:spTgt spid="76803"/>
                                        </p:tgtEl>
                                        <p:attrNameLst>
                                          <p:attrName>ppt_w</p:attrName>
                                        </p:attrNameLst>
                                      </p:cBhvr>
                                      <p:tavLst>
                                        <p:tav tm="0" fmla="#ppt_w*sin(2.5*pi*$)">
                                          <p:val>
                                            <p:fltVal val="0"/>
                                          </p:val>
                                        </p:tav>
                                        <p:tav tm="100000">
                                          <p:val>
                                            <p:fltVal val="1"/>
                                          </p:val>
                                        </p:tav>
                                      </p:tavLst>
                                    </p:anim>
                                    <p:anim calcmode="lin" valueType="num">
                                      <p:cBhvr>
                                        <p:cTn id="8" dur="5000" fill="hold"/>
                                        <p:tgtEl>
                                          <p:spTgt spid="7680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70" decel="100000"/>
                                        <p:tgtEl>
                                          <p:spTgt spid="8"/>
                                        </p:tgtEl>
                                      </p:cBhvr>
                                    </p:animEffect>
                                    <p:animScale>
                                      <p:cBhvr>
                                        <p:cTn id="14" dur="770" decel="100000"/>
                                        <p:tgtEl>
                                          <p:spTgt spid="8"/>
                                        </p:tgtEl>
                                      </p:cBhvr>
                                      <p:from x="10000" y="10000"/>
                                      <p:to x="200000" y="450000"/>
                                    </p:animScale>
                                    <p:animScale>
                                      <p:cBhvr>
                                        <p:cTn id="15" dur="1230" accel="100000" fill="hold">
                                          <p:stCondLst>
                                            <p:cond delay="770"/>
                                          </p:stCondLst>
                                        </p:cTn>
                                        <p:tgtEl>
                                          <p:spTgt spid="8"/>
                                        </p:tgtEl>
                                      </p:cBhvr>
                                      <p:from x="200000" y="450000"/>
                                      <p:to x="100000" y="100000"/>
                                    </p:animScale>
                                    <p:set>
                                      <p:cBhvr>
                                        <p:cTn id="16" dur="770" fill="hold"/>
                                        <p:tgtEl>
                                          <p:spTgt spid="8"/>
                                        </p:tgtEl>
                                        <p:attrNameLst>
                                          <p:attrName>ppt_x</p:attrName>
                                        </p:attrNameLst>
                                      </p:cBhvr>
                                      <p:to>
                                        <p:strVal val="(0.5)"/>
                                      </p:to>
                                    </p:set>
                                    <p:anim from="(0.5)" to="(#ppt_x)" calcmode="lin" valueType="num">
                                      <p:cBhvr>
                                        <p:cTn id="17" dur="1230" accel="100000" fill="hold">
                                          <p:stCondLst>
                                            <p:cond delay="770"/>
                                          </p:stCondLst>
                                        </p:cTn>
                                        <p:tgtEl>
                                          <p:spTgt spid="8"/>
                                        </p:tgtEl>
                                        <p:attrNameLst>
                                          <p:attrName>ppt_x</p:attrName>
                                        </p:attrNameLst>
                                      </p:cBhvr>
                                    </p:anim>
                                    <p:set>
                                      <p:cBhvr>
                                        <p:cTn id="18" dur="770" fill="hold"/>
                                        <p:tgtEl>
                                          <p:spTgt spid="8"/>
                                        </p:tgtEl>
                                        <p:attrNameLst>
                                          <p:attrName>ppt_y</p:attrName>
                                        </p:attrNameLst>
                                      </p:cBhvr>
                                      <p:to>
                                        <p:strVal val="(#ppt_y+0.4)"/>
                                      </p:to>
                                    </p:set>
                                    <p:anim from="(#ppt_y+0.4)" to="(#ppt_y)" calcmode="lin" valueType="num">
                                      <p:cBhvr>
                                        <p:cTn id="19" dur="1230" accel="100000" fill="hold">
                                          <p:stCondLst>
                                            <p:cond delay="770"/>
                                          </p:stCondLst>
                                        </p:cTn>
                                        <p:tgtEl>
                                          <p:spTgt spid="8"/>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by="(-#ppt_w*2)" calcmode="lin" valueType="num">
                                      <p:cBhvr rctx="PPT">
                                        <p:cTn id="24" dur="1500" autoRev="1" fill="hold">
                                          <p:stCondLst>
                                            <p:cond delay="0"/>
                                          </p:stCondLst>
                                        </p:cTn>
                                        <p:tgtEl>
                                          <p:spTgt spid="7"/>
                                        </p:tgtEl>
                                        <p:attrNameLst>
                                          <p:attrName>ppt_w</p:attrName>
                                        </p:attrNameLst>
                                      </p:cBhvr>
                                    </p:anim>
                                    <p:anim by="(#ppt_w*0.50)" calcmode="lin" valueType="num">
                                      <p:cBhvr>
                                        <p:cTn id="25" dur="1500" decel="50000" autoRev="1" fill="hold">
                                          <p:stCondLst>
                                            <p:cond delay="0"/>
                                          </p:stCondLst>
                                        </p:cTn>
                                        <p:tgtEl>
                                          <p:spTgt spid="7"/>
                                        </p:tgtEl>
                                        <p:attrNameLst>
                                          <p:attrName>ppt_x</p:attrName>
                                        </p:attrNameLst>
                                      </p:cBhvr>
                                    </p:anim>
                                    <p:anim from="(-#ppt_h/2)" to="(#ppt_y)" calcmode="lin" valueType="num">
                                      <p:cBhvr>
                                        <p:cTn id="26" dur="3000" fill="hold">
                                          <p:stCondLst>
                                            <p:cond delay="0"/>
                                          </p:stCondLst>
                                        </p:cTn>
                                        <p:tgtEl>
                                          <p:spTgt spid="7"/>
                                        </p:tgtEl>
                                        <p:attrNameLst>
                                          <p:attrName>ppt_y</p:attrName>
                                        </p:attrNameLst>
                                      </p:cBhvr>
                                    </p:anim>
                                    <p:animRot by="21600000">
                                      <p:cBhvr>
                                        <p:cTn id="27" dur="3000" fill="hold">
                                          <p:stCondLst>
                                            <p:cond delay="0"/>
                                          </p:stCondLst>
                                        </p:cTn>
                                        <p:tgtEl>
                                          <p:spTgt spid="7"/>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by="(-#ppt_w*2)" calcmode="lin" valueType="num">
                                      <p:cBhvr rctx="PPT">
                                        <p:cTn id="32" dur="1500" autoRev="1" fill="hold">
                                          <p:stCondLst>
                                            <p:cond delay="0"/>
                                          </p:stCondLst>
                                        </p:cTn>
                                        <p:tgtEl>
                                          <p:spTgt spid="6"/>
                                        </p:tgtEl>
                                        <p:attrNameLst>
                                          <p:attrName>ppt_w</p:attrName>
                                        </p:attrNameLst>
                                      </p:cBhvr>
                                    </p:anim>
                                    <p:anim by="(#ppt_w*0.50)" calcmode="lin" valueType="num">
                                      <p:cBhvr>
                                        <p:cTn id="33" dur="1500" decel="50000" autoRev="1" fill="hold">
                                          <p:stCondLst>
                                            <p:cond delay="0"/>
                                          </p:stCondLst>
                                        </p:cTn>
                                        <p:tgtEl>
                                          <p:spTgt spid="6"/>
                                        </p:tgtEl>
                                        <p:attrNameLst>
                                          <p:attrName>ppt_x</p:attrName>
                                        </p:attrNameLst>
                                      </p:cBhvr>
                                    </p:anim>
                                    <p:anim from="(-#ppt_h/2)" to="(#ppt_y)" calcmode="lin" valueType="num">
                                      <p:cBhvr>
                                        <p:cTn id="34" dur="3000" fill="hold">
                                          <p:stCondLst>
                                            <p:cond delay="0"/>
                                          </p:stCondLst>
                                        </p:cTn>
                                        <p:tgtEl>
                                          <p:spTgt spid="6"/>
                                        </p:tgtEl>
                                        <p:attrNameLst>
                                          <p:attrName>ppt_y</p:attrName>
                                        </p:attrNameLst>
                                      </p:cBhvr>
                                    </p:anim>
                                    <p:animRot by="21600000">
                                      <p:cBhvr>
                                        <p:cTn id="35" dur="3000" fill="hold">
                                          <p:stCondLst>
                                            <p:cond delay="0"/>
                                          </p:stCondLst>
                                        </p:cTn>
                                        <p:tgtEl>
                                          <p:spTgt spid="6"/>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21600000">
                                      <p:cBhvr>
                                        <p:cTn id="39" dur="3000" fill="hold"/>
                                        <p:tgtEl>
                                          <p:spTgt spid="768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U NGC 123大螺旋星系"/>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4" name="标题 3"/>
          <p:cNvSpPr>
            <a:spLocks noGrp="1"/>
          </p:cNvSpPr>
          <p:nvPr>
            <p:ph type="title"/>
          </p:nvPr>
        </p:nvSpPr>
        <p:spPr>
          <a:xfrm>
            <a:off x="0" y="0"/>
            <a:ext cx="9144000" cy="1143000"/>
          </a:xfrm>
        </p:spPr>
        <p:txBody>
          <a:bodyPr>
            <a:noAutofit/>
          </a:bodyPr>
          <a:lstStyle/>
          <a:p>
            <a:r>
              <a:rPr lang="en-US" altLang="zh-CN" sz="8000" dirty="0" smtClean="0">
                <a:solidFill>
                  <a:srgbClr val="FF0000"/>
                </a:solidFill>
              </a:rPr>
              <a:t>NGC 123</a:t>
            </a:r>
            <a:r>
              <a:rPr lang="zh-CN" altLang="en-US" sz="8000" dirty="0" smtClean="0">
                <a:solidFill>
                  <a:srgbClr val="FF0000"/>
                </a:solidFill>
              </a:rPr>
              <a:t>大螺旋星系</a:t>
            </a:r>
            <a:endParaRPr lang="zh-CN" altLang="en-US" sz="8000"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6041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70" decel="100000"/>
                                        <p:tgtEl>
                                          <p:spTgt spid="4"/>
                                        </p:tgtEl>
                                      </p:cBhvr>
                                    </p:animEffect>
                                    <p:animScale>
                                      <p:cBhvr>
                                        <p:cTn id="12" dur="770" decel="100000"/>
                                        <p:tgtEl>
                                          <p:spTgt spid="4"/>
                                        </p:tgtEl>
                                      </p:cBhvr>
                                      <p:from x="10000" y="10000"/>
                                      <p:to x="200000" y="450000"/>
                                    </p:animScale>
                                    <p:animScale>
                                      <p:cBhvr>
                                        <p:cTn id="13" dur="1230" accel="100000" fill="hold">
                                          <p:stCondLst>
                                            <p:cond delay="770"/>
                                          </p:stCondLst>
                                        </p:cTn>
                                        <p:tgtEl>
                                          <p:spTgt spid="4"/>
                                        </p:tgtEl>
                                      </p:cBhvr>
                                      <p:from x="200000" y="450000"/>
                                      <p:to x="100000" y="100000"/>
                                    </p:animScale>
                                    <p:set>
                                      <p:cBhvr>
                                        <p:cTn id="14" dur="770" fill="hold"/>
                                        <p:tgtEl>
                                          <p:spTgt spid="4"/>
                                        </p:tgtEl>
                                        <p:attrNameLst>
                                          <p:attrName>ppt_x</p:attrName>
                                        </p:attrNameLst>
                                      </p:cBhvr>
                                      <p:to>
                                        <p:strVal val="(0.5)"/>
                                      </p:to>
                                    </p:set>
                                    <p:anim from="(0.5)" to="(#ppt_x)" calcmode="lin" valueType="num">
                                      <p:cBhvr>
                                        <p:cTn id="15" dur="1230" accel="100000" fill="hold">
                                          <p:stCondLst>
                                            <p:cond delay="770"/>
                                          </p:stCondLst>
                                        </p:cTn>
                                        <p:tgtEl>
                                          <p:spTgt spid="4"/>
                                        </p:tgtEl>
                                        <p:attrNameLst>
                                          <p:attrName>ppt_x</p:attrName>
                                        </p:attrNameLst>
                                      </p:cBhvr>
                                    </p:anim>
                                    <p:set>
                                      <p:cBhvr>
                                        <p:cTn id="16" dur="770" fill="hold"/>
                                        <p:tgtEl>
                                          <p:spTgt spid="4"/>
                                        </p:tgtEl>
                                        <p:attrNameLst>
                                          <p:attrName>ppt_y</p:attrName>
                                        </p:attrNameLst>
                                      </p:cBhvr>
                                      <p:to>
                                        <p:strVal val="(#ppt_y+0.4)"/>
                                      </p:to>
                                    </p:set>
                                    <p:anim from="(#ppt_y+0.4)" to="(#ppt_y)" calcmode="lin" valueType="num">
                                      <p:cBhvr>
                                        <p:cTn id="17" dur="1230" accel="100000" fill="hold">
                                          <p:stCondLst>
                                            <p:cond delay="770"/>
                                          </p:stCondLst>
                                        </p:cTn>
                                        <p:tgtEl>
                                          <p:spTgt spid="4"/>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60419"/>
                                        </p:tgtEl>
                                        <p:attrNameLst>
                                          <p:attrName>style.visibility</p:attrName>
                                        </p:attrNameLst>
                                      </p:cBhvr>
                                      <p:to>
                                        <p:strVal val="visible"/>
                                      </p:to>
                                    </p:set>
                                    <p:animEffect transition="in" filter="fade">
                                      <p:cBhvr>
                                        <p:cTn id="22" dur="1155" decel="100000"/>
                                        <p:tgtEl>
                                          <p:spTgt spid="60419"/>
                                        </p:tgtEl>
                                      </p:cBhvr>
                                    </p:animEffect>
                                    <p:animScale>
                                      <p:cBhvr>
                                        <p:cTn id="23" dur="1155" decel="100000"/>
                                        <p:tgtEl>
                                          <p:spTgt spid="60419"/>
                                        </p:tgtEl>
                                      </p:cBhvr>
                                      <p:from x="10000" y="10000"/>
                                      <p:to x="200000" y="450000"/>
                                    </p:animScale>
                                    <p:animScale>
                                      <p:cBhvr>
                                        <p:cTn id="24" dur="1845" accel="100000" fill="hold">
                                          <p:stCondLst>
                                            <p:cond delay="1155"/>
                                          </p:stCondLst>
                                        </p:cTn>
                                        <p:tgtEl>
                                          <p:spTgt spid="60419"/>
                                        </p:tgtEl>
                                      </p:cBhvr>
                                      <p:from x="200000" y="450000"/>
                                      <p:to x="100000" y="100000"/>
                                    </p:animScale>
                                    <p:set>
                                      <p:cBhvr>
                                        <p:cTn id="25" dur="1155" fill="hold"/>
                                        <p:tgtEl>
                                          <p:spTgt spid="60419"/>
                                        </p:tgtEl>
                                        <p:attrNameLst>
                                          <p:attrName>ppt_x</p:attrName>
                                        </p:attrNameLst>
                                      </p:cBhvr>
                                      <p:to>
                                        <p:strVal val="(0.5)"/>
                                      </p:to>
                                    </p:set>
                                    <p:anim from="(0.5)" to="(#ppt_x)" calcmode="lin" valueType="num">
                                      <p:cBhvr>
                                        <p:cTn id="26" dur="1845" accel="100000" fill="hold">
                                          <p:stCondLst>
                                            <p:cond delay="1155"/>
                                          </p:stCondLst>
                                        </p:cTn>
                                        <p:tgtEl>
                                          <p:spTgt spid="60419"/>
                                        </p:tgtEl>
                                        <p:attrNameLst>
                                          <p:attrName>ppt_x</p:attrName>
                                        </p:attrNameLst>
                                      </p:cBhvr>
                                    </p:anim>
                                    <p:set>
                                      <p:cBhvr>
                                        <p:cTn id="27" dur="1155" fill="hold"/>
                                        <p:tgtEl>
                                          <p:spTgt spid="60419"/>
                                        </p:tgtEl>
                                        <p:attrNameLst>
                                          <p:attrName>ppt_y</p:attrName>
                                        </p:attrNameLst>
                                      </p:cBhvr>
                                      <p:to>
                                        <p:strVal val="(#ppt_y+0.4)"/>
                                      </p:to>
                                    </p:set>
                                    <p:anim from="(#ppt_y+0.4)" to="(#ppt_y)" calcmode="lin" valueType="num">
                                      <p:cBhvr>
                                        <p:cTn id="28" dur="1845" accel="100000" fill="hold">
                                          <p:stCondLst>
                                            <p:cond delay="1155"/>
                                          </p:stCondLst>
                                        </p:cTn>
                                        <p:tgtEl>
                                          <p:spTgt spid="604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Users\xu\Pictures\1v.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矩形 3"/>
          <p:cNvSpPr/>
          <p:nvPr/>
        </p:nvSpPr>
        <p:spPr>
          <a:xfrm>
            <a:off x="3923928" y="3212976"/>
            <a:ext cx="184731" cy="369332"/>
          </a:xfrm>
          <a:prstGeom prst="rect">
            <a:avLst/>
          </a:prstGeom>
        </p:spPr>
        <p:txBody>
          <a:bodyPr wrap="none">
            <a:spAutoFit/>
          </a:bodyPr>
          <a:lstStyle/>
          <a:p>
            <a:endParaRPr lang="zh-CN" altLang="en-US" dirty="0"/>
          </a:p>
        </p:txBody>
      </p:sp>
      <p:sp>
        <p:nvSpPr>
          <p:cNvPr id="5" name="标题 4"/>
          <p:cNvSpPr>
            <a:spLocks noGrp="1"/>
          </p:cNvSpPr>
          <p:nvPr>
            <p:ph type="title" idx="4294967295"/>
          </p:nvPr>
        </p:nvSpPr>
        <p:spPr>
          <a:xfrm>
            <a:off x="0" y="274638"/>
            <a:ext cx="9144000" cy="1143000"/>
          </a:xfrm>
        </p:spPr>
        <p:txBody>
          <a:bodyPr>
            <a:noAutofit/>
          </a:bodyPr>
          <a:lstStyle/>
          <a:p>
            <a:r>
              <a:rPr lang="zh-CN" altLang="en-US" sz="7200" b="1" dirty="0" smtClean="0">
                <a:solidFill>
                  <a:srgbClr val="FF0000"/>
                </a:solidFill>
                <a:ea typeface="宋体" pitchFamily="2" charset="-122"/>
              </a:rPr>
              <a:t>鲸鱼座</a:t>
            </a:r>
            <a:r>
              <a:rPr lang="en-US" altLang="zh-CN" sz="7200" b="1" kern="1200" dirty="0" smtClean="0">
                <a:solidFill>
                  <a:srgbClr val="FF0000"/>
                </a:solidFill>
                <a:latin typeface="Arial"/>
                <a:ea typeface="宋体"/>
                <a:cs typeface="+mn-cs"/>
              </a:rPr>
              <a:t>NGC 157</a:t>
            </a:r>
            <a:r>
              <a:rPr lang="zh-CN" altLang="en-US" sz="7200" b="1" dirty="0" smtClean="0">
                <a:solidFill>
                  <a:srgbClr val="FF0000"/>
                </a:solidFill>
                <a:ea typeface="宋体" pitchFamily="2" charset="-122"/>
              </a:rPr>
              <a:t>星系</a:t>
            </a:r>
            <a:endParaRPr lang="zh-CN" altLang="en-US" sz="7200" dirty="0">
              <a:solidFill>
                <a:srgbClr val="FF0000"/>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770" decel="100000"/>
                                        <p:tgtEl>
                                          <p:spTgt spid="146434"/>
                                        </p:tgtEl>
                                      </p:cBhvr>
                                    </p:animEffect>
                                    <p:animScale>
                                      <p:cBhvr>
                                        <p:cTn id="8" dur="770" decel="100000"/>
                                        <p:tgtEl>
                                          <p:spTgt spid="146434"/>
                                        </p:tgtEl>
                                      </p:cBhvr>
                                      <p:from x="10000" y="10000"/>
                                      <p:to x="200000" y="450000"/>
                                    </p:animScale>
                                    <p:animScale>
                                      <p:cBhvr>
                                        <p:cTn id="9" dur="1230" accel="100000" fill="hold">
                                          <p:stCondLst>
                                            <p:cond delay="770"/>
                                          </p:stCondLst>
                                        </p:cTn>
                                        <p:tgtEl>
                                          <p:spTgt spid="146434"/>
                                        </p:tgtEl>
                                      </p:cBhvr>
                                      <p:from x="200000" y="450000"/>
                                      <p:to x="100000" y="100000"/>
                                    </p:animScale>
                                    <p:set>
                                      <p:cBhvr>
                                        <p:cTn id="10" dur="770" fill="hold"/>
                                        <p:tgtEl>
                                          <p:spTgt spid="146434"/>
                                        </p:tgtEl>
                                        <p:attrNameLst>
                                          <p:attrName>ppt_x</p:attrName>
                                        </p:attrNameLst>
                                      </p:cBhvr>
                                      <p:to>
                                        <p:strVal val="(0.5)"/>
                                      </p:to>
                                    </p:set>
                                    <p:anim from="(0.5)" to="(#ppt_x)" calcmode="lin" valueType="num">
                                      <p:cBhvr>
                                        <p:cTn id="11" dur="1230" accel="100000" fill="hold">
                                          <p:stCondLst>
                                            <p:cond delay="770"/>
                                          </p:stCondLst>
                                        </p:cTn>
                                        <p:tgtEl>
                                          <p:spTgt spid="146434"/>
                                        </p:tgtEl>
                                        <p:attrNameLst>
                                          <p:attrName>ppt_x</p:attrName>
                                        </p:attrNameLst>
                                      </p:cBhvr>
                                    </p:anim>
                                    <p:set>
                                      <p:cBhvr>
                                        <p:cTn id="12" dur="770" fill="hold"/>
                                        <p:tgtEl>
                                          <p:spTgt spid="146434"/>
                                        </p:tgtEl>
                                        <p:attrNameLst>
                                          <p:attrName>ppt_y</p:attrName>
                                        </p:attrNameLst>
                                      </p:cBhvr>
                                      <p:to>
                                        <p:strVal val="(#ppt_y+0.4)"/>
                                      </p:to>
                                    </p:set>
                                    <p:anim from="(#ppt_y+0.4)" to="(#ppt_y)" calcmode="lin" valueType="num">
                                      <p:cBhvr>
                                        <p:cTn id="13" dur="1230" accel="100000" fill="hold">
                                          <p:stCondLst>
                                            <p:cond delay="770"/>
                                          </p:stCondLst>
                                        </p:cTn>
                                        <p:tgtEl>
                                          <p:spTgt spid="146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70" decel="100000"/>
                                        <p:tgtEl>
                                          <p:spTgt spid="5"/>
                                        </p:tgtEl>
                                      </p:cBhvr>
                                    </p:animEffect>
                                    <p:animScale>
                                      <p:cBhvr>
                                        <p:cTn id="19" dur="770" decel="100000"/>
                                        <p:tgtEl>
                                          <p:spTgt spid="5"/>
                                        </p:tgtEl>
                                      </p:cBhvr>
                                      <p:from x="10000" y="10000"/>
                                      <p:to x="200000" y="450000"/>
                                    </p:animScale>
                                    <p:animScale>
                                      <p:cBhvr>
                                        <p:cTn id="20" dur="1230" accel="100000" fill="hold">
                                          <p:stCondLst>
                                            <p:cond delay="770"/>
                                          </p:stCondLst>
                                        </p:cTn>
                                        <p:tgtEl>
                                          <p:spTgt spid="5"/>
                                        </p:tgtEl>
                                      </p:cBhvr>
                                      <p:from x="200000" y="450000"/>
                                      <p:to x="100000" y="100000"/>
                                    </p:animScale>
                                    <p:set>
                                      <p:cBhvr>
                                        <p:cTn id="21" dur="770" fill="hold"/>
                                        <p:tgtEl>
                                          <p:spTgt spid="5"/>
                                        </p:tgtEl>
                                        <p:attrNameLst>
                                          <p:attrName>ppt_x</p:attrName>
                                        </p:attrNameLst>
                                      </p:cBhvr>
                                      <p:to>
                                        <p:strVal val="(0.5)"/>
                                      </p:to>
                                    </p:set>
                                    <p:anim from="(0.5)" to="(#ppt_x)" calcmode="lin" valueType="num">
                                      <p:cBhvr>
                                        <p:cTn id="22" dur="1230" accel="100000" fill="hold">
                                          <p:stCondLst>
                                            <p:cond delay="770"/>
                                          </p:stCondLst>
                                        </p:cTn>
                                        <p:tgtEl>
                                          <p:spTgt spid="5"/>
                                        </p:tgtEl>
                                        <p:attrNameLst>
                                          <p:attrName>ppt_x</p:attrName>
                                        </p:attrNameLst>
                                      </p:cBhvr>
                                    </p:anim>
                                    <p:set>
                                      <p:cBhvr>
                                        <p:cTn id="23" dur="770" fill="hold"/>
                                        <p:tgtEl>
                                          <p:spTgt spid="5"/>
                                        </p:tgtEl>
                                        <p:attrNameLst>
                                          <p:attrName>ppt_y</p:attrName>
                                        </p:attrNameLst>
                                      </p:cBhvr>
                                      <p:to>
                                        <p:strVal val="(#ppt_y+0.4)"/>
                                      </p:to>
                                    </p:set>
                                    <p:anim from="(#ppt_y+0.4)" to="(#ppt_y)" calcmode="lin" valueType="num">
                                      <p:cBhvr>
                                        <p:cTn id="24" dur="1230" accel="100000" fill="hold">
                                          <p:stCondLst>
                                            <p:cond delay="770"/>
                                          </p:stCondLst>
                                        </p:cTn>
                                        <p:tgtEl>
                                          <p:spTgt spid="5"/>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19" presetClass="entr" presetSubtype="5" fill="hold" nodeType="clickEffect">
                                  <p:stCondLst>
                                    <p:cond delay="0"/>
                                  </p:stCondLst>
                                  <p:childTnLst>
                                    <p:set>
                                      <p:cBhvr>
                                        <p:cTn id="28" dur="1" fill="hold">
                                          <p:stCondLst>
                                            <p:cond delay="0"/>
                                          </p:stCondLst>
                                        </p:cTn>
                                        <p:tgtEl>
                                          <p:spTgt spid="146434"/>
                                        </p:tgtEl>
                                        <p:attrNameLst>
                                          <p:attrName>style.visibility</p:attrName>
                                        </p:attrNameLst>
                                      </p:cBhvr>
                                      <p:to>
                                        <p:strVal val="visible"/>
                                      </p:to>
                                    </p:set>
                                    <p:anim calcmode="lin" valueType="num">
                                      <p:cBhvr>
                                        <p:cTn id="29" dur="3000" fill="hold"/>
                                        <p:tgtEl>
                                          <p:spTgt spid="146434"/>
                                        </p:tgtEl>
                                        <p:attrNameLst>
                                          <p:attrName>ppt_w</p:attrName>
                                        </p:attrNameLst>
                                      </p:cBhvr>
                                      <p:tavLst>
                                        <p:tav tm="0">
                                          <p:val>
                                            <p:strVal val="#ppt_w"/>
                                          </p:val>
                                        </p:tav>
                                        <p:tav tm="100000">
                                          <p:val>
                                            <p:strVal val="#ppt_w"/>
                                          </p:val>
                                        </p:tav>
                                      </p:tavLst>
                                    </p:anim>
                                    <p:anim calcmode="lin" valueType="num">
                                      <p:cBhvr>
                                        <p:cTn id="30" dur="3000" fill="hold"/>
                                        <p:tgtEl>
                                          <p:spTgt spid="146434"/>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396536" cy="6863417"/>
          </a:xfrm>
          <a:prstGeom prst="rect">
            <a:avLst/>
          </a:prstGeom>
        </p:spPr>
        <p:txBody>
          <a:bodyPr wrap="square">
            <a:spAutoFit/>
          </a:bodyPr>
          <a:lstStyle/>
          <a:p>
            <a:r>
              <a:rPr lang="zh-CN" altLang="zh-CN" sz="4400" b="1" dirty="0" smtClean="0">
                <a:solidFill>
                  <a:srgbClr val="FF0000"/>
                </a:solidFill>
              </a:rPr>
              <a:t>通常认为，最早的超新星爆炸所释放出来的气体在宇宙中与其他物质结合又会形成新的恒星和星系，如银河系。通过对早期超新星光线的分析，天文学家可以测定那些气体的化学成份。然后再把这些分析结果与现代星系的化学组成进行对比，天文学家就可以测量银河系等星系的年龄。最遥远超新星的发现无疑会为天文学家研究宇宙初期星系的起源提供新线索。</a:t>
            </a:r>
            <a:endParaRPr lang="en-US" altLang="zh-CN" sz="4400" b="1" dirty="0" smtClean="0">
              <a:solidFill>
                <a:srgbClr val="FF0000"/>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仙女座里的著名巨型旋涡星系M31(NGC 224)迄今最为清晰的图片"/>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0"/>
            <a:ext cx="9144000" cy="1143000"/>
          </a:xfrm>
        </p:spPr>
        <p:txBody>
          <a:bodyPr>
            <a:normAutofit/>
          </a:bodyPr>
          <a:lstStyle/>
          <a:p>
            <a:r>
              <a:rPr lang="en-US" altLang="zh-CN" sz="6600" kern="1200" dirty="0" smtClean="0">
                <a:solidFill>
                  <a:srgbClr val="FF0000"/>
                </a:solidFill>
                <a:latin typeface="+mj-lt"/>
                <a:ea typeface="+mj-ea"/>
                <a:cs typeface="+mj-cs"/>
              </a:rPr>
              <a:t>NGC 224</a:t>
            </a:r>
            <a:r>
              <a:rPr lang="zh-CN" altLang="zh-CN" sz="6600" kern="1200" dirty="0" smtClean="0">
                <a:solidFill>
                  <a:srgbClr val="FF0000"/>
                </a:solidFill>
                <a:latin typeface="Calibri"/>
                <a:ea typeface="+mj-ea"/>
                <a:cs typeface="+mj-cs"/>
              </a:rPr>
              <a:t>巨型旋涡星系</a:t>
            </a:r>
            <a:endParaRPr lang="zh-CN" altLang="en-US" sz="6600" dirty="0"/>
          </a:p>
        </p:txBody>
      </p:sp>
      <p:sp>
        <p:nvSpPr>
          <p:cNvPr id="5" name="矩形 4"/>
          <p:cNvSpPr/>
          <p:nvPr/>
        </p:nvSpPr>
        <p:spPr>
          <a:xfrm>
            <a:off x="0" y="4549676"/>
            <a:ext cx="9144000" cy="2308324"/>
          </a:xfrm>
          <a:prstGeom prst="rect">
            <a:avLst/>
          </a:prstGeom>
        </p:spPr>
        <p:txBody>
          <a:bodyPr wrap="square">
            <a:spAutoFit/>
          </a:bodyPr>
          <a:lstStyle/>
          <a:p>
            <a:r>
              <a:rPr lang="zh-CN" altLang="en-US" sz="4800" b="1" dirty="0" smtClean="0">
                <a:solidFill>
                  <a:srgbClr val="1AFFFA"/>
                </a:solidFill>
              </a:rPr>
              <a:t>‘雨燕’卫星展示</a:t>
            </a:r>
            <a:r>
              <a:rPr lang="en-US" altLang="zh-CN" sz="4800" b="1" dirty="0" smtClean="0">
                <a:solidFill>
                  <a:srgbClr val="1AFFFA"/>
                </a:solidFill>
              </a:rPr>
              <a:t>M31</a:t>
            </a:r>
            <a:r>
              <a:rPr lang="zh-CN" altLang="en-US" sz="4800" b="1" dirty="0" smtClean="0">
                <a:solidFill>
                  <a:srgbClr val="1AFFFA"/>
                </a:solidFill>
              </a:rPr>
              <a:t>直径</a:t>
            </a:r>
            <a:r>
              <a:rPr lang="en-US" altLang="zh-CN" sz="4800" b="1" dirty="0" smtClean="0">
                <a:solidFill>
                  <a:srgbClr val="1AFFFA"/>
                </a:solidFill>
              </a:rPr>
              <a:t>15</a:t>
            </a:r>
            <a:r>
              <a:rPr lang="zh-CN" altLang="en-US" sz="4800" b="1" dirty="0" smtClean="0">
                <a:solidFill>
                  <a:srgbClr val="1AFFFA"/>
                </a:solidFill>
              </a:rPr>
              <a:t>万光年的环状结构里约</a:t>
            </a:r>
            <a:r>
              <a:rPr lang="en-US" altLang="zh-CN" sz="4800" b="1" dirty="0" smtClean="0">
                <a:solidFill>
                  <a:srgbClr val="1AFFFA"/>
                </a:solidFill>
              </a:rPr>
              <a:t>20000</a:t>
            </a:r>
            <a:r>
              <a:rPr lang="zh-CN" altLang="en-US" sz="4800" b="1" dirty="0" smtClean="0">
                <a:solidFill>
                  <a:srgbClr val="1AFFFA"/>
                </a:solidFill>
              </a:rPr>
              <a:t>个紫外线源，蓝色恒星形成致密星团</a:t>
            </a:r>
            <a:endParaRPr lang="en-US" altLang="zh-CN" sz="4800" b="1" dirty="0" smtClean="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915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70" decel="100000"/>
                                        <p:tgtEl>
                                          <p:spTgt spid="4"/>
                                        </p:tgtEl>
                                      </p:cBhvr>
                                    </p:animEffect>
                                    <p:animScale>
                                      <p:cBhvr>
                                        <p:cTn id="12" dur="770" decel="100000"/>
                                        <p:tgtEl>
                                          <p:spTgt spid="4"/>
                                        </p:tgtEl>
                                      </p:cBhvr>
                                      <p:from x="10000" y="10000"/>
                                      <p:to x="200000" y="450000"/>
                                    </p:animScale>
                                    <p:animScale>
                                      <p:cBhvr>
                                        <p:cTn id="13" dur="1230" accel="100000" fill="hold">
                                          <p:stCondLst>
                                            <p:cond delay="770"/>
                                          </p:stCondLst>
                                        </p:cTn>
                                        <p:tgtEl>
                                          <p:spTgt spid="4"/>
                                        </p:tgtEl>
                                      </p:cBhvr>
                                      <p:from x="200000" y="450000"/>
                                      <p:to x="100000" y="100000"/>
                                    </p:animScale>
                                    <p:set>
                                      <p:cBhvr>
                                        <p:cTn id="14" dur="770" fill="hold"/>
                                        <p:tgtEl>
                                          <p:spTgt spid="4"/>
                                        </p:tgtEl>
                                        <p:attrNameLst>
                                          <p:attrName>ppt_x</p:attrName>
                                        </p:attrNameLst>
                                      </p:cBhvr>
                                      <p:to>
                                        <p:strVal val="(0.5)"/>
                                      </p:to>
                                    </p:set>
                                    <p:anim from="(0.5)" to="(#ppt_x)" calcmode="lin" valueType="num">
                                      <p:cBhvr>
                                        <p:cTn id="15" dur="1230" accel="100000" fill="hold">
                                          <p:stCondLst>
                                            <p:cond delay="770"/>
                                          </p:stCondLst>
                                        </p:cTn>
                                        <p:tgtEl>
                                          <p:spTgt spid="4"/>
                                        </p:tgtEl>
                                        <p:attrNameLst>
                                          <p:attrName>ppt_x</p:attrName>
                                        </p:attrNameLst>
                                      </p:cBhvr>
                                    </p:anim>
                                    <p:set>
                                      <p:cBhvr>
                                        <p:cTn id="16" dur="770" fill="hold"/>
                                        <p:tgtEl>
                                          <p:spTgt spid="4"/>
                                        </p:tgtEl>
                                        <p:attrNameLst>
                                          <p:attrName>ppt_y</p:attrName>
                                        </p:attrNameLst>
                                      </p:cBhvr>
                                      <p:to>
                                        <p:strVal val="(#ppt_y+0.4)"/>
                                      </p:to>
                                    </p:set>
                                    <p:anim from="(#ppt_y+0.4)" to="(#ppt_y)" calcmode="lin" valueType="num">
                                      <p:cBhvr>
                                        <p:cTn id="17" dur="1230" accel="100000" fill="hold">
                                          <p:stCondLst>
                                            <p:cond delay="770"/>
                                          </p:stCondLst>
                                        </p:cTn>
                                        <p:tgtEl>
                                          <p:spTgt spid="4"/>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1500" autoRev="1" fill="hold">
                                          <p:stCondLst>
                                            <p:cond delay="0"/>
                                          </p:stCondLst>
                                        </p:cTn>
                                        <p:tgtEl>
                                          <p:spTgt spid="5"/>
                                        </p:tgtEl>
                                        <p:attrNameLst>
                                          <p:attrName>ppt_w</p:attrName>
                                        </p:attrNameLst>
                                      </p:cBhvr>
                                    </p:anim>
                                    <p:anim by="(#ppt_w*0.50)" calcmode="lin" valueType="num">
                                      <p:cBhvr>
                                        <p:cTn id="23" dur="1500" decel="50000" autoRev="1" fill="hold">
                                          <p:stCondLst>
                                            <p:cond delay="0"/>
                                          </p:stCondLst>
                                        </p:cTn>
                                        <p:tgtEl>
                                          <p:spTgt spid="5"/>
                                        </p:tgtEl>
                                        <p:attrNameLst>
                                          <p:attrName>ppt_x</p:attrName>
                                        </p:attrNameLst>
                                      </p:cBhvr>
                                    </p:anim>
                                    <p:anim from="(-#ppt_h/2)" to="(#ppt_y)" calcmode="lin" valueType="num">
                                      <p:cBhvr>
                                        <p:cTn id="24" dur="3000" fill="hold">
                                          <p:stCondLst>
                                            <p:cond delay="0"/>
                                          </p:stCondLst>
                                        </p:cTn>
                                        <p:tgtEl>
                                          <p:spTgt spid="5"/>
                                        </p:tgtEl>
                                        <p:attrNameLst>
                                          <p:attrName>ppt_y</p:attrName>
                                        </p:attrNameLst>
                                      </p:cBhvr>
                                    </p:anim>
                                    <p:animRot by="21600000">
                                      <p:cBhvr>
                                        <p:cTn id="25" dur="3000" fill="hold">
                                          <p:stCondLst>
                                            <p:cond delay="0"/>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3000" fill="hold"/>
                                        <p:tgtEl>
                                          <p:spTgt spid="491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013176"/>
            <a:ext cx="9144000" cy="1844824"/>
          </a:xfrm>
          <a:solidFill>
            <a:srgbClr val="00FFFF"/>
          </a:solidFill>
        </p:spPr>
        <p:txBody>
          <a:bodyPr>
            <a:normAutofit/>
          </a:bodyPr>
          <a:lstStyle/>
          <a:p>
            <a:r>
              <a:rPr lang="en-US" altLang="zh-CN" sz="7200" dirty="0" smtClean="0">
                <a:solidFill>
                  <a:srgbClr val="FF0000"/>
                </a:solidFill>
              </a:rPr>
              <a:t>NGC404</a:t>
            </a:r>
            <a:r>
              <a:rPr lang="zh-CN" altLang="en-US" sz="7200" dirty="0" smtClean="0">
                <a:solidFill>
                  <a:srgbClr val="FF0000"/>
                </a:solidFill>
              </a:rPr>
              <a:t>“幽灵星系”</a:t>
            </a:r>
            <a:endParaRPr lang="zh-CN" altLang="en-US" sz="7200" dirty="0">
              <a:solidFill>
                <a:srgbClr val="FF0000"/>
              </a:solidFill>
            </a:endParaRPr>
          </a:p>
        </p:txBody>
      </p:sp>
      <p:pic>
        <p:nvPicPr>
          <p:cNvPr id="1026" name="Picture 2" descr="http://img1.cache.netease.com/cnews/2008/11/6/200811061143441db78.jpg"/>
          <p:cNvPicPr>
            <a:picLocks noChangeAspect="1" noChangeArrowheads="1"/>
          </p:cNvPicPr>
          <p:nvPr/>
        </p:nvPicPr>
        <p:blipFill>
          <a:blip r:embed="rId3" cstate="print"/>
          <a:srcRect/>
          <a:stretch>
            <a:fillRect/>
          </a:stretch>
        </p:blipFill>
        <p:spPr bwMode="auto">
          <a:xfrm>
            <a:off x="0" y="0"/>
            <a:ext cx="9144000" cy="4992626"/>
          </a:xfrm>
          <a:prstGeom prst="rect">
            <a:avLst/>
          </a:prstGeom>
          <a:noFill/>
        </p:spPr>
      </p:pic>
      <p:sp>
        <p:nvSpPr>
          <p:cNvPr id="4" name="矩形 3"/>
          <p:cNvSpPr/>
          <p:nvPr/>
        </p:nvSpPr>
        <p:spPr>
          <a:xfrm>
            <a:off x="0" y="0"/>
            <a:ext cx="4499992" cy="1323439"/>
          </a:xfrm>
          <a:prstGeom prst="rect">
            <a:avLst/>
          </a:prstGeom>
        </p:spPr>
        <p:txBody>
          <a:bodyPr wrap="square">
            <a:spAutoFit/>
          </a:bodyPr>
          <a:lstStyle/>
          <a:p>
            <a:r>
              <a:rPr lang="zh-CN" altLang="en-US" sz="4000" b="1" dirty="0" smtClean="0">
                <a:solidFill>
                  <a:srgbClr val="1AFFFA"/>
                </a:solidFill>
              </a:rPr>
              <a:t>气态氢环隐藏</a:t>
            </a:r>
            <a:endParaRPr lang="en-US" altLang="zh-CN" sz="4000" b="1" dirty="0" smtClean="0">
              <a:solidFill>
                <a:srgbClr val="1AFFFA"/>
              </a:solidFill>
            </a:endParaRPr>
          </a:p>
          <a:p>
            <a:r>
              <a:rPr lang="zh-CN" altLang="en-US" sz="4000" b="1" dirty="0" smtClean="0">
                <a:solidFill>
                  <a:srgbClr val="1AFFFA"/>
                </a:solidFill>
              </a:rPr>
              <a:t>红巨星强光下</a:t>
            </a:r>
            <a:endParaRPr lang="zh-CN" altLang="en-US" sz="4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0" fill="hold"/>
                                        <p:tgtEl>
                                          <p:spTgt spid="1026"/>
                                        </p:tgtEl>
                                        <p:attrNameLst>
                                          <p:attrName>ppt_w</p:attrName>
                                        </p:attrNameLst>
                                      </p:cBhvr>
                                      <p:tavLst>
                                        <p:tav tm="0" fmla="#ppt_w*sin(2.5*pi*$)">
                                          <p:val>
                                            <p:fltVal val="0"/>
                                          </p:val>
                                        </p:tav>
                                        <p:tav tm="100000">
                                          <p:val>
                                            <p:fltVal val="1"/>
                                          </p:val>
                                        </p:tav>
                                      </p:tavLst>
                                    </p:anim>
                                    <p:anim calcmode="lin" valueType="num">
                                      <p:cBhvr>
                                        <p:cTn id="27"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4"/>
                                        </p:tgtEl>
                                        <p:attrNameLst>
                                          <p:attrName>style.visibility</p:attrName>
                                        </p:attrNameLst>
                                      </p:cBhvr>
                                      <p:to>
                                        <p:strVal val="visible"/>
                                      </p:to>
                                    </p:set>
                                    <p:anim calcmode="discrete" valueType="clr">
                                      <p:cBhvr override="childStyle">
                                        <p:cTn id="32"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3" dur="500"/>
                                        <p:tgtEl>
                                          <p:spTgt spid="4"/>
                                        </p:tgtEl>
                                        <p:attrNameLst>
                                          <p:attrName>fillcolor</p:attrName>
                                        </p:attrNameLst>
                                      </p:cBhvr>
                                      <p:tavLst>
                                        <p:tav tm="0">
                                          <p:val>
                                            <p:clrVal>
                                              <a:schemeClr val="accent2"/>
                                            </p:clrVal>
                                          </p:val>
                                        </p:tav>
                                        <p:tav tm="50000">
                                          <p:val>
                                            <p:clrVal>
                                              <a:schemeClr val="hlink"/>
                                            </p:clrVal>
                                          </p:val>
                                        </p:tav>
                                      </p:tavLst>
                                    </p:anim>
                                    <p:set>
                                      <p:cBhvr>
                                        <p:cTn id="34" dur="500"/>
                                        <p:tgtEl>
                                          <p:spTgt spid="4"/>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5000" fill="hold"/>
                                        <p:tgtEl>
                                          <p:spTgt spid="1026"/>
                                        </p:tgtEl>
                                        <p:attrNameLst>
                                          <p:attrName>ppt_w</p:attrName>
                                        </p:attrNameLst>
                                      </p:cBhvr>
                                      <p:tavLst>
                                        <p:tav tm="0" fmla="#ppt_w*sin(2.5*pi*$)">
                                          <p:val>
                                            <p:fltVal val="0"/>
                                          </p:val>
                                        </p:tav>
                                        <p:tav tm="100000">
                                          <p:val>
                                            <p:fltVal val="1"/>
                                          </p:val>
                                        </p:tav>
                                      </p:tavLst>
                                    </p:anim>
                                    <p:anim calcmode="lin" valueType="num">
                                      <p:cBhvr>
                                        <p:cTn id="40"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077200" y="0"/>
            <a:ext cx="1066800" cy="6858000"/>
          </a:xfrm>
          <a:solidFill>
            <a:srgbClr val="1AFFFA"/>
          </a:solidFill>
        </p:spPr>
        <p:txBody>
          <a:bodyPr vert="eaVert">
            <a:noAutofit/>
          </a:bodyPr>
          <a:lstStyle/>
          <a:p>
            <a:pPr fontAlgn="auto">
              <a:spcAft>
                <a:spcPts val="0"/>
              </a:spcAft>
              <a:defRPr/>
            </a:pPr>
            <a:r>
              <a:rPr sz="6000" b="1" dirty="0" err="1" smtClean="0">
                <a:solidFill>
                  <a:srgbClr val="FF0000"/>
                </a:solidFill>
              </a:rPr>
              <a:t>玉夫座双胞胎星系</a:t>
            </a:r>
            <a:endParaRPr sz="6000" b="1" dirty="0" smtClean="0">
              <a:solidFill>
                <a:srgbClr val="FF0000"/>
              </a:solidFill>
            </a:endParaRPr>
          </a:p>
        </p:txBody>
      </p:sp>
      <p:pic>
        <p:nvPicPr>
          <p:cNvPr id="78851" name="Picture 3" descr="U 双胞胎星系"/>
          <p:cNvPicPr>
            <a:picLocks noChangeAspect="1" noChangeArrowheads="1"/>
          </p:cNvPicPr>
          <p:nvPr/>
        </p:nvPicPr>
        <p:blipFill>
          <a:blip r:embed="rId3" cstate="print"/>
          <a:srcRect/>
          <a:stretch>
            <a:fillRect/>
          </a:stretch>
        </p:blipFill>
        <p:spPr bwMode="auto">
          <a:xfrm>
            <a:off x="0" y="0"/>
            <a:ext cx="8077200" cy="6916738"/>
          </a:xfrm>
          <a:prstGeom prst="rect">
            <a:avLst/>
          </a:prstGeom>
          <a:noFill/>
          <a:ln w="9525">
            <a:noFill/>
            <a:miter lim="800000"/>
            <a:headEnd/>
            <a:tailEnd/>
          </a:ln>
        </p:spPr>
      </p:pic>
      <p:sp>
        <p:nvSpPr>
          <p:cNvPr id="4" name="矩形 3"/>
          <p:cNvSpPr/>
          <p:nvPr/>
        </p:nvSpPr>
        <p:spPr>
          <a:xfrm>
            <a:off x="2804595" y="4293096"/>
            <a:ext cx="2242922" cy="707886"/>
          </a:xfrm>
          <a:prstGeom prst="rect">
            <a:avLst/>
          </a:prstGeom>
        </p:spPr>
        <p:txBody>
          <a:bodyPr wrap="none">
            <a:spAutoFit/>
          </a:bodyPr>
          <a:lstStyle/>
          <a:p>
            <a:pPr algn="ctr"/>
            <a:r>
              <a:rPr lang="zh-CN" altLang="en-US" sz="4000" b="1" dirty="0" smtClean="0">
                <a:solidFill>
                  <a:srgbClr val="1AFFFA"/>
                </a:solidFill>
              </a:rPr>
              <a:t>背景星系</a:t>
            </a:r>
            <a:endParaRPr lang="en-US" altLang="zh-CN" sz="4000" b="1" dirty="0" smtClean="0">
              <a:solidFill>
                <a:srgbClr val="1AFFFA"/>
              </a:solidFill>
            </a:endParaRPr>
          </a:p>
        </p:txBody>
      </p:sp>
      <p:sp>
        <p:nvSpPr>
          <p:cNvPr id="5" name="矩形 4"/>
          <p:cNvSpPr/>
          <p:nvPr/>
        </p:nvSpPr>
        <p:spPr>
          <a:xfrm>
            <a:off x="0" y="0"/>
            <a:ext cx="8101898" cy="1569660"/>
          </a:xfrm>
          <a:prstGeom prst="rect">
            <a:avLst/>
          </a:prstGeom>
        </p:spPr>
        <p:txBody>
          <a:bodyPr wrap="none">
            <a:spAutoFit/>
          </a:bodyPr>
          <a:lstStyle/>
          <a:p>
            <a:pPr algn="ctr"/>
            <a:r>
              <a:rPr lang="en-US" altLang="zh-CN" sz="4800" dirty="0" smtClean="0">
                <a:solidFill>
                  <a:srgbClr val="1AFFFA"/>
                </a:solidFill>
              </a:rPr>
              <a:t>2MASX J00482185-2507365</a:t>
            </a:r>
            <a:endParaRPr lang="zh-CN" altLang="en-US" sz="4800" b="1" dirty="0" smtClean="0">
              <a:solidFill>
                <a:srgbClr val="1AFFFA"/>
              </a:solidFill>
            </a:endParaRPr>
          </a:p>
          <a:p>
            <a:pPr algn="ctr"/>
            <a:r>
              <a:rPr lang="zh-CN" altLang="en-US" sz="4800" b="1" dirty="0" smtClean="0">
                <a:solidFill>
                  <a:srgbClr val="1AFFFA"/>
                </a:solidFill>
              </a:rPr>
              <a:t>两个重叠的螺旋星系构成</a:t>
            </a:r>
            <a:endParaRPr lang="zh-CN" altLang="en-US" sz="48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770" decel="100000"/>
                                        <p:tgtEl>
                                          <p:spTgt spid="78851"/>
                                        </p:tgtEl>
                                      </p:cBhvr>
                                    </p:animEffect>
                                    <p:animScale>
                                      <p:cBhvr>
                                        <p:cTn id="8" dur="770" decel="100000"/>
                                        <p:tgtEl>
                                          <p:spTgt spid="78851"/>
                                        </p:tgtEl>
                                      </p:cBhvr>
                                      <p:from x="10000" y="10000"/>
                                      <p:to x="200000" y="450000"/>
                                    </p:animScale>
                                    <p:animScale>
                                      <p:cBhvr>
                                        <p:cTn id="9" dur="1230" accel="100000" fill="hold">
                                          <p:stCondLst>
                                            <p:cond delay="770"/>
                                          </p:stCondLst>
                                        </p:cTn>
                                        <p:tgtEl>
                                          <p:spTgt spid="78851"/>
                                        </p:tgtEl>
                                      </p:cBhvr>
                                      <p:from x="200000" y="450000"/>
                                      <p:to x="100000" y="100000"/>
                                    </p:animScale>
                                    <p:set>
                                      <p:cBhvr>
                                        <p:cTn id="10" dur="770" fill="hold"/>
                                        <p:tgtEl>
                                          <p:spTgt spid="78851"/>
                                        </p:tgtEl>
                                        <p:attrNameLst>
                                          <p:attrName>ppt_x</p:attrName>
                                        </p:attrNameLst>
                                      </p:cBhvr>
                                      <p:to>
                                        <p:strVal val="(0.5)"/>
                                      </p:to>
                                    </p:set>
                                    <p:anim from="(0.5)" to="(#ppt_x)" calcmode="lin" valueType="num">
                                      <p:cBhvr>
                                        <p:cTn id="11" dur="1230" accel="100000" fill="hold">
                                          <p:stCondLst>
                                            <p:cond delay="770"/>
                                          </p:stCondLst>
                                        </p:cTn>
                                        <p:tgtEl>
                                          <p:spTgt spid="78851"/>
                                        </p:tgtEl>
                                        <p:attrNameLst>
                                          <p:attrName>ppt_x</p:attrName>
                                        </p:attrNameLst>
                                      </p:cBhvr>
                                    </p:anim>
                                    <p:set>
                                      <p:cBhvr>
                                        <p:cTn id="12" dur="770" fill="hold"/>
                                        <p:tgtEl>
                                          <p:spTgt spid="78851"/>
                                        </p:tgtEl>
                                        <p:attrNameLst>
                                          <p:attrName>ppt_y</p:attrName>
                                        </p:attrNameLst>
                                      </p:cBhvr>
                                      <p:to>
                                        <p:strVal val="(#ppt_y+0.4)"/>
                                      </p:to>
                                    </p:set>
                                    <p:anim from="(#ppt_y+0.4)" to="(#ppt_y)" calcmode="lin" valueType="num">
                                      <p:cBhvr>
                                        <p:cTn id="13" dur="1230" accel="100000" fill="hold">
                                          <p:stCondLst>
                                            <p:cond delay="770"/>
                                          </p:stCondLst>
                                        </p:cTn>
                                        <p:tgtEl>
                                          <p:spTgt spid="7885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0658"/>
                                        </p:tgtEl>
                                        <p:attrNameLst>
                                          <p:attrName>style.visibility</p:attrName>
                                        </p:attrNameLst>
                                      </p:cBhvr>
                                      <p:to>
                                        <p:strVal val="visible"/>
                                      </p:to>
                                    </p:set>
                                    <p:anim calcmode="discrete" valueType="clr">
                                      <p:cBhvr override="childStyle">
                                        <p:cTn id="18" dur="500"/>
                                        <p:tgtEl>
                                          <p:spTgt spid="70658"/>
                                        </p:tgtEl>
                                        <p:attrNameLst>
                                          <p:attrName>style.color</p:attrName>
                                        </p:attrNameLst>
                                      </p:cBhvr>
                                      <p:tavLst>
                                        <p:tav tm="0">
                                          <p:val>
                                            <p:clrVal>
                                              <a:schemeClr val="accent2"/>
                                            </p:clrVal>
                                          </p:val>
                                        </p:tav>
                                        <p:tav tm="50000">
                                          <p:val>
                                            <p:clrVal>
                                              <a:schemeClr val="hlink"/>
                                            </p:clrVal>
                                          </p:val>
                                        </p:tav>
                                      </p:tavLst>
                                    </p:anim>
                                    <p:anim calcmode="discrete" valueType="clr">
                                      <p:cBhvr>
                                        <p:cTn id="19" dur="500"/>
                                        <p:tgtEl>
                                          <p:spTgt spid="70658"/>
                                        </p:tgtEl>
                                        <p:attrNameLst>
                                          <p:attrName>fillcolor</p:attrName>
                                        </p:attrNameLst>
                                      </p:cBhvr>
                                      <p:tavLst>
                                        <p:tav tm="0">
                                          <p:val>
                                            <p:clrVal>
                                              <a:schemeClr val="accent2"/>
                                            </p:clrVal>
                                          </p:val>
                                        </p:tav>
                                        <p:tav tm="50000">
                                          <p:val>
                                            <p:clrVal>
                                              <a:schemeClr val="hlink"/>
                                            </p:clrVal>
                                          </p:val>
                                        </p:tav>
                                      </p:tavLst>
                                    </p:anim>
                                    <p:set>
                                      <p:cBhvr>
                                        <p:cTn id="20" dur="500"/>
                                        <p:tgtEl>
                                          <p:spTgt spid="70658"/>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5"/>
                                        </p:tgtEl>
                                        <p:attrNameLst>
                                          <p:attrName>fillcolor</p:attrName>
                                        </p:attrNameLst>
                                      </p:cBhvr>
                                      <p:tavLst>
                                        <p:tav tm="0">
                                          <p:val>
                                            <p:clrVal>
                                              <a:schemeClr val="accent2"/>
                                            </p:clrVal>
                                          </p:val>
                                        </p:tav>
                                        <p:tav tm="50000">
                                          <p:val>
                                            <p:clrVal>
                                              <a:schemeClr val="hlink"/>
                                            </p:clrVal>
                                          </p:val>
                                        </p:tav>
                                      </p:tavLst>
                                    </p:anim>
                                    <p:set>
                                      <p:cBhvr>
                                        <p:cTn id="27" dur="500"/>
                                        <p:tgtEl>
                                          <p:spTgt spid="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0" fill="hold"/>
                                        <p:tgtEl>
                                          <p:spTgt spid="4"/>
                                        </p:tgtEl>
                                        <p:attrNameLst>
                                          <p:attrName>ppt_x</p:attrName>
                                        </p:attrNameLst>
                                      </p:cBhvr>
                                      <p:tavLst>
                                        <p:tav tm="0">
                                          <p:val>
                                            <p:strVal val="#ppt_x"/>
                                          </p:val>
                                        </p:tav>
                                        <p:tav tm="100000">
                                          <p:val>
                                            <p:strVal val="#ppt_x"/>
                                          </p:val>
                                        </p:tav>
                                      </p:tavLst>
                                    </p:anim>
                                    <p:anim calcmode="lin" valueType="num">
                                      <p:cBhvr additive="base">
                                        <p:cTn id="3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5517232"/>
            <a:ext cx="9144000" cy="1340768"/>
          </a:xfrm>
          <a:solidFill>
            <a:srgbClr val="00FFFF"/>
          </a:solidFill>
        </p:spPr>
        <p:txBody>
          <a:bodyPr>
            <a:normAutofit/>
          </a:bodyPr>
          <a:lstStyle/>
          <a:p>
            <a:pPr algn="ctr" fontAlgn="auto">
              <a:spcAft>
                <a:spcPts val="0"/>
              </a:spcAft>
              <a:defRPr/>
            </a:pPr>
            <a:r>
              <a:rPr lang="en-US" altLang="zh-CN" sz="8000" dirty="0" smtClean="0">
                <a:solidFill>
                  <a:srgbClr val="FF0000"/>
                </a:solidFill>
              </a:rPr>
              <a:t>NGC463</a:t>
            </a:r>
            <a:r>
              <a:rPr sz="8000" dirty="0" smtClean="0">
                <a:solidFill>
                  <a:srgbClr val="FF0000"/>
                </a:solidFill>
              </a:rPr>
              <a:t>鳄鱼星系</a:t>
            </a:r>
          </a:p>
        </p:txBody>
      </p:sp>
      <p:pic>
        <p:nvPicPr>
          <p:cNvPr id="61443" name="Picture 4" descr="U1235P2T1D3062731F13DT20090505095728"/>
          <p:cNvPicPr>
            <a:picLocks noChangeAspect="1" noChangeArrowheads="1"/>
          </p:cNvPicPr>
          <p:nvPr/>
        </p:nvPicPr>
        <p:blipFill>
          <a:blip r:embed="rId3" cstate="print"/>
          <a:srcRect/>
          <a:stretch>
            <a:fillRect/>
          </a:stretch>
        </p:blipFill>
        <p:spPr bwMode="auto">
          <a:xfrm>
            <a:off x="0" y="0"/>
            <a:ext cx="9144000" cy="5517232"/>
          </a:xfrm>
          <a:prstGeom prst="rect">
            <a:avLst/>
          </a:prstGeom>
          <a:noFill/>
          <a:ln w="9525">
            <a:noFill/>
            <a:miter lim="800000"/>
            <a:headEnd/>
            <a:tailEnd/>
          </a:ln>
        </p:spPr>
      </p:pic>
      <p:sp>
        <p:nvSpPr>
          <p:cNvPr id="4" name="矩形 3"/>
          <p:cNvSpPr/>
          <p:nvPr/>
        </p:nvSpPr>
        <p:spPr>
          <a:xfrm>
            <a:off x="1643229" y="3789040"/>
            <a:ext cx="7500771" cy="1631216"/>
          </a:xfrm>
          <a:prstGeom prst="rect">
            <a:avLst/>
          </a:prstGeom>
        </p:spPr>
        <p:txBody>
          <a:bodyPr wrap="none">
            <a:spAutoFit/>
          </a:bodyPr>
          <a:lstStyle/>
          <a:p>
            <a:pPr algn="ctr"/>
            <a:r>
              <a:rPr lang="zh-CN" altLang="en-US" sz="6000" b="1" dirty="0" smtClean="0">
                <a:solidFill>
                  <a:srgbClr val="00FFFF"/>
                </a:solidFill>
              </a:rPr>
              <a:t>“宇宙青鱼”</a:t>
            </a:r>
            <a:endParaRPr lang="en-US" altLang="zh-CN" sz="6000" dirty="0" smtClean="0"/>
          </a:p>
          <a:p>
            <a:r>
              <a:rPr lang="zh-CN" altLang="en-US" sz="4000" b="1" dirty="0" smtClean="0">
                <a:solidFill>
                  <a:srgbClr val="00FFFF"/>
                </a:solidFill>
              </a:rPr>
              <a:t>猎户座附近，距地球</a:t>
            </a:r>
            <a:r>
              <a:rPr lang="en-US" altLang="zh-CN" sz="4000" b="1" dirty="0" smtClean="0">
                <a:solidFill>
                  <a:srgbClr val="00FFFF"/>
                </a:solidFill>
              </a:rPr>
              <a:t>2500</a:t>
            </a:r>
            <a:r>
              <a:rPr lang="zh-CN" altLang="en-US" sz="4000" b="1" dirty="0" smtClean="0">
                <a:solidFill>
                  <a:srgbClr val="00FFFF"/>
                </a:solidFill>
              </a:rPr>
              <a:t>万光年</a:t>
            </a:r>
            <a:endParaRPr lang="zh-CN" altLang="en-US" sz="4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p:cTn id="7" dur="5000" fill="hold"/>
                                        <p:tgtEl>
                                          <p:spTgt spid="61443"/>
                                        </p:tgtEl>
                                        <p:attrNameLst>
                                          <p:attrName>ppt_w</p:attrName>
                                        </p:attrNameLst>
                                      </p:cBhvr>
                                      <p:tavLst>
                                        <p:tav tm="0" fmla="#ppt_w*sin(2.5*pi*$)">
                                          <p:val>
                                            <p:fltVal val="0"/>
                                          </p:val>
                                        </p:tav>
                                        <p:tav tm="100000">
                                          <p:val>
                                            <p:fltVal val="1"/>
                                          </p:val>
                                        </p:tav>
                                      </p:tavLst>
                                    </p:anim>
                                    <p:anim calcmode="lin" valueType="num">
                                      <p:cBhvr>
                                        <p:cTn id="8" dur="5000" fill="hold"/>
                                        <p:tgtEl>
                                          <p:spTgt spid="6144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3250"/>
                                        </p:tgtEl>
                                        <p:attrNameLst>
                                          <p:attrName>style.visibility</p:attrName>
                                        </p:attrNameLst>
                                      </p:cBhvr>
                                      <p:to>
                                        <p:strVal val="visible"/>
                                      </p:to>
                                    </p:set>
                                    <p:animEffect transition="in" filter="wipe(down)">
                                      <p:cBhvr>
                                        <p:cTn id="13" dur="870">
                                          <p:stCondLst>
                                            <p:cond delay="0"/>
                                          </p:stCondLst>
                                        </p:cTn>
                                        <p:tgtEl>
                                          <p:spTgt spid="53250"/>
                                        </p:tgtEl>
                                      </p:cBhvr>
                                    </p:animEffect>
                                    <p:anim calcmode="lin" valueType="num">
                                      <p:cBhvr>
                                        <p:cTn id="14" dur="2733" tmFilter="0,0; 0.14,0.36; 0.43,0.73; 0.71,0.91; 1.0,1.0">
                                          <p:stCondLst>
                                            <p:cond delay="0"/>
                                          </p:stCondLst>
                                        </p:cTn>
                                        <p:tgtEl>
                                          <p:spTgt spid="53250"/>
                                        </p:tgtEl>
                                        <p:attrNameLst>
                                          <p:attrName>ppt_x</p:attrName>
                                        </p:attrNameLst>
                                      </p:cBhvr>
                                      <p:tavLst>
                                        <p:tav tm="0">
                                          <p:val>
                                            <p:strVal val="#ppt_x-0.25"/>
                                          </p:val>
                                        </p:tav>
                                        <p:tav tm="100000">
                                          <p:val>
                                            <p:strVal val="#ppt_x"/>
                                          </p:val>
                                        </p:tav>
                                      </p:tavLst>
                                    </p:anim>
                                    <p:anim calcmode="lin" valueType="num">
                                      <p:cBhvr>
                                        <p:cTn id="15" dur="996" tmFilter="0.0,0.0; 0.25,0.07; 0.50,0.2; 0.75,0.467; 1.0,1.0">
                                          <p:stCondLst>
                                            <p:cond delay="0"/>
                                          </p:stCondLst>
                                        </p:cTn>
                                        <p:tgtEl>
                                          <p:spTgt spid="53250"/>
                                        </p:tgtEl>
                                        <p:attrNameLst>
                                          <p:attrName>ppt_y</p:attrName>
                                        </p:attrNameLst>
                                      </p:cBhvr>
                                      <p:tavLst>
                                        <p:tav tm="0" fmla="#ppt_y-sin(pi*$)/3">
                                          <p:val>
                                            <p:fltVal val="0.5"/>
                                          </p:val>
                                        </p:tav>
                                        <p:tav tm="100000">
                                          <p:val>
                                            <p:fltVal val="1"/>
                                          </p:val>
                                        </p:tav>
                                      </p:tavLst>
                                    </p:anim>
                                    <p:anim calcmode="lin" valueType="num">
                                      <p:cBhvr>
                                        <p:cTn id="16" dur="996" tmFilter="0, 0; 0.125,0.2665; 0.25,0.4; 0.375,0.465; 0.5,0.5;  0.625,0.535; 0.75,0.6; 0.875,0.7335; 1,1">
                                          <p:stCondLst>
                                            <p:cond delay="996"/>
                                          </p:stCondLst>
                                        </p:cTn>
                                        <p:tgtEl>
                                          <p:spTgt spid="53250"/>
                                        </p:tgtEl>
                                        <p:attrNameLst>
                                          <p:attrName>ppt_y</p:attrName>
                                        </p:attrNameLst>
                                      </p:cBhvr>
                                      <p:tavLst>
                                        <p:tav tm="0" fmla="#ppt_y-sin(pi*$)/9">
                                          <p:val>
                                            <p:fltVal val="0"/>
                                          </p:val>
                                        </p:tav>
                                        <p:tav tm="100000">
                                          <p:val>
                                            <p:fltVal val="1"/>
                                          </p:val>
                                        </p:tav>
                                      </p:tavLst>
                                    </p:anim>
                                    <p:anim calcmode="lin" valueType="num">
                                      <p:cBhvr>
                                        <p:cTn id="17" dur="498" tmFilter="0, 0; 0.125,0.2665; 0.25,0.4; 0.375,0.465; 0.5,0.5;  0.625,0.535; 0.75,0.6; 0.875,0.7335; 1,1">
                                          <p:stCondLst>
                                            <p:cond delay="1986"/>
                                          </p:stCondLst>
                                        </p:cTn>
                                        <p:tgtEl>
                                          <p:spTgt spid="53250"/>
                                        </p:tgtEl>
                                        <p:attrNameLst>
                                          <p:attrName>ppt_y</p:attrName>
                                        </p:attrNameLst>
                                      </p:cBhvr>
                                      <p:tavLst>
                                        <p:tav tm="0" fmla="#ppt_y-sin(pi*$)/27">
                                          <p:val>
                                            <p:fltVal val="0"/>
                                          </p:val>
                                        </p:tav>
                                        <p:tav tm="100000">
                                          <p:val>
                                            <p:fltVal val="1"/>
                                          </p:val>
                                        </p:tav>
                                      </p:tavLst>
                                    </p:anim>
                                    <p:anim calcmode="lin" valueType="num">
                                      <p:cBhvr>
                                        <p:cTn id="18" dur="246" tmFilter="0, 0; 0.125,0.2665; 0.25,0.4; 0.375,0.465; 0.5,0.5;  0.625,0.535; 0.75,0.6; 0.875,0.7335; 1,1">
                                          <p:stCondLst>
                                            <p:cond delay="2484"/>
                                          </p:stCondLst>
                                        </p:cTn>
                                        <p:tgtEl>
                                          <p:spTgt spid="53250"/>
                                        </p:tgtEl>
                                        <p:attrNameLst>
                                          <p:attrName>ppt_y</p:attrName>
                                        </p:attrNameLst>
                                      </p:cBhvr>
                                      <p:tavLst>
                                        <p:tav tm="0" fmla="#ppt_y-sin(pi*$)/81">
                                          <p:val>
                                            <p:fltVal val="0"/>
                                          </p:val>
                                        </p:tav>
                                        <p:tav tm="100000">
                                          <p:val>
                                            <p:fltVal val="1"/>
                                          </p:val>
                                        </p:tav>
                                      </p:tavLst>
                                    </p:anim>
                                    <p:animScale>
                                      <p:cBhvr>
                                        <p:cTn id="19" dur="39">
                                          <p:stCondLst>
                                            <p:cond delay="975"/>
                                          </p:stCondLst>
                                        </p:cTn>
                                        <p:tgtEl>
                                          <p:spTgt spid="53250"/>
                                        </p:tgtEl>
                                      </p:cBhvr>
                                      <p:to x="100000" y="60000"/>
                                    </p:animScale>
                                    <p:animScale>
                                      <p:cBhvr>
                                        <p:cTn id="20" dur="249" decel="50000">
                                          <p:stCondLst>
                                            <p:cond delay="1014"/>
                                          </p:stCondLst>
                                        </p:cTn>
                                        <p:tgtEl>
                                          <p:spTgt spid="53250"/>
                                        </p:tgtEl>
                                      </p:cBhvr>
                                      <p:to x="100000" y="100000"/>
                                    </p:animScale>
                                    <p:animScale>
                                      <p:cBhvr>
                                        <p:cTn id="21" dur="39">
                                          <p:stCondLst>
                                            <p:cond delay="1968"/>
                                          </p:stCondLst>
                                        </p:cTn>
                                        <p:tgtEl>
                                          <p:spTgt spid="53250"/>
                                        </p:tgtEl>
                                      </p:cBhvr>
                                      <p:to x="100000" y="80000"/>
                                    </p:animScale>
                                    <p:animScale>
                                      <p:cBhvr>
                                        <p:cTn id="22" dur="249" decel="50000">
                                          <p:stCondLst>
                                            <p:cond delay="2007"/>
                                          </p:stCondLst>
                                        </p:cTn>
                                        <p:tgtEl>
                                          <p:spTgt spid="53250"/>
                                        </p:tgtEl>
                                      </p:cBhvr>
                                      <p:to x="100000" y="100000"/>
                                    </p:animScale>
                                    <p:animScale>
                                      <p:cBhvr>
                                        <p:cTn id="23" dur="39">
                                          <p:stCondLst>
                                            <p:cond delay="2463"/>
                                          </p:stCondLst>
                                        </p:cTn>
                                        <p:tgtEl>
                                          <p:spTgt spid="53250"/>
                                        </p:tgtEl>
                                      </p:cBhvr>
                                      <p:to x="100000" y="90000"/>
                                    </p:animScale>
                                    <p:animScale>
                                      <p:cBhvr>
                                        <p:cTn id="24" dur="249" decel="50000">
                                          <p:stCondLst>
                                            <p:cond delay="2502"/>
                                          </p:stCondLst>
                                        </p:cTn>
                                        <p:tgtEl>
                                          <p:spTgt spid="53250"/>
                                        </p:tgtEl>
                                      </p:cBhvr>
                                      <p:to x="100000" y="100000"/>
                                    </p:animScale>
                                    <p:animScale>
                                      <p:cBhvr>
                                        <p:cTn id="25" dur="39">
                                          <p:stCondLst>
                                            <p:cond delay="2712"/>
                                          </p:stCondLst>
                                        </p:cTn>
                                        <p:tgtEl>
                                          <p:spTgt spid="53250"/>
                                        </p:tgtEl>
                                      </p:cBhvr>
                                      <p:to x="100000" y="95000"/>
                                    </p:animScale>
                                    <p:animScale>
                                      <p:cBhvr>
                                        <p:cTn id="26" dur="249" decel="50000">
                                          <p:stCondLst>
                                            <p:cond delay="2751"/>
                                          </p:stCondLst>
                                        </p:cTn>
                                        <p:tgtEl>
                                          <p:spTgt spid="5325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by="(-#ppt_w*2)" calcmode="lin" valueType="num">
                                      <p:cBhvr rctx="PPT">
                                        <p:cTn id="31" dur="1000" autoRev="1" fill="hold">
                                          <p:stCondLst>
                                            <p:cond delay="0"/>
                                          </p:stCondLst>
                                        </p:cTn>
                                        <p:tgtEl>
                                          <p:spTgt spid="4"/>
                                        </p:tgtEl>
                                        <p:attrNameLst>
                                          <p:attrName>ppt_w</p:attrName>
                                        </p:attrNameLst>
                                      </p:cBhvr>
                                    </p:anim>
                                    <p:anim by="(#ppt_w*0.50)" calcmode="lin" valueType="num">
                                      <p:cBhvr>
                                        <p:cTn id="32" dur="1000" decel="50000" autoRev="1" fill="hold">
                                          <p:stCondLst>
                                            <p:cond delay="0"/>
                                          </p:stCondLst>
                                        </p:cTn>
                                        <p:tgtEl>
                                          <p:spTgt spid="4"/>
                                        </p:tgtEl>
                                        <p:attrNameLst>
                                          <p:attrName>ppt_x</p:attrName>
                                        </p:attrNameLst>
                                      </p:cBhvr>
                                    </p:anim>
                                    <p:anim from="(-#ppt_h/2)" to="(#ppt_y)" calcmode="lin" valueType="num">
                                      <p:cBhvr>
                                        <p:cTn id="33" dur="2000" fill="hold">
                                          <p:stCondLst>
                                            <p:cond delay="0"/>
                                          </p:stCondLst>
                                        </p:cTn>
                                        <p:tgtEl>
                                          <p:spTgt spid="4"/>
                                        </p:tgtEl>
                                        <p:attrNameLst>
                                          <p:attrName>ppt_y</p:attrName>
                                        </p:attrNameLst>
                                      </p:cBhvr>
                                    </p:anim>
                                    <p:animRot by="21600000">
                                      <p:cBhvr>
                                        <p:cTn id="34" dur="2000" fill="hold">
                                          <p:stCondLst>
                                            <p:cond delay="0"/>
                                          </p:stCondLst>
                                        </p:cTn>
                                        <p:tgtEl>
                                          <p:spTgt spid="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9" presetClass="entr" presetSubtype="5" fill="hold" nodeType="clickEffect">
                                  <p:stCondLst>
                                    <p:cond delay="0"/>
                                  </p:stCondLst>
                                  <p:childTnLst>
                                    <p:set>
                                      <p:cBhvr>
                                        <p:cTn id="38" dur="1" fill="hold">
                                          <p:stCondLst>
                                            <p:cond delay="0"/>
                                          </p:stCondLst>
                                        </p:cTn>
                                        <p:tgtEl>
                                          <p:spTgt spid="61443"/>
                                        </p:tgtEl>
                                        <p:attrNameLst>
                                          <p:attrName>style.visibility</p:attrName>
                                        </p:attrNameLst>
                                      </p:cBhvr>
                                      <p:to>
                                        <p:strVal val="visible"/>
                                      </p:to>
                                    </p:set>
                                    <p:anim calcmode="lin" valueType="num">
                                      <p:cBhvr>
                                        <p:cTn id="39" dur="5000" fill="hold"/>
                                        <p:tgtEl>
                                          <p:spTgt spid="61443"/>
                                        </p:tgtEl>
                                        <p:attrNameLst>
                                          <p:attrName>ppt_w</p:attrName>
                                        </p:attrNameLst>
                                      </p:cBhvr>
                                      <p:tavLst>
                                        <p:tav tm="0">
                                          <p:val>
                                            <p:strVal val="#ppt_w"/>
                                          </p:val>
                                        </p:tav>
                                        <p:tav tm="100000">
                                          <p:val>
                                            <p:strVal val="#ppt_w"/>
                                          </p:val>
                                        </p:tav>
                                      </p:tavLst>
                                    </p:anim>
                                    <p:anim calcmode="lin" valueType="num">
                                      <p:cBhvr>
                                        <p:cTn id="40" dur="5000" fill="hold"/>
                                        <p:tgtEl>
                                          <p:spTgt spid="61443"/>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太空壁纸：蝌蚪星系"/>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2915816" y="0"/>
            <a:ext cx="6228184" cy="1143000"/>
          </a:xfrm>
        </p:spPr>
        <p:txBody>
          <a:bodyPr>
            <a:noAutofit/>
          </a:bodyPr>
          <a:lstStyle/>
          <a:p>
            <a:r>
              <a:rPr lang="zh-CN" altLang="zh-CN" sz="8000" kern="1200" dirty="0" smtClean="0">
                <a:solidFill>
                  <a:srgbClr val="00FFFF"/>
                </a:solidFill>
                <a:latin typeface="Calibri"/>
                <a:ea typeface="宋体"/>
                <a:cs typeface="+mj-cs"/>
              </a:rPr>
              <a:t>蝌蚪星系</a:t>
            </a:r>
            <a:endParaRPr lang="zh-CN" altLang="en-US" sz="8000" dirty="0">
              <a:solidFill>
                <a:srgbClr val="00FFFF"/>
              </a:solidFill>
            </a:endParaRPr>
          </a:p>
        </p:txBody>
      </p:sp>
      <p:sp>
        <p:nvSpPr>
          <p:cNvPr id="5" name="矩形 4"/>
          <p:cNvSpPr/>
          <p:nvPr/>
        </p:nvSpPr>
        <p:spPr>
          <a:xfrm>
            <a:off x="0" y="4077072"/>
            <a:ext cx="3985386" cy="1323439"/>
          </a:xfrm>
          <a:prstGeom prst="rect">
            <a:avLst/>
          </a:prstGeom>
        </p:spPr>
        <p:txBody>
          <a:bodyPr wrap="none">
            <a:spAutoFit/>
          </a:bodyPr>
          <a:lstStyle/>
          <a:p>
            <a:r>
              <a:rPr lang="zh-CN" altLang="en-US" sz="4000" b="1" dirty="0" smtClean="0">
                <a:solidFill>
                  <a:srgbClr val="00FFFF"/>
                </a:solidFill>
              </a:rPr>
              <a:t>天龙座附近</a:t>
            </a:r>
            <a:endParaRPr lang="en-US" altLang="zh-CN" sz="4000" b="1" dirty="0" smtClean="0">
              <a:solidFill>
                <a:srgbClr val="00FFFF"/>
              </a:solidFill>
            </a:endParaRPr>
          </a:p>
          <a:p>
            <a:r>
              <a:rPr lang="zh-CN" altLang="en-US" sz="4000" b="1" dirty="0" smtClean="0">
                <a:solidFill>
                  <a:srgbClr val="00FFFF"/>
                </a:solidFill>
              </a:rPr>
              <a:t>距地球</a:t>
            </a:r>
            <a:r>
              <a:rPr lang="en-US" altLang="zh-CN" sz="4000" b="1" dirty="0" smtClean="0">
                <a:solidFill>
                  <a:srgbClr val="00FFFF"/>
                </a:solidFill>
              </a:rPr>
              <a:t>4.2</a:t>
            </a:r>
            <a:r>
              <a:rPr lang="zh-CN" altLang="en-US" sz="4000" b="1" dirty="0" smtClean="0">
                <a:solidFill>
                  <a:srgbClr val="00FFFF"/>
                </a:solidFill>
              </a:rPr>
              <a:t>亿光年</a:t>
            </a:r>
            <a:endParaRPr lang="zh-CN" altLang="en-US" sz="4000" b="1" dirty="0">
              <a:solidFill>
                <a:srgbClr val="00FFFF"/>
              </a:solidFill>
            </a:endParaRPr>
          </a:p>
        </p:txBody>
      </p:sp>
      <p:sp>
        <p:nvSpPr>
          <p:cNvPr id="6" name="矩形 5"/>
          <p:cNvSpPr/>
          <p:nvPr/>
        </p:nvSpPr>
        <p:spPr>
          <a:xfrm>
            <a:off x="4283968" y="1268760"/>
            <a:ext cx="4572000" cy="1938992"/>
          </a:xfrm>
          <a:prstGeom prst="rect">
            <a:avLst/>
          </a:prstGeom>
        </p:spPr>
        <p:txBody>
          <a:bodyPr>
            <a:spAutoFit/>
          </a:bodyPr>
          <a:lstStyle/>
          <a:p>
            <a:pPr algn="ctr"/>
            <a:r>
              <a:rPr lang="zh-CN" altLang="en-US" sz="4000" b="1" dirty="0" smtClean="0">
                <a:solidFill>
                  <a:srgbClr val="00FFFF"/>
                </a:solidFill>
              </a:rPr>
              <a:t>左上方隐约可见的一个小星系经过时相互作用形成</a:t>
            </a:r>
            <a:endParaRPr lang="zh-CN" altLang="en-US" sz="4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717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0" fill="hold"/>
                                        <p:tgtEl>
                                          <p:spTgt spid="4"/>
                                        </p:tgtEl>
                                        <p:attrNameLst>
                                          <p:attrName>ppt_w</p:attrName>
                                        </p:attrNameLst>
                                      </p:cBhvr>
                                      <p:tavLst>
                                        <p:tav tm="0">
                                          <p:val>
                                            <p:fltVal val="0"/>
                                          </p:val>
                                        </p:tav>
                                        <p:tav tm="100000">
                                          <p:val>
                                            <p:strVal val="#ppt_w"/>
                                          </p:val>
                                        </p:tav>
                                      </p:tavLst>
                                    </p:anim>
                                    <p:anim calcmode="lin" valueType="num">
                                      <p:cBhvr>
                                        <p:cTn id="12" dur="3000" fill="hold"/>
                                        <p:tgtEl>
                                          <p:spTgt spid="4"/>
                                        </p:tgtEl>
                                        <p:attrNameLst>
                                          <p:attrName>ppt_h</p:attrName>
                                        </p:attrNameLst>
                                      </p:cBhvr>
                                      <p:tavLst>
                                        <p:tav tm="0">
                                          <p:val>
                                            <p:fltVal val="0"/>
                                          </p:val>
                                        </p:tav>
                                        <p:tav tm="100000">
                                          <p:val>
                                            <p:strVal val="#ppt_h"/>
                                          </p:val>
                                        </p:tav>
                                      </p:tavLst>
                                    </p:anim>
                                    <p:animEffect transition="in" filter="fade">
                                      <p:cBhvr>
                                        <p:cTn id="13" dur="3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1500" autoRev="1" fill="hold">
                                          <p:stCondLst>
                                            <p:cond delay="0"/>
                                          </p:stCondLst>
                                        </p:cTn>
                                        <p:tgtEl>
                                          <p:spTgt spid="6"/>
                                        </p:tgtEl>
                                        <p:attrNameLst>
                                          <p:attrName>ppt_w</p:attrName>
                                        </p:attrNameLst>
                                      </p:cBhvr>
                                    </p:anim>
                                    <p:anim by="(#ppt_w*0.50)" calcmode="lin" valueType="num">
                                      <p:cBhvr>
                                        <p:cTn id="19" dur="1500" decel="50000" autoRev="1" fill="hold">
                                          <p:stCondLst>
                                            <p:cond delay="0"/>
                                          </p:stCondLst>
                                        </p:cTn>
                                        <p:tgtEl>
                                          <p:spTgt spid="6"/>
                                        </p:tgtEl>
                                        <p:attrNameLst>
                                          <p:attrName>ppt_x</p:attrName>
                                        </p:attrNameLst>
                                      </p:cBhvr>
                                    </p:anim>
                                    <p:anim from="(-#ppt_h/2)" to="(#ppt_y)" calcmode="lin" valueType="num">
                                      <p:cBhvr>
                                        <p:cTn id="20" dur="3000" fill="hold">
                                          <p:stCondLst>
                                            <p:cond delay="0"/>
                                          </p:stCondLst>
                                        </p:cTn>
                                        <p:tgtEl>
                                          <p:spTgt spid="6"/>
                                        </p:tgtEl>
                                        <p:attrNameLst>
                                          <p:attrName>ppt_y</p:attrName>
                                        </p:attrNameLst>
                                      </p:cBhvr>
                                    </p:anim>
                                    <p:animRot by="21600000">
                                      <p:cBhvr>
                                        <p:cTn id="21" dur="3000" fill="hold">
                                          <p:stCondLst>
                                            <p:cond delay="0"/>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1000" autoRev="1" fill="hold">
                                          <p:stCondLst>
                                            <p:cond delay="0"/>
                                          </p:stCondLst>
                                        </p:cTn>
                                        <p:tgtEl>
                                          <p:spTgt spid="5"/>
                                        </p:tgtEl>
                                        <p:attrNameLst>
                                          <p:attrName>ppt_w</p:attrName>
                                        </p:attrNameLst>
                                      </p:cBhvr>
                                    </p:anim>
                                    <p:anim by="(#ppt_w*0.50)" calcmode="lin" valueType="num">
                                      <p:cBhvr>
                                        <p:cTn id="27" dur="1000" decel="50000" autoRev="1" fill="hold">
                                          <p:stCondLst>
                                            <p:cond delay="0"/>
                                          </p:stCondLst>
                                        </p:cTn>
                                        <p:tgtEl>
                                          <p:spTgt spid="5"/>
                                        </p:tgtEl>
                                        <p:attrNameLst>
                                          <p:attrName>ppt_x</p:attrName>
                                        </p:attrNameLst>
                                      </p:cBhvr>
                                    </p:anim>
                                    <p:anim from="(-#ppt_h/2)" to="(#ppt_y)" calcmode="lin" valueType="num">
                                      <p:cBhvr>
                                        <p:cTn id="28" dur="2000" fill="hold">
                                          <p:stCondLst>
                                            <p:cond delay="0"/>
                                          </p:stCondLst>
                                        </p:cTn>
                                        <p:tgtEl>
                                          <p:spTgt spid="5"/>
                                        </p:tgtEl>
                                        <p:attrNameLst>
                                          <p:attrName>ppt_y</p:attrName>
                                        </p:attrNameLst>
                                      </p:cBhvr>
                                    </p:anim>
                                    <p:animRot by="21600000">
                                      <p:cBhvr>
                                        <p:cTn id="29" dur="2000" fill="hold">
                                          <p:stCondLst>
                                            <p:cond delay="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9" presetClass="entr" presetSubtype="10" fill="hold" nodeType="clickEffect">
                                  <p:stCondLst>
                                    <p:cond delay="0"/>
                                  </p:stCondLst>
                                  <p:childTnLst>
                                    <p:set>
                                      <p:cBhvr>
                                        <p:cTn id="33" dur="1" fill="hold">
                                          <p:stCondLst>
                                            <p:cond delay="0"/>
                                          </p:stCondLst>
                                        </p:cTn>
                                        <p:tgtEl>
                                          <p:spTgt spid="7171"/>
                                        </p:tgtEl>
                                        <p:attrNameLst>
                                          <p:attrName>style.visibility</p:attrName>
                                        </p:attrNameLst>
                                      </p:cBhvr>
                                      <p:to>
                                        <p:strVal val="visible"/>
                                      </p:to>
                                    </p:set>
                                    <p:anim calcmode="lin" valueType="num">
                                      <p:cBhvr>
                                        <p:cTn id="34" dur="5000" fill="hold"/>
                                        <p:tgtEl>
                                          <p:spTgt spid="7171"/>
                                        </p:tgtEl>
                                        <p:attrNameLst>
                                          <p:attrName>ppt_w</p:attrName>
                                        </p:attrNameLst>
                                      </p:cBhvr>
                                      <p:tavLst>
                                        <p:tav tm="0" fmla="#ppt_w*sin(2.5*pi*$)">
                                          <p:val>
                                            <p:fltVal val="0"/>
                                          </p:val>
                                        </p:tav>
                                        <p:tav tm="100000">
                                          <p:val>
                                            <p:fltVal val="1"/>
                                          </p:val>
                                        </p:tav>
                                      </p:tavLst>
                                    </p:anim>
                                    <p:anim calcmode="lin" valueType="num">
                                      <p:cBhvr>
                                        <p:cTn id="35" dur="5000" fill="hold"/>
                                        <p:tgtEl>
                                          <p:spTgt spid="7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ttp://y3.ifengimg.com/tech_spider/dci_2012/04/6c10e664b387266c5e79929a2572d612.jpg"/>
          <p:cNvPicPr>
            <a:picLocks noChangeAspect="1" noChangeArrowheads="1"/>
          </p:cNvPicPr>
          <p:nvPr/>
        </p:nvPicPr>
        <p:blipFill>
          <a:blip r:embed="rId3" cstate="print"/>
          <a:srcRect/>
          <a:stretch>
            <a:fillRect/>
          </a:stretch>
        </p:blipFill>
        <p:spPr bwMode="auto">
          <a:xfrm rot="5400000">
            <a:off x="1142998" y="-1143000"/>
            <a:ext cx="6858003" cy="9143999"/>
          </a:xfrm>
          <a:prstGeom prst="rect">
            <a:avLst/>
          </a:prstGeom>
          <a:noFill/>
        </p:spPr>
      </p:pic>
      <p:sp>
        <p:nvSpPr>
          <p:cNvPr id="4" name="标题 3"/>
          <p:cNvSpPr>
            <a:spLocks noGrp="1"/>
          </p:cNvSpPr>
          <p:nvPr>
            <p:ph type="title" idx="4294967295"/>
          </p:nvPr>
        </p:nvSpPr>
        <p:spPr>
          <a:xfrm>
            <a:off x="0" y="0"/>
            <a:ext cx="9144000" cy="1143000"/>
          </a:xfrm>
        </p:spPr>
        <p:txBody>
          <a:bodyPr>
            <a:noAutofit/>
          </a:bodyPr>
          <a:lstStyle/>
          <a:p>
            <a:r>
              <a:rPr lang="zh-CN" altLang="zh-CN" sz="7200" dirty="0" smtClean="0">
                <a:solidFill>
                  <a:srgbClr val="1AFFFA"/>
                </a:solidFill>
              </a:rPr>
              <a:t>“</a:t>
            </a:r>
            <a:r>
              <a:rPr lang="en-US" altLang="zh-CN" sz="7200" dirty="0" smtClean="0">
                <a:solidFill>
                  <a:srgbClr val="1AFFFA"/>
                </a:solidFill>
              </a:rPr>
              <a:t>NGC 891”</a:t>
            </a:r>
            <a:r>
              <a:rPr lang="zh-CN" altLang="zh-CN" sz="7200" kern="1200" dirty="0" smtClean="0">
                <a:solidFill>
                  <a:srgbClr val="1AFFFA"/>
                </a:solidFill>
                <a:latin typeface="Calibri"/>
                <a:ea typeface="+mj-ea"/>
                <a:cs typeface="+mj-cs"/>
              </a:rPr>
              <a:t>螺旋星系</a:t>
            </a:r>
            <a:endParaRPr lang="zh-CN" altLang="en-US" sz="7200" dirty="0">
              <a:solidFill>
                <a:srgbClr val="1AFFFA"/>
              </a:solidFill>
            </a:endParaRPr>
          </a:p>
        </p:txBody>
      </p:sp>
      <p:sp>
        <p:nvSpPr>
          <p:cNvPr id="5" name="矩形 4"/>
          <p:cNvSpPr/>
          <p:nvPr/>
        </p:nvSpPr>
        <p:spPr>
          <a:xfrm>
            <a:off x="3995936" y="5301208"/>
            <a:ext cx="4451860" cy="1015663"/>
          </a:xfrm>
          <a:prstGeom prst="rect">
            <a:avLst/>
          </a:prstGeom>
        </p:spPr>
        <p:txBody>
          <a:bodyPr wrap="none">
            <a:spAutoFit/>
          </a:bodyPr>
          <a:lstStyle/>
          <a:p>
            <a:r>
              <a:rPr lang="en-US" altLang="zh-CN" sz="6000" b="1" dirty="0" smtClean="0">
                <a:solidFill>
                  <a:srgbClr val="00FFFF"/>
                </a:solidFill>
              </a:rPr>
              <a:t>“</a:t>
            </a:r>
            <a:r>
              <a:rPr lang="zh-CN" altLang="en-US" sz="6000" b="1" dirty="0" smtClean="0">
                <a:solidFill>
                  <a:srgbClr val="00FFFF"/>
                </a:solidFill>
              </a:rPr>
              <a:t>时空  裂缝</a:t>
            </a:r>
            <a:r>
              <a:rPr lang="en-US" altLang="zh-CN" sz="6000" b="1" dirty="0" smtClean="0">
                <a:solidFill>
                  <a:srgbClr val="00FFFF"/>
                </a:solidFill>
              </a:rPr>
              <a:t>”</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p:cTn id="7" dur="5000" fill="hold"/>
                                        <p:tgtEl>
                                          <p:spTgt spid="175106"/>
                                        </p:tgtEl>
                                        <p:attrNameLst>
                                          <p:attrName>ppt_w</p:attrName>
                                        </p:attrNameLst>
                                      </p:cBhvr>
                                      <p:tavLst>
                                        <p:tav tm="0" fmla="#ppt_w*sin(2.5*pi*$)">
                                          <p:val>
                                            <p:fltVal val="0"/>
                                          </p:val>
                                        </p:tav>
                                        <p:tav tm="100000">
                                          <p:val>
                                            <p:fltVal val="1"/>
                                          </p:val>
                                        </p:tav>
                                      </p:tavLst>
                                    </p:anim>
                                    <p:anim calcmode="lin" valueType="num">
                                      <p:cBhvr>
                                        <p:cTn id="8" dur="5000" fill="hold"/>
                                        <p:tgtEl>
                                          <p:spTgt spid="17510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70" decel="100000"/>
                                        <p:tgtEl>
                                          <p:spTgt spid="4"/>
                                        </p:tgtEl>
                                      </p:cBhvr>
                                    </p:animEffect>
                                    <p:animScale>
                                      <p:cBhvr>
                                        <p:cTn id="14" dur="770" decel="100000"/>
                                        <p:tgtEl>
                                          <p:spTgt spid="4"/>
                                        </p:tgtEl>
                                      </p:cBhvr>
                                      <p:from x="10000" y="10000"/>
                                      <p:to x="200000" y="450000"/>
                                    </p:animScale>
                                    <p:animScale>
                                      <p:cBhvr>
                                        <p:cTn id="15" dur="1230" accel="100000" fill="hold">
                                          <p:stCondLst>
                                            <p:cond delay="770"/>
                                          </p:stCondLst>
                                        </p:cTn>
                                        <p:tgtEl>
                                          <p:spTgt spid="4"/>
                                        </p:tgtEl>
                                      </p:cBhvr>
                                      <p:from x="200000" y="450000"/>
                                      <p:to x="100000" y="100000"/>
                                    </p:animScale>
                                    <p:set>
                                      <p:cBhvr>
                                        <p:cTn id="16" dur="770" fill="hold"/>
                                        <p:tgtEl>
                                          <p:spTgt spid="4"/>
                                        </p:tgtEl>
                                        <p:attrNameLst>
                                          <p:attrName>ppt_x</p:attrName>
                                        </p:attrNameLst>
                                      </p:cBhvr>
                                      <p:to>
                                        <p:strVal val="(0.5)"/>
                                      </p:to>
                                    </p:set>
                                    <p:anim from="(0.5)" to="(#ppt_x)" calcmode="lin" valueType="num">
                                      <p:cBhvr>
                                        <p:cTn id="17" dur="1230" accel="100000" fill="hold">
                                          <p:stCondLst>
                                            <p:cond delay="770"/>
                                          </p:stCondLst>
                                        </p:cTn>
                                        <p:tgtEl>
                                          <p:spTgt spid="4"/>
                                        </p:tgtEl>
                                        <p:attrNameLst>
                                          <p:attrName>ppt_x</p:attrName>
                                        </p:attrNameLst>
                                      </p:cBhvr>
                                    </p:anim>
                                    <p:set>
                                      <p:cBhvr>
                                        <p:cTn id="18" dur="770" fill="hold"/>
                                        <p:tgtEl>
                                          <p:spTgt spid="4"/>
                                        </p:tgtEl>
                                        <p:attrNameLst>
                                          <p:attrName>ppt_y</p:attrName>
                                        </p:attrNameLst>
                                      </p:cBhvr>
                                      <p:to>
                                        <p:strVal val="(#ppt_y+0.4)"/>
                                      </p:to>
                                    </p:set>
                                    <p:anim from="(#ppt_y+0.4)" to="(#ppt_y)" calcmode="lin" valueType="num">
                                      <p:cBhvr>
                                        <p:cTn id="19" dur="1230" accel="100000" fill="hold">
                                          <p:stCondLst>
                                            <p:cond delay="770"/>
                                          </p:stCondLst>
                                        </p:cTn>
                                        <p:tgtEl>
                                          <p:spTgt spid="4"/>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1000" autoRev="1" fill="hold">
                                          <p:stCondLst>
                                            <p:cond delay="0"/>
                                          </p:stCondLst>
                                        </p:cTn>
                                        <p:tgtEl>
                                          <p:spTgt spid="5"/>
                                        </p:tgtEl>
                                        <p:attrNameLst>
                                          <p:attrName>ppt_w</p:attrName>
                                        </p:attrNameLst>
                                      </p:cBhvr>
                                    </p:anim>
                                    <p:anim by="(#ppt_w*0.50)" calcmode="lin" valueType="num">
                                      <p:cBhvr>
                                        <p:cTn id="25" dur="1000" decel="50000" autoRev="1" fill="hold">
                                          <p:stCondLst>
                                            <p:cond delay="0"/>
                                          </p:stCondLst>
                                        </p:cTn>
                                        <p:tgtEl>
                                          <p:spTgt spid="5"/>
                                        </p:tgtEl>
                                        <p:attrNameLst>
                                          <p:attrName>ppt_x</p:attrName>
                                        </p:attrNameLst>
                                      </p:cBhvr>
                                    </p:anim>
                                    <p:anim from="(-#ppt_h/2)" to="(#ppt_y)" calcmode="lin" valueType="num">
                                      <p:cBhvr>
                                        <p:cTn id="26" dur="2000" fill="hold">
                                          <p:stCondLst>
                                            <p:cond delay="0"/>
                                          </p:stCondLst>
                                        </p:cTn>
                                        <p:tgtEl>
                                          <p:spTgt spid="5"/>
                                        </p:tgtEl>
                                        <p:attrNameLst>
                                          <p:attrName>ppt_y</p:attrName>
                                        </p:attrNameLst>
                                      </p:cBhvr>
                                    </p:anim>
                                    <p:animRot by="21600000">
                                      <p:cBhvr>
                                        <p:cTn id="27" dur="2000" fill="hold">
                                          <p:stCondLst>
                                            <p:cond delay="0"/>
                                          </p:stCondLst>
                                        </p:cTn>
                                        <p:tgtEl>
                                          <p:spTgt spid="5"/>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9" presetClass="entr" presetSubtype="5" fill="hold" nodeType="clickEffect">
                                  <p:stCondLst>
                                    <p:cond delay="0"/>
                                  </p:stCondLst>
                                  <p:childTnLst>
                                    <p:set>
                                      <p:cBhvr>
                                        <p:cTn id="31" dur="1" fill="hold">
                                          <p:stCondLst>
                                            <p:cond delay="0"/>
                                          </p:stCondLst>
                                        </p:cTn>
                                        <p:tgtEl>
                                          <p:spTgt spid="175106"/>
                                        </p:tgtEl>
                                        <p:attrNameLst>
                                          <p:attrName>style.visibility</p:attrName>
                                        </p:attrNameLst>
                                      </p:cBhvr>
                                      <p:to>
                                        <p:strVal val="visible"/>
                                      </p:to>
                                    </p:set>
                                    <p:anim calcmode="lin" valueType="num">
                                      <p:cBhvr>
                                        <p:cTn id="32" dur="5000" fill="hold"/>
                                        <p:tgtEl>
                                          <p:spTgt spid="175106"/>
                                        </p:tgtEl>
                                        <p:attrNameLst>
                                          <p:attrName>ppt_w</p:attrName>
                                        </p:attrNameLst>
                                      </p:cBhvr>
                                      <p:tavLst>
                                        <p:tav tm="0">
                                          <p:val>
                                            <p:strVal val="#ppt_w"/>
                                          </p:val>
                                        </p:tav>
                                        <p:tav tm="100000">
                                          <p:val>
                                            <p:strVal val="#ppt_w"/>
                                          </p:val>
                                        </p:tav>
                                      </p:tavLst>
                                    </p:anim>
                                    <p:anim calcmode="lin" valueType="num">
                                      <p:cBhvr>
                                        <p:cTn id="33" dur="5000" fill="hold"/>
                                        <p:tgtEl>
                                          <p:spTgt spid="175106"/>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U NGC 1512棒旋星系"/>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4" name="标题 3"/>
          <p:cNvSpPr>
            <a:spLocks noGrp="1"/>
          </p:cNvSpPr>
          <p:nvPr>
            <p:ph type="title"/>
          </p:nvPr>
        </p:nvSpPr>
        <p:spPr>
          <a:xfrm>
            <a:off x="0" y="0"/>
            <a:ext cx="9144000" cy="1143000"/>
          </a:xfrm>
          <a:solidFill>
            <a:srgbClr val="00FFFF"/>
          </a:solidFill>
        </p:spPr>
        <p:txBody>
          <a:bodyPr>
            <a:noAutofit/>
          </a:bodyPr>
          <a:lstStyle/>
          <a:p>
            <a:pPr algn="ctr"/>
            <a:r>
              <a:rPr lang="en-US" altLang="zh-CN" sz="8000" dirty="0" smtClean="0">
                <a:solidFill>
                  <a:srgbClr val="FF0000"/>
                </a:solidFill>
              </a:rPr>
              <a:t>NGC1512</a:t>
            </a:r>
            <a:r>
              <a:rPr lang="zh-CN" altLang="en-US" sz="8000" dirty="0" smtClean="0">
                <a:solidFill>
                  <a:srgbClr val="FF0000"/>
                </a:solidFill>
              </a:rPr>
              <a:t>棒状星系</a:t>
            </a:r>
            <a:endParaRPr lang="zh-CN" altLang="en-US" sz="8000" dirty="0"/>
          </a:p>
        </p:txBody>
      </p:sp>
      <p:sp>
        <p:nvSpPr>
          <p:cNvPr id="5" name="矩形 4"/>
          <p:cNvSpPr/>
          <p:nvPr/>
        </p:nvSpPr>
        <p:spPr>
          <a:xfrm>
            <a:off x="0" y="4919008"/>
            <a:ext cx="9144000" cy="1938992"/>
          </a:xfrm>
          <a:prstGeom prst="rect">
            <a:avLst/>
          </a:prstGeom>
        </p:spPr>
        <p:txBody>
          <a:bodyPr wrap="square">
            <a:spAutoFit/>
          </a:bodyPr>
          <a:lstStyle/>
          <a:p>
            <a:pPr algn="ctr"/>
            <a:r>
              <a:rPr lang="zh-CN" altLang="en-US" sz="6000" b="1" dirty="0" smtClean="0">
                <a:solidFill>
                  <a:srgbClr val="00FFFF"/>
                </a:solidFill>
              </a:rPr>
              <a:t>位于时钟座  </a:t>
            </a:r>
            <a:endParaRPr lang="en-US" altLang="zh-CN" sz="6000" b="1" dirty="0" smtClean="0">
              <a:solidFill>
                <a:srgbClr val="00FFFF"/>
              </a:solidFill>
            </a:endParaRPr>
          </a:p>
          <a:p>
            <a:pPr algn="ctr"/>
            <a:r>
              <a:rPr lang="zh-CN" altLang="en-US" sz="6000" b="1" dirty="0" smtClean="0">
                <a:solidFill>
                  <a:srgbClr val="00FFFF"/>
                </a:solidFill>
              </a:rPr>
              <a:t>距地球约</a:t>
            </a:r>
            <a:r>
              <a:rPr lang="en-US" altLang="zh-CN" sz="6000" b="1" dirty="0" smtClean="0">
                <a:solidFill>
                  <a:srgbClr val="00FFFF"/>
                </a:solidFill>
              </a:rPr>
              <a:t>3000</a:t>
            </a:r>
            <a:r>
              <a:rPr lang="zh-CN" altLang="en-US" sz="6000" b="1" dirty="0" smtClean="0">
                <a:solidFill>
                  <a:srgbClr val="00FFFF"/>
                </a:solidFill>
              </a:rPr>
              <a:t>万光年</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6246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70" decel="100000"/>
                                        <p:tgtEl>
                                          <p:spTgt spid="4"/>
                                        </p:tgtEl>
                                      </p:cBhvr>
                                    </p:animEffect>
                                    <p:animScale>
                                      <p:cBhvr>
                                        <p:cTn id="12" dur="770" decel="100000"/>
                                        <p:tgtEl>
                                          <p:spTgt spid="4"/>
                                        </p:tgtEl>
                                      </p:cBhvr>
                                      <p:from x="10000" y="10000"/>
                                      <p:to x="200000" y="450000"/>
                                    </p:animScale>
                                    <p:animScale>
                                      <p:cBhvr>
                                        <p:cTn id="13" dur="1230" accel="100000" fill="hold">
                                          <p:stCondLst>
                                            <p:cond delay="770"/>
                                          </p:stCondLst>
                                        </p:cTn>
                                        <p:tgtEl>
                                          <p:spTgt spid="4"/>
                                        </p:tgtEl>
                                      </p:cBhvr>
                                      <p:from x="200000" y="450000"/>
                                      <p:to x="100000" y="100000"/>
                                    </p:animScale>
                                    <p:set>
                                      <p:cBhvr>
                                        <p:cTn id="14" dur="770" fill="hold"/>
                                        <p:tgtEl>
                                          <p:spTgt spid="4"/>
                                        </p:tgtEl>
                                        <p:attrNameLst>
                                          <p:attrName>ppt_x</p:attrName>
                                        </p:attrNameLst>
                                      </p:cBhvr>
                                      <p:to>
                                        <p:strVal val="(0.5)"/>
                                      </p:to>
                                    </p:set>
                                    <p:anim from="(0.5)" to="(#ppt_x)" calcmode="lin" valueType="num">
                                      <p:cBhvr>
                                        <p:cTn id="15" dur="1230" accel="100000" fill="hold">
                                          <p:stCondLst>
                                            <p:cond delay="770"/>
                                          </p:stCondLst>
                                        </p:cTn>
                                        <p:tgtEl>
                                          <p:spTgt spid="4"/>
                                        </p:tgtEl>
                                        <p:attrNameLst>
                                          <p:attrName>ppt_x</p:attrName>
                                        </p:attrNameLst>
                                      </p:cBhvr>
                                    </p:anim>
                                    <p:set>
                                      <p:cBhvr>
                                        <p:cTn id="16" dur="770" fill="hold"/>
                                        <p:tgtEl>
                                          <p:spTgt spid="4"/>
                                        </p:tgtEl>
                                        <p:attrNameLst>
                                          <p:attrName>ppt_y</p:attrName>
                                        </p:attrNameLst>
                                      </p:cBhvr>
                                      <p:to>
                                        <p:strVal val="(#ppt_y+0.4)"/>
                                      </p:to>
                                    </p:set>
                                    <p:anim from="(#ppt_y+0.4)" to="(#ppt_y)" calcmode="lin" valueType="num">
                                      <p:cBhvr>
                                        <p:cTn id="17" dur="1230" accel="100000" fill="hold">
                                          <p:stCondLst>
                                            <p:cond delay="770"/>
                                          </p:stCondLst>
                                        </p:cTn>
                                        <p:tgtEl>
                                          <p:spTgt spid="4"/>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1000" autoRev="1" fill="hold">
                                          <p:stCondLst>
                                            <p:cond delay="0"/>
                                          </p:stCondLst>
                                        </p:cTn>
                                        <p:tgtEl>
                                          <p:spTgt spid="5"/>
                                        </p:tgtEl>
                                        <p:attrNameLst>
                                          <p:attrName>ppt_w</p:attrName>
                                        </p:attrNameLst>
                                      </p:cBhvr>
                                    </p:anim>
                                    <p:anim by="(#ppt_w*0.50)" calcmode="lin" valueType="num">
                                      <p:cBhvr>
                                        <p:cTn id="23" dur="1000" decel="50000" autoRev="1" fill="hold">
                                          <p:stCondLst>
                                            <p:cond delay="0"/>
                                          </p:stCondLst>
                                        </p:cTn>
                                        <p:tgtEl>
                                          <p:spTgt spid="5"/>
                                        </p:tgtEl>
                                        <p:attrNameLst>
                                          <p:attrName>ppt_x</p:attrName>
                                        </p:attrNameLst>
                                      </p:cBhvr>
                                    </p:anim>
                                    <p:anim from="(-#ppt_h/2)" to="(#ppt_y)" calcmode="lin" valueType="num">
                                      <p:cBhvr>
                                        <p:cTn id="24" dur="2000" fill="hold">
                                          <p:stCondLst>
                                            <p:cond delay="0"/>
                                          </p:stCondLst>
                                        </p:cTn>
                                        <p:tgtEl>
                                          <p:spTgt spid="5"/>
                                        </p:tgtEl>
                                        <p:attrNameLst>
                                          <p:attrName>ppt_y</p:attrName>
                                        </p:attrNameLst>
                                      </p:cBhvr>
                                    </p:anim>
                                    <p:animRot by="21600000">
                                      <p:cBhvr>
                                        <p:cTn id="25" dur="2000" fill="hold">
                                          <p:stCondLst>
                                            <p:cond delay="0"/>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nodeType="clickEffect">
                                  <p:stCondLst>
                                    <p:cond delay="0"/>
                                  </p:stCondLst>
                                  <p:childTnLst>
                                    <p:set>
                                      <p:cBhvr>
                                        <p:cTn id="29" dur="1" fill="hold">
                                          <p:stCondLst>
                                            <p:cond delay="0"/>
                                          </p:stCondLst>
                                        </p:cTn>
                                        <p:tgtEl>
                                          <p:spTgt spid="62467"/>
                                        </p:tgtEl>
                                        <p:attrNameLst>
                                          <p:attrName>style.visibility</p:attrName>
                                        </p:attrNameLst>
                                      </p:cBhvr>
                                      <p:to>
                                        <p:strVal val="visible"/>
                                      </p:to>
                                    </p:set>
                                    <p:anim calcmode="lin" valueType="num">
                                      <p:cBhvr>
                                        <p:cTn id="30" dur="5000" fill="hold"/>
                                        <p:tgtEl>
                                          <p:spTgt spid="62467"/>
                                        </p:tgtEl>
                                        <p:attrNameLst>
                                          <p:attrName>ppt_w</p:attrName>
                                        </p:attrNameLst>
                                      </p:cBhvr>
                                      <p:tavLst>
                                        <p:tav tm="0" fmla="#ppt_w*sin(2.5*pi*$)">
                                          <p:val>
                                            <p:fltVal val="0"/>
                                          </p:val>
                                        </p:tav>
                                        <p:tav tm="100000">
                                          <p:val>
                                            <p:fltVal val="1"/>
                                          </p:val>
                                        </p:tav>
                                      </p:tavLst>
                                    </p:anim>
                                    <p:anim calcmode="lin" valueType="num">
                                      <p:cBhvr>
                                        <p:cTn id="31" dur="5000" fill="hold"/>
                                        <p:tgtEl>
                                          <p:spTgt spid="624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y2.ifengimg.com/tech_spider/dci_2012/04/560f96bd41ebee7cff1917b9980888f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标题 2"/>
          <p:cNvSpPr>
            <a:spLocks noGrp="1"/>
          </p:cNvSpPr>
          <p:nvPr>
            <p:ph type="title"/>
          </p:nvPr>
        </p:nvSpPr>
        <p:spPr>
          <a:xfrm>
            <a:off x="0" y="0"/>
            <a:ext cx="9144000" cy="1484784"/>
          </a:xfrm>
          <a:solidFill>
            <a:srgbClr val="1AFFFA"/>
          </a:solidFill>
        </p:spPr>
        <p:txBody>
          <a:bodyPr>
            <a:noAutofit/>
          </a:bodyPr>
          <a:lstStyle/>
          <a:p>
            <a:r>
              <a:rPr lang="en-US" altLang="zh-CN" sz="6000" dirty="0" smtClean="0">
                <a:solidFill>
                  <a:srgbClr val="FF0000"/>
                </a:solidFill>
              </a:rPr>
              <a:t>NGC2683</a:t>
            </a:r>
            <a:r>
              <a:rPr lang="en-US" altLang="zh-CN" sz="8000" b="1" dirty="0" smtClean="0">
                <a:solidFill>
                  <a:srgbClr val="FF0000"/>
                </a:solidFill>
              </a:rPr>
              <a:t>”UFO</a:t>
            </a:r>
            <a:r>
              <a:rPr lang="zh-CN" altLang="en-US" sz="8000" b="1" dirty="0" smtClean="0">
                <a:solidFill>
                  <a:srgbClr val="FF0000"/>
                </a:solidFill>
              </a:rPr>
              <a:t>星系</a:t>
            </a:r>
            <a:r>
              <a:rPr lang="en-US" altLang="zh-CN" sz="8000" b="1" dirty="0" smtClean="0">
                <a:solidFill>
                  <a:srgbClr val="FF0000"/>
                </a:solidFill>
              </a:rPr>
              <a:t>”</a:t>
            </a:r>
            <a:endParaRPr lang="zh-CN" altLang="en-US" sz="6000" dirty="0">
              <a:solidFill>
                <a:srgbClr val="FF0000"/>
              </a:solidFill>
            </a:endParaRPr>
          </a:p>
        </p:txBody>
      </p:sp>
      <p:sp>
        <p:nvSpPr>
          <p:cNvPr id="4" name="矩形 3"/>
          <p:cNvSpPr/>
          <p:nvPr/>
        </p:nvSpPr>
        <p:spPr>
          <a:xfrm>
            <a:off x="2771800" y="5517232"/>
            <a:ext cx="4031873" cy="1015663"/>
          </a:xfrm>
          <a:prstGeom prst="rect">
            <a:avLst/>
          </a:prstGeom>
        </p:spPr>
        <p:txBody>
          <a:bodyPr wrap="none">
            <a:spAutoFit/>
          </a:bodyPr>
          <a:lstStyle/>
          <a:p>
            <a:r>
              <a:rPr lang="zh-CN" altLang="en-US" sz="6000" dirty="0" smtClean="0">
                <a:solidFill>
                  <a:srgbClr val="1AFFFA"/>
                </a:solidFill>
              </a:rPr>
              <a:t>盘旋的飞碟</a:t>
            </a:r>
            <a:endParaRPr lang="zh-CN" altLang="en-US" sz="6000"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p:cTn id="7" dur="5000" fill="hold"/>
                                        <p:tgtEl>
                                          <p:spTgt spid="179202"/>
                                        </p:tgtEl>
                                        <p:attrNameLst>
                                          <p:attrName>ppt_w</p:attrName>
                                        </p:attrNameLst>
                                      </p:cBhvr>
                                      <p:tavLst>
                                        <p:tav tm="0" fmla="#ppt_w*sin(2.5*pi*$)">
                                          <p:val>
                                            <p:fltVal val="0"/>
                                          </p:val>
                                        </p:tav>
                                        <p:tav tm="100000">
                                          <p:val>
                                            <p:fltVal val="1"/>
                                          </p:val>
                                        </p:tav>
                                      </p:tavLst>
                                    </p:anim>
                                    <p:anim calcmode="lin" valueType="num">
                                      <p:cBhvr>
                                        <p:cTn id="8" dur="5000" fill="hold"/>
                                        <p:tgtEl>
                                          <p:spTgt spid="17920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70" decel="100000"/>
                                        <p:tgtEl>
                                          <p:spTgt spid="3"/>
                                        </p:tgtEl>
                                      </p:cBhvr>
                                    </p:animEffect>
                                    <p:animScale>
                                      <p:cBhvr>
                                        <p:cTn id="14" dur="770" decel="100000"/>
                                        <p:tgtEl>
                                          <p:spTgt spid="3"/>
                                        </p:tgtEl>
                                      </p:cBhvr>
                                      <p:from x="10000" y="10000"/>
                                      <p:to x="200000" y="450000"/>
                                    </p:animScale>
                                    <p:animScale>
                                      <p:cBhvr>
                                        <p:cTn id="15" dur="1230" accel="100000" fill="hold">
                                          <p:stCondLst>
                                            <p:cond delay="770"/>
                                          </p:stCondLst>
                                        </p:cTn>
                                        <p:tgtEl>
                                          <p:spTgt spid="3"/>
                                        </p:tgtEl>
                                      </p:cBhvr>
                                      <p:from x="200000" y="450000"/>
                                      <p:to x="100000" y="100000"/>
                                    </p:animScale>
                                    <p:set>
                                      <p:cBhvr>
                                        <p:cTn id="16" dur="770" fill="hold"/>
                                        <p:tgtEl>
                                          <p:spTgt spid="3"/>
                                        </p:tgtEl>
                                        <p:attrNameLst>
                                          <p:attrName>ppt_x</p:attrName>
                                        </p:attrNameLst>
                                      </p:cBhvr>
                                      <p:to>
                                        <p:strVal val="(0.5)"/>
                                      </p:to>
                                    </p:set>
                                    <p:anim from="(0.5)" to="(#ppt_x)" calcmode="lin" valueType="num">
                                      <p:cBhvr>
                                        <p:cTn id="17" dur="1230" accel="100000" fill="hold">
                                          <p:stCondLst>
                                            <p:cond delay="770"/>
                                          </p:stCondLst>
                                        </p:cTn>
                                        <p:tgtEl>
                                          <p:spTgt spid="3"/>
                                        </p:tgtEl>
                                        <p:attrNameLst>
                                          <p:attrName>ppt_x</p:attrName>
                                        </p:attrNameLst>
                                      </p:cBhvr>
                                    </p:anim>
                                    <p:set>
                                      <p:cBhvr>
                                        <p:cTn id="18" dur="770" fill="hold"/>
                                        <p:tgtEl>
                                          <p:spTgt spid="3"/>
                                        </p:tgtEl>
                                        <p:attrNameLst>
                                          <p:attrName>ppt_y</p:attrName>
                                        </p:attrNameLst>
                                      </p:cBhvr>
                                      <p:to>
                                        <p:strVal val="(#ppt_y+0.4)"/>
                                      </p:to>
                                    </p:set>
                                    <p:anim from="(#ppt_y+0.4)" to="(#ppt_y)" calcmode="lin" valueType="num">
                                      <p:cBhvr>
                                        <p:cTn id="19" dur="1230" accel="100000" fill="hold">
                                          <p:stCondLst>
                                            <p:cond delay="770"/>
                                          </p:stCondLst>
                                        </p:cTn>
                                        <p:tgtEl>
                                          <p:spTgt spid="3"/>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by="(-#ppt_w*2)" calcmode="lin" valueType="num">
                                      <p:cBhvr rctx="PPT">
                                        <p:cTn id="24" dur="1500" autoRev="1" fill="hold">
                                          <p:stCondLst>
                                            <p:cond delay="0"/>
                                          </p:stCondLst>
                                        </p:cTn>
                                        <p:tgtEl>
                                          <p:spTgt spid="4"/>
                                        </p:tgtEl>
                                        <p:attrNameLst>
                                          <p:attrName>ppt_w</p:attrName>
                                        </p:attrNameLst>
                                      </p:cBhvr>
                                    </p:anim>
                                    <p:anim by="(#ppt_w*0.50)" calcmode="lin" valueType="num">
                                      <p:cBhvr>
                                        <p:cTn id="25" dur="1500" decel="50000" autoRev="1" fill="hold">
                                          <p:stCondLst>
                                            <p:cond delay="0"/>
                                          </p:stCondLst>
                                        </p:cTn>
                                        <p:tgtEl>
                                          <p:spTgt spid="4"/>
                                        </p:tgtEl>
                                        <p:attrNameLst>
                                          <p:attrName>ppt_x</p:attrName>
                                        </p:attrNameLst>
                                      </p:cBhvr>
                                    </p:anim>
                                    <p:anim from="(-#ppt_h/2)" to="(#ppt_y)" calcmode="lin" valueType="num">
                                      <p:cBhvr>
                                        <p:cTn id="26" dur="3000" fill="hold">
                                          <p:stCondLst>
                                            <p:cond delay="0"/>
                                          </p:stCondLst>
                                        </p:cTn>
                                        <p:tgtEl>
                                          <p:spTgt spid="4"/>
                                        </p:tgtEl>
                                        <p:attrNameLst>
                                          <p:attrName>ppt_y</p:attrName>
                                        </p:attrNameLst>
                                      </p:cBhvr>
                                    </p:anim>
                                    <p:animRot by="21600000">
                                      <p:cBhvr>
                                        <p:cTn id="27" dur="3000" fill="hold">
                                          <p:stCondLst>
                                            <p:cond delay="0"/>
                                          </p:stCondLst>
                                        </p:cTn>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179202"/>
                                        </p:tgtEl>
                                        <p:attrNameLst>
                                          <p:attrName>style.visibility</p:attrName>
                                        </p:attrNameLst>
                                      </p:cBhvr>
                                      <p:to>
                                        <p:strVal val="visible"/>
                                      </p:to>
                                    </p:set>
                                    <p:anim calcmode="lin" valueType="num">
                                      <p:cBhvr>
                                        <p:cTn id="32" dur="5000" fill="hold"/>
                                        <p:tgtEl>
                                          <p:spTgt spid="179202"/>
                                        </p:tgtEl>
                                        <p:attrNameLst>
                                          <p:attrName>ppt_w</p:attrName>
                                        </p:attrNameLst>
                                      </p:cBhvr>
                                      <p:tavLst>
                                        <p:tav tm="0" fmla="#ppt_w*sin(2.5*pi*$)">
                                          <p:val>
                                            <p:fltVal val="0"/>
                                          </p:val>
                                        </p:tav>
                                        <p:tav tm="100000">
                                          <p:val>
                                            <p:fltVal val="1"/>
                                          </p:val>
                                        </p:tav>
                                      </p:tavLst>
                                    </p:anim>
                                    <p:anim calcmode="lin" valueType="num">
                                      <p:cBhvr>
                                        <p:cTn id="33" dur="5000" fill="hold"/>
                                        <p:tgtEl>
                                          <p:spTgt spid="1792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xu\Pictures\2h.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274638"/>
            <a:ext cx="9144000" cy="1143000"/>
          </a:xfrm>
        </p:spPr>
        <p:txBody>
          <a:bodyPr>
            <a:noAutofit/>
          </a:bodyPr>
          <a:lstStyle/>
          <a:p>
            <a:r>
              <a:rPr lang="en-US" altLang="zh-CN" sz="8000" dirty="0" smtClean="0">
                <a:solidFill>
                  <a:srgbClr val="1AFFFA"/>
                </a:solidFill>
                <a:latin typeface="宋体"/>
                <a:cs typeface="Times New Roman"/>
              </a:rPr>
              <a:t>NGC 2841</a:t>
            </a:r>
            <a:r>
              <a:rPr lang="zh-CN" altLang="zh-CN" sz="8000" kern="1200" dirty="0" smtClean="0">
                <a:solidFill>
                  <a:srgbClr val="1AFFFA"/>
                </a:solidFill>
                <a:latin typeface="Calibri"/>
                <a:ea typeface="+mj-ea"/>
                <a:cs typeface="+mj-cs"/>
              </a:rPr>
              <a:t>圆盘星系</a:t>
            </a:r>
            <a:endParaRPr lang="zh-CN" altLang="en-US" sz="8000" dirty="0">
              <a:solidFill>
                <a:srgbClr val="1AFFFA"/>
              </a:solidFill>
            </a:endParaRPr>
          </a:p>
        </p:txBody>
      </p:sp>
      <p:sp>
        <p:nvSpPr>
          <p:cNvPr id="5" name="矩形 4"/>
          <p:cNvSpPr/>
          <p:nvPr/>
        </p:nvSpPr>
        <p:spPr>
          <a:xfrm>
            <a:off x="0" y="4919008"/>
            <a:ext cx="9144000" cy="1938992"/>
          </a:xfrm>
          <a:prstGeom prst="rect">
            <a:avLst/>
          </a:prstGeom>
        </p:spPr>
        <p:txBody>
          <a:bodyPr wrap="square">
            <a:spAutoFit/>
          </a:bodyPr>
          <a:lstStyle/>
          <a:p>
            <a:pPr algn="ctr"/>
            <a:r>
              <a:rPr lang="zh-CN" altLang="en-US" sz="6000" b="1" dirty="0" smtClean="0">
                <a:solidFill>
                  <a:srgbClr val="1AFFFA"/>
                </a:solidFill>
                <a:latin typeface="宋体" pitchFamily="2" charset="-122"/>
              </a:rPr>
              <a:t>位于大熊星座</a:t>
            </a:r>
            <a:endParaRPr lang="zh-CN" altLang="en-US" sz="6000" b="1" dirty="0" smtClean="0">
              <a:solidFill>
                <a:srgbClr val="1AFFFA"/>
              </a:solidFill>
            </a:endParaRPr>
          </a:p>
          <a:p>
            <a:pPr algn="ctr"/>
            <a:r>
              <a:rPr lang="zh-CN" altLang="en-US" sz="6000" b="1" dirty="0" smtClean="0">
                <a:solidFill>
                  <a:srgbClr val="1AFFFA"/>
                </a:solidFill>
                <a:latin typeface="宋体" pitchFamily="2" charset="-122"/>
              </a:rPr>
              <a:t>距地球</a:t>
            </a:r>
            <a:r>
              <a:rPr lang="en-US" altLang="zh-CN" sz="6000" b="1" dirty="0" smtClean="0">
                <a:solidFill>
                  <a:srgbClr val="1AFFFA"/>
                </a:solidFill>
                <a:latin typeface="宋体" pitchFamily="2" charset="-122"/>
                <a:cs typeface="Times New Roman" charset="0"/>
              </a:rPr>
              <a:t>4600</a:t>
            </a:r>
            <a:r>
              <a:rPr lang="zh-CN" altLang="en-US" sz="6000" b="1" dirty="0" smtClean="0">
                <a:solidFill>
                  <a:srgbClr val="1AFFFA"/>
                </a:solidFill>
                <a:latin typeface="宋体" pitchFamily="2" charset="-122"/>
              </a:rPr>
              <a:t>万光年</a:t>
            </a:r>
            <a:endParaRPr lang="zh-CN" altLang="en-US" sz="6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634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70" decel="100000"/>
                                        <p:tgtEl>
                                          <p:spTgt spid="4"/>
                                        </p:tgtEl>
                                      </p:cBhvr>
                                    </p:animEffect>
                                    <p:animScale>
                                      <p:cBhvr>
                                        <p:cTn id="12" dur="770" decel="100000"/>
                                        <p:tgtEl>
                                          <p:spTgt spid="4"/>
                                        </p:tgtEl>
                                      </p:cBhvr>
                                      <p:from x="10000" y="10000"/>
                                      <p:to x="200000" y="450000"/>
                                    </p:animScale>
                                    <p:animScale>
                                      <p:cBhvr>
                                        <p:cTn id="13" dur="1230" accel="100000" fill="hold">
                                          <p:stCondLst>
                                            <p:cond delay="770"/>
                                          </p:stCondLst>
                                        </p:cTn>
                                        <p:tgtEl>
                                          <p:spTgt spid="4"/>
                                        </p:tgtEl>
                                      </p:cBhvr>
                                      <p:from x="200000" y="450000"/>
                                      <p:to x="100000" y="100000"/>
                                    </p:animScale>
                                    <p:set>
                                      <p:cBhvr>
                                        <p:cTn id="14" dur="770" fill="hold"/>
                                        <p:tgtEl>
                                          <p:spTgt spid="4"/>
                                        </p:tgtEl>
                                        <p:attrNameLst>
                                          <p:attrName>ppt_x</p:attrName>
                                        </p:attrNameLst>
                                      </p:cBhvr>
                                      <p:to>
                                        <p:strVal val="(0.5)"/>
                                      </p:to>
                                    </p:set>
                                    <p:anim from="(0.5)" to="(#ppt_x)" calcmode="lin" valueType="num">
                                      <p:cBhvr>
                                        <p:cTn id="15" dur="1230" accel="100000" fill="hold">
                                          <p:stCondLst>
                                            <p:cond delay="770"/>
                                          </p:stCondLst>
                                        </p:cTn>
                                        <p:tgtEl>
                                          <p:spTgt spid="4"/>
                                        </p:tgtEl>
                                        <p:attrNameLst>
                                          <p:attrName>ppt_x</p:attrName>
                                        </p:attrNameLst>
                                      </p:cBhvr>
                                    </p:anim>
                                    <p:set>
                                      <p:cBhvr>
                                        <p:cTn id="16" dur="770" fill="hold"/>
                                        <p:tgtEl>
                                          <p:spTgt spid="4"/>
                                        </p:tgtEl>
                                        <p:attrNameLst>
                                          <p:attrName>ppt_y</p:attrName>
                                        </p:attrNameLst>
                                      </p:cBhvr>
                                      <p:to>
                                        <p:strVal val="(#ppt_y+0.4)"/>
                                      </p:to>
                                    </p:set>
                                    <p:anim from="(#ppt_y+0.4)" to="(#ppt_y)" calcmode="lin" valueType="num">
                                      <p:cBhvr>
                                        <p:cTn id="17" dur="1230" accel="100000" fill="hold">
                                          <p:stCondLst>
                                            <p:cond delay="770"/>
                                          </p:stCondLst>
                                        </p:cTn>
                                        <p:tgtEl>
                                          <p:spTgt spid="4"/>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1500" autoRev="1" fill="hold">
                                          <p:stCondLst>
                                            <p:cond delay="0"/>
                                          </p:stCondLst>
                                        </p:cTn>
                                        <p:tgtEl>
                                          <p:spTgt spid="5"/>
                                        </p:tgtEl>
                                        <p:attrNameLst>
                                          <p:attrName>ppt_w</p:attrName>
                                        </p:attrNameLst>
                                      </p:cBhvr>
                                    </p:anim>
                                    <p:anim by="(#ppt_w*0.50)" calcmode="lin" valueType="num">
                                      <p:cBhvr>
                                        <p:cTn id="23" dur="1500" decel="50000" autoRev="1" fill="hold">
                                          <p:stCondLst>
                                            <p:cond delay="0"/>
                                          </p:stCondLst>
                                        </p:cTn>
                                        <p:tgtEl>
                                          <p:spTgt spid="5"/>
                                        </p:tgtEl>
                                        <p:attrNameLst>
                                          <p:attrName>ppt_x</p:attrName>
                                        </p:attrNameLst>
                                      </p:cBhvr>
                                    </p:anim>
                                    <p:anim from="(-#ppt_h/2)" to="(#ppt_y)" calcmode="lin" valueType="num">
                                      <p:cBhvr>
                                        <p:cTn id="24" dur="3000" fill="hold">
                                          <p:stCondLst>
                                            <p:cond delay="0"/>
                                          </p:stCondLst>
                                        </p:cTn>
                                        <p:tgtEl>
                                          <p:spTgt spid="5"/>
                                        </p:tgtEl>
                                        <p:attrNameLst>
                                          <p:attrName>ppt_y</p:attrName>
                                        </p:attrNameLst>
                                      </p:cBhvr>
                                    </p:anim>
                                    <p:animRot by="21600000">
                                      <p:cBhvr>
                                        <p:cTn id="25" dur="3000" fill="hold">
                                          <p:stCondLst>
                                            <p:cond delay="0"/>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9" presetClass="entr" presetSubtype="5" fill="hold" nodeType="clickEffect">
                                  <p:stCondLst>
                                    <p:cond delay="0"/>
                                  </p:stCondLst>
                                  <p:childTnLst>
                                    <p:set>
                                      <p:cBhvr>
                                        <p:cTn id="29" dur="1" fill="hold">
                                          <p:stCondLst>
                                            <p:cond delay="0"/>
                                          </p:stCondLst>
                                        </p:cTn>
                                        <p:tgtEl>
                                          <p:spTgt spid="63490"/>
                                        </p:tgtEl>
                                        <p:attrNameLst>
                                          <p:attrName>style.visibility</p:attrName>
                                        </p:attrNameLst>
                                      </p:cBhvr>
                                      <p:to>
                                        <p:strVal val="visible"/>
                                      </p:to>
                                    </p:set>
                                    <p:anim calcmode="lin" valueType="num">
                                      <p:cBhvr>
                                        <p:cTn id="30" dur="5000" fill="hold"/>
                                        <p:tgtEl>
                                          <p:spTgt spid="63490"/>
                                        </p:tgtEl>
                                        <p:attrNameLst>
                                          <p:attrName>ppt_w</p:attrName>
                                        </p:attrNameLst>
                                      </p:cBhvr>
                                      <p:tavLst>
                                        <p:tav tm="0">
                                          <p:val>
                                            <p:strVal val="#ppt_w"/>
                                          </p:val>
                                        </p:tav>
                                        <p:tav tm="100000">
                                          <p:val>
                                            <p:strVal val="#ppt_w"/>
                                          </p:val>
                                        </p:tav>
                                      </p:tavLst>
                                    </p:anim>
                                    <p:anim calcmode="lin" valueType="num">
                                      <p:cBhvr>
                                        <p:cTn id="31" dur="5000" fill="hold"/>
                                        <p:tgtEl>
                                          <p:spTgt spid="63490"/>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哈勃望远镜下的壮美螺旋星系"/>
          <p:cNvPicPr>
            <a:picLocks noChangeAspect="1" noChangeArrowheads="1"/>
          </p:cNvPicPr>
          <p:nvPr/>
        </p:nvPicPr>
        <p:blipFill>
          <a:blip r:embed="rId3" cstate="print"/>
          <a:srcRect/>
          <a:stretch>
            <a:fillRect/>
          </a:stretch>
        </p:blipFill>
        <p:spPr bwMode="auto">
          <a:xfrm>
            <a:off x="0" y="-34502"/>
            <a:ext cx="9144000" cy="6892502"/>
          </a:xfrm>
          <a:prstGeom prst="rect">
            <a:avLst/>
          </a:prstGeom>
          <a:noFill/>
        </p:spPr>
      </p:pic>
      <p:sp>
        <p:nvSpPr>
          <p:cNvPr id="3" name="标题 2"/>
          <p:cNvSpPr>
            <a:spLocks noGrp="1"/>
          </p:cNvSpPr>
          <p:nvPr>
            <p:ph type="title"/>
          </p:nvPr>
        </p:nvSpPr>
        <p:spPr>
          <a:xfrm>
            <a:off x="0" y="5715000"/>
            <a:ext cx="9144000" cy="1143000"/>
          </a:xfrm>
        </p:spPr>
        <p:txBody>
          <a:bodyPr>
            <a:noAutofit/>
          </a:bodyPr>
          <a:lstStyle/>
          <a:p>
            <a:r>
              <a:rPr lang="en-US" altLang="zh-CN" sz="8000" dirty="0" smtClean="0">
                <a:solidFill>
                  <a:srgbClr val="1AFFFA"/>
                </a:solidFill>
              </a:rPr>
              <a:t>NGC 2841</a:t>
            </a:r>
            <a:r>
              <a:rPr lang="zh-CN" altLang="en-US" sz="8000" dirty="0" smtClean="0">
                <a:solidFill>
                  <a:srgbClr val="1AFFFA"/>
                </a:solidFill>
              </a:rPr>
              <a:t>螺旋星系</a:t>
            </a:r>
            <a:endParaRPr lang="zh-CN" altLang="en-US" sz="8000"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1500" autoRev="1" fill="hold">
                                          <p:stCondLst>
                                            <p:cond delay="0"/>
                                          </p:stCondLst>
                                        </p:cTn>
                                        <p:tgtEl>
                                          <p:spTgt spid="3"/>
                                        </p:tgtEl>
                                        <p:attrNameLst>
                                          <p:attrName>ppt_w</p:attrName>
                                        </p:attrNameLst>
                                      </p:cBhvr>
                                    </p:anim>
                                    <p:anim by="(#ppt_w*0.50)" calcmode="lin" valueType="num">
                                      <p:cBhvr>
                                        <p:cTn id="12" dur="1500" decel="50000" autoRev="1" fill="hold">
                                          <p:stCondLst>
                                            <p:cond delay="0"/>
                                          </p:stCondLst>
                                        </p:cTn>
                                        <p:tgtEl>
                                          <p:spTgt spid="3"/>
                                        </p:tgtEl>
                                        <p:attrNameLst>
                                          <p:attrName>ppt_x</p:attrName>
                                        </p:attrNameLst>
                                      </p:cBhvr>
                                    </p:anim>
                                    <p:anim from="(-#ppt_h/2)" to="(#ppt_y)" calcmode="lin" valueType="num">
                                      <p:cBhvr>
                                        <p:cTn id="13" dur="3000" fill="hold">
                                          <p:stCondLst>
                                            <p:cond delay="0"/>
                                          </p:stCondLst>
                                        </p:cTn>
                                        <p:tgtEl>
                                          <p:spTgt spid="3"/>
                                        </p:tgtEl>
                                        <p:attrNameLst>
                                          <p:attrName>ppt_y</p:attrName>
                                        </p:attrNameLst>
                                      </p:cBhvr>
                                    </p:anim>
                                    <p:animRot by="21600000">
                                      <p:cBhvr>
                                        <p:cTn id="14" dur="3000" fill="hold">
                                          <p:stCondLst>
                                            <p:cond delay="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9" presetClass="entr" presetSubtype="5"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0" fill="hold"/>
                                        <p:tgtEl>
                                          <p:spTgt spid="1026"/>
                                        </p:tgtEl>
                                        <p:attrNameLst>
                                          <p:attrName>ppt_w</p:attrName>
                                        </p:attrNameLst>
                                      </p:cBhvr>
                                      <p:tavLst>
                                        <p:tav tm="0">
                                          <p:val>
                                            <p:strVal val="#ppt_w"/>
                                          </p:val>
                                        </p:tav>
                                        <p:tav tm="100000">
                                          <p:val>
                                            <p:strVal val="#ppt_w"/>
                                          </p:val>
                                        </p:tav>
                                      </p:tavLst>
                                    </p:anim>
                                    <p:anim calcmode="lin" valueType="num">
                                      <p:cBhvr>
                                        <p:cTn id="20" dur="5000" fill="hold"/>
                                        <p:tgtEl>
                                          <p:spTgt spid="1026"/>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740307"/>
          </a:xfrm>
          <a:prstGeom prst="rect">
            <a:avLst/>
          </a:prstGeom>
        </p:spPr>
        <p:txBody>
          <a:bodyPr wrap="square">
            <a:spAutoFit/>
          </a:bodyPr>
          <a:lstStyle/>
          <a:p>
            <a:r>
              <a:rPr lang="en-US" altLang="zh-CN" sz="4800" b="1" dirty="0" smtClean="0">
                <a:solidFill>
                  <a:srgbClr val="FF0000"/>
                </a:solidFill>
              </a:rPr>
              <a:t>70%</a:t>
            </a:r>
            <a:r>
              <a:rPr lang="zh-CN" altLang="en-US" sz="4800" b="1" dirty="0" smtClean="0">
                <a:solidFill>
                  <a:srgbClr val="FF0000"/>
                </a:solidFill>
              </a:rPr>
              <a:t>以上星系都呈现与银河系类似的外观，也有其他美丽的造型。近地</a:t>
            </a:r>
            <a:r>
              <a:rPr lang="en-US" altLang="zh-CN" sz="4800" b="1" dirty="0" smtClean="0">
                <a:solidFill>
                  <a:srgbClr val="FF0000"/>
                </a:solidFill>
              </a:rPr>
              <a:t>2/3</a:t>
            </a:r>
            <a:r>
              <a:rPr lang="zh-CN" altLang="en-US" sz="4800" b="1" dirty="0" smtClean="0">
                <a:solidFill>
                  <a:srgbClr val="FF0000"/>
                </a:solidFill>
              </a:rPr>
              <a:t>远地</a:t>
            </a:r>
            <a:r>
              <a:rPr lang="en-US" altLang="zh-CN" sz="4800" b="1" dirty="0" smtClean="0">
                <a:solidFill>
                  <a:srgbClr val="FF0000"/>
                </a:solidFill>
              </a:rPr>
              <a:t>1/5</a:t>
            </a:r>
            <a:r>
              <a:rPr lang="zh-CN" altLang="en-US" sz="4800" b="1" dirty="0" smtClean="0">
                <a:solidFill>
                  <a:srgbClr val="FF0000"/>
                </a:solidFill>
              </a:rPr>
              <a:t>年轻新星是棒状旋转星系。</a:t>
            </a:r>
            <a:r>
              <a:rPr lang="en-US" altLang="zh-CN" sz="4800" b="1" dirty="0" smtClean="0"/>
              <a:t/>
            </a:r>
            <a:br>
              <a:rPr lang="en-US" altLang="zh-CN" sz="4800" b="1" dirty="0" smtClean="0"/>
            </a:br>
            <a:r>
              <a:rPr lang="zh-CN" altLang="en-US" sz="4800" b="1" dirty="0" smtClean="0">
                <a:solidFill>
                  <a:srgbClr val="FF0000"/>
                </a:solidFill>
              </a:rPr>
              <a:t>据计算，这些星系距离地球最近的至少数十亿光年之远，其中包含的小型星系更是不计其数。</a:t>
            </a:r>
            <a:endParaRPr lang="en-US" altLang="zh-CN" sz="4800" b="1" dirty="0" smtClean="0">
              <a:solidFill>
                <a:srgbClr val="FF0000"/>
              </a:solidFill>
            </a:endParaRPr>
          </a:p>
          <a:p>
            <a:r>
              <a:rPr lang="zh-CN" altLang="zh-CN" sz="4800" b="1" dirty="0" smtClean="0">
                <a:solidFill>
                  <a:srgbClr val="FF0000"/>
                </a:solidFill>
              </a:rPr>
              <a:t>所有超大星系中心地带都含有超大质量黑洞</a:t>
            </a:r>
            <a:endParaRPr lang="zh-CN" altLang="en-US" sz="4800" b="1"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1"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descr="2,NGC 3242星云"/>
          <p:cNvPicPr>
            <a:picLocks noChangeAspect="1" noChangeArrowheads="1"/>
          </p:cNvPicPr>
          <p:nvPr/>
        </p:nvPicPr>
        <p:blipFill>
          <a:blip r:embed="rId3" cstate="print"/>
          <a:srcRect/>
          <a:stretch>
            <a:fillRect/>
          </a:stretch>
        </p:blipFill>
        <p:spPr bwMode="auto">
          <a:xfrm>
            <a:off x="0" y="-66675"/>
            <a:ext cx="9144000" cy="6924675"/>
          </a:xfrm>
          <a:prstGeom prst="rect">
            <a:avLst/>
          </a:prstGeom>
          <a:noFill/>
          <a:ln w="9525">
            <a:noFill/>
            <a:miter lim="800000"/>
            <a:headEnd/>
            <a:tailEnd/>
          </a:ln>
        </p:spPr>
      </p:pic>
      <p:sp>
        <p:nvSpPr>
          <p:cNvPr id="4" name="标题 3"/>
          <p:cNvSpPr>
            <a:spLocks noGrp="1"/>
          </p:cNvSpPr>
          <p:nvPr>
            <p:ph type="title" idx="4294967295"/>
          </p:nvPr>
        </p:nvSpPr>
        <p:spPr>
          <a:xfrm>
            <a:off x="0" y="0"/>
            <a:ext cx="9144000" cy="1143000"/>
          </a:xfrm>
        </p:spPr>
        <p:txBody>
          <a:bodyPr>
            <a:noAutofit/>
          </a:bodyPr>
          <a:lstStyle/>
          <a:p>
            <a:r>
              <a:rPr lang="en-US" altLang="zh-CN" sz="8000" dirty="0" smtClean="0">
                <a:solidFill>
                  <a:srgbClr val="1AFFFA"/>
                </a:solidFill>
              </a:rPr>
              <a:t>NGC3242</a:t>
            </a:r>
            <a:r>
              <a:rPr lang="zh-CN" altLang="en-US" sz="8000" dirty="0" smtClean="0">
                <a:solidFill>
                  <a:srgbClr val="1AFFFA"/>
                </a:solidFill>
                <a:ea typeface="宋体" charset="-122"/>
              </a:rPr>
              <a:t>“木星的”</a:t>
            </a:r>
            <a:endParaRPr lang="zh-CN" altLang="en-US" sz="8000" dirty="0">
              <a:solidFill>
                <a:srgbClr val="1AFFFA"/>
              </a:solidFill>
            </a:endParaRPr>
          </a:p>
        </p:txBody>
      </p:sp>
      <p:sp>
        <p:nvSpPr>
          <p:cNvPr id="5" name="矩形 4"/>
          <p:cNvSpPr/>
          <p:nvPr/>
        </p:nvSpPr>
        <p:spPr>
          <a:xfrm>
            <a:off x="0" y="3995678"/>
            <a:ext cx="9144000" cy="2862322"/>
          </a:xfrm>
          <a:prstGeom prst="rect">
            <a:avLst/>
          </a:prstGeom>
        </p:spPr>
        <p:txBody>
          <a:bodyPr wrap="square">
            <a:spAutoFit/>
          </a:bodyPr>
          <a:lstStyle/>
          <a:p>
            <a:pPr algn="ctr"/>
            <a:r>
              <a:rPr lang="zh-CN" altLang="en-US" sz="6000" b="1" dirty="0" smtClean="0">
                <a:solidFill>
                  <a:srgbClr val="1AFFFA"/>
                </a:solidFill>
                <a:ea typeface="宋体" charset="-122"/>
              </a:rPr>
              <a:t>天文学家表示，白线最有可能是恒星在红巨星阶段喷射的物质</a:t>
            </a:r>
            <a:r>
              <a:rPr lang="en-US" altLang="zh-CN" sz="6000" b="1" dirty="0" smtClean="0">
                <a:solidFill>
                  <a:srgbClr val="1AFFFA"/>
                </a:solidFill>
                <a:ea typeface="宋体" charset="-122"/>
              </a:rPr>
              <a:t>,</a:t>
            </a:r>
            <a:r>
              <a:rPr lang="zh-CN" altLang="en-US" sz="6000" b="1" dirty="0" smtClean="0">
                <a:solidFill>
                  <a:srgbClr val="1AFFFA"/>
                </a:solidFill>
                <a:ea typeface="宋体" charset="-122"/>
              </a:rPr>
              <a:t>最终变白矮星</a:t>
            </a:r>
            <a:endParaRPr lang="zh-CN" altLang="en-US" sz="6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2867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500" autoRev="1" fill="hold">
                                          <p:stCondLst>
                                            <p:cond delay="0"/>
                                          </p:stCondLst>
                                        </p:cTn>
                                        <p:tgtEl>
                                          <p:spTgt spid="5"/>
                                        </p:tgtEl>
                                        <p:attrNameLst>
                                          <p:attrName>ppt_w</p:attrName>
                                        </p:attrNameLst>
                                      </p:cBhvr>
                                    </p:anim>
                                    <p:anim by="(#ppt_w*0.50)" calcmode="lin" valueType="num">
                                      <p:cBhvr>
                                        <p:cTn id="19" dur="1500" decel="50000" autoRev="1" fill="hold">
                                          <p:stCondLst>
                                            <p:cond delay="0"/>
                                          </p:stCondLst>
                                        </p:cTn>
                                        <p:tgtEl>
                                          <p:spTgt spid="5"/>
                                        </p:tgtEl>
                                        <p:attrNameLst>
                                          <p:attrName>ppt_x</p:attrName>
                                        </p:attrNameLst>
                                      </p:cBhvr>
                                    </p:anim>
                                    <p:anim from="(-#ppt_h/2)" to="(#ppt_y)" calcmode="lin" valueType="num">
                                      <p:cBhvr>
                                        <p:cTn id="20" dur="3000" fill="hold">
                                          <p:stCondLst>
                                            <p:cond delay="0"/>
                                          </p:stCondLst>
                                        </p:cTn>
                                        <p:tgtEl>
                                          <p:spTgt spid="5"/>
                                        </p:tgtEl>
                                        <p:attrNameLst>
                                          <p:attrName>ppt_y</p:attrName>
                                        </p:attrNameLst>
                                      </p:cBhvr>
                                    </p:anim>
                                    <p:animRot by="21600000">
                                      <p:cBhvr>
                                        <p:cTn id="21" dur="3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28675"/>
                                        </p:tgtEl>
                                        <p:attrNameLst>
                                          <p:attrName>style.visibility</p:attrName>
                                        </p:attrNameLst>
                                      </p:cBhvr>
                                      <p:to>
                                        <p:strVal val="visible"/>
                                      </p:to>
                                    </p:set>
                                    <p:anim calcmode="lin" valueType="num">
                                      <p:cBhvr>
                                        <p:cTn id="26" dur="5000" fill="hold"/>
                                        <p:tgtEl>
                                          <p:spTgt spid="28675"/>
                                        </p:tgtEl>
                                        <p:attrNameLst>
                                          <p:attrName>ppt_w</p:attrName>
                                        </p:attrNameLst>
                                      </p:cBhvr>
                                      <p:tavLst>
                                        <p:tav tm="0" fmla="#ppt_w*sin(2.5*pi*$)">
                                          <p:val>
                                            <p:fltVal val="0"/>
                                          </p:val>
                                        </p:tav>
                                        <p:tav tm="100000">
                                          <p:val>
                                            <p:fltVal val="1"/>
                                          </p:val>
                                        </p:tav>
                                      </p:tavLst>
                                    </p:anim>
                                    <p:anim calcmode="lin" valueType="num">
                                      <p:cBhvr>
                                        <p:cTn id="27" dur="5000" fill="hold"/>
                                        <p:tgtEl>
                                          <p:spTgt spid="286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光影骗局"/>
          <p:cNvPicPr>
            <a:picLocks noChangeAspect="1" noChangeArrowheads="1"/>
          </p:cNvPicPr>
          <p:nvPr/>
        </p:nvPicPr>
        <p:blipFill>
          <a:blip r:embed="rId3" cstate="print"/>
          <a:srcRect/>
          <a:stretch>
            <a:fillRect/>
          </a:stretch>
        </p:blipFill>
        <p:spPr bwMode="auto">
          <a:xfrm>
            <a:off x="0" y="-7749"/>
            <a:ext cx="9144000" cy="6865749"/>
          </a:xfrm>
          <a:prstGeom prst="rect">
            <a:avLst/>
          </a:prstGeom>
          <a:noFill/>
        </p:spPr>
      </p:pic>
      <p:sp>
        <p:nvSpPr>
          <p:cNvPr id="4" name="标题 3"/>
          <p:cNvSpPr>
            <a:spLocks noGrp="1"/>
          </p:cNvSpPr>
          <p:nvPr>
            <p:ph type="title"/>
          </p:nvPr>
        </p:nvSpPr>
        <p:spPr>
          <a:xfrm>
            <a:off x="0" y="0"/>
            <a:ext cx="9144000" cy="1556792"/>
          </a:xfrm>
        </p:spPr>
        <p:txBody>
          <a:bodyPr vert="horz">
            <a:normAutofit/>
          </a:bodyPr>
          <a:lstStyle/>
          <a:p>
            <a:r>
              <a:rPr lang="en-US" altLang="zh-CN" sz="6600" dirty="0" smtClean="0">
                <a:solidFill>
                  <a:srgbClr val="FF0000"/>
                </a:solidFill>
              </a:rPr>
              <a:t>NGC 3314</a:t>
            </a:r>
            <a:r>
              <a:rPr lang="zh-CN" altLang="en-US" sz="8000" dirty="0" smtClean="0">
                <a:solidFill>
                  <a:srgbClr val="FF0000"/>
                </a:solidFill>
              </a:rPr>
              <a:t>光影骗局</a:t>
            </a:r>
          </a:p>
        </p:txBody>
      </p:sp>
      <p:sp>
        <p:nvSpPr>
          <p:cNvPr id="5" name="矩形 4"/>
          <p:cNvSpPr/>
          <p:nvPr/>
        </p:nvSpPr>
        <p:spPr>
          <a:xfrm>
            <a:off x="0" y="4272677"/>
            <a:ext cx="9144000" cy="2585323"/>
          </a:xfrm>
          <a:prstGeom prst="rect">
            <a:avLst/>
          </a:prstGeom>
        </p:spPr>
        <p:txBody>
          <a:bodyPr wrap="square">
            <a:spAutoFit/>
          </a:bodyPr>
          <a:lstStyle/>
          <a:p>
            <a:pPr algn="ctr"/>
            <a:r>
              <a:rPr lang="zh-CN" altLang="en-US" sz="5400" b="1" dirty="0" smtClean="0">
                <a:solidFill>
                  <a:srgbClr val="1AFFFA"/>
                </a:solidFill>
              </a:rPr>
              <a:t>背景星系光线受到前景星系的引力弯折</a:t>
            </a:r>
            <a:r>
              <a:rPr lang="en-US" altLang="zh-CN" sz="5400" b="1" dirty="0" smtClean="0">
                <a:solidFill>
                  <a:srgbClr val="1AFFFA"/>
                </a:solidFill>
              </a:rPr>
              <a:t>,</a:t>
            </a:r>
            <a:r>
              <a:rPr lang="zh-CN" altLang="en-US" sz="5400" b="1" dirty="0" smtClean="0">
                <a:solidFill>
                  <a:srgbClr val="1AFFFA"/>
                </a:solidFill>
              </a:rPr>
              <a:t>两个星系相互之间</a:t>
            </a:r>
            <a:endParaRPr lang="en-US" altLang="zh-CN" sz="5400" b="1" dirty="0" smtClean="0">
              <a:solidFill>
                <a:srgbClr val="1AFFFA"/>
              </a:solidFill>
            </a:endParaRPr>
          </a:p>
          <a:p>
            <a:pPr algn="ctr"/>
            <a:r>
              <a:rPr lang="zh-CN" altLang="en-US" sz="5400" b="1" dirty="0" smtClean="0">
                <a:solidFill>
                  <a:srgbClr val="1AFFFA"/>
                </a:solidFill>
              </a:rPr>
              <a:t>实际相距数千万光年</a:t>
            </a:r>
            <a:endParaRPr lang="zh-CN" altLang="en-US" sz="54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0" fill="hold"/>
                                        <p:tgtEl>
                                          <p:spTgt spid="4"/>
                                        </p:tgtEl>
                                        <p:attrNameLst>
                                          <p:attrName>ppt_w</p:attrName>
                                        </p:attrNameLst>
                                      </p:cBhvr>
                                      <p:tavLst>
                                        <p:tav tm="0">
                                          <p:val>
                                            <p:fltVal val="0"/>
                                          </p:val>
                                        </p:tav>
                                        <p:tav tm="100000">
                                          <p:val>
                                            <p:strVal val="#ppt_w"/>
                                          </p:val>
                                        </p:tav>
                                      </p:tavLst>
                                    </p:anim>
                                    <p:anim calcmode="lin" valueType="num">
                                      <p:cBhvr>
                                        <p:cTn id="12" dur="3000" fill="hold"/>
                                        <p:tgtEl>
                                          <p:spTgt spid="4"/>
                                        </p:tgtEl>
                                        <p:attrNameLst>
                                          <p:attrName>ppt_h</p:attrName>
                                        </p:attrNameLst>
                                      </p:cBhvr>
                                      <p:tavLst>
                                        <p:tav tm="0">
                                          <p:val>
                                            <p:fltVal val="0"/>
                                          </p:val>
                                        </p:tav>
                                        <p:tav tm="100000">
                                          <p:val>
                                            <p:strVal val="#ppt_h"/>
                                          </p:val>
                                        </p:tav>
                                      </p:tavLst>
                                    </p:anim>
                                    <p:animEffect transition="in" filter="fade">
                                      <p:cBhvr>
                                        <p:cTn id="13" dur="3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500" autoRev="1" fill="hold">
                                          <p:stCondLst>
                                            <p:cond delay="0"/>
                                          </p:stCondLst>
                                        </p:cTn>
                                        <p:tgtEl>
                                          <p:spTgt spid="5"/>
                                        </p:tgtEl>
                                        <p:attrNameLst>
                                          <p:attrName>ppt_w</p:attrName>
                                        </p:attrNameLst>
                                      </p:cBhvr>
                                    </p:anim>
                                    <p:anim by="(#ppt_w*0.50)" calcmode="lin" valueType="num">
                                      <p:cBhvr>
                                        <p:cTn id="19" dur="1500" decel="50000" autoRev="1" fill="hold">
                                          <p:stCondLst>
                                            <p:cond delay="0"/>
                                          </p:stCondLst>
                                        </p:cTn>
                                        <p:tgtEl>
                                          <p:spTgt spid="5"/>
                                        </p:tgtEl>
                                        <p:attrNameLst>
                                          <p:attrName>ppt_x</p:attrName>
                                        </p:attrNameLst>
                                      </p:cBhvr>
                                    </p:anim>
                                    <p:anim from="(-#ppt_h/2)" to="(#ppt_y)" calcmode="lin" valueType="num">
                                      <p:cBhvr>
                                        <p:cTn id="20" dur="3000" fill="hold">
                                          <p:stCondLst>
                                            <p:cond delay="0"/>
                                          </p:stCondLst>
                                        </p:cTn>
                                        <p:tgtEl>
                                          <p:spTgt spid="5"/>
                                        </p:tgtEl>
                                        <p:attrNameLst>
                                          <p:attrName>ppt_y</p:attrName>
                                        </p:attrNameLst>
                                      </p:cBhvr>
                                    </p:anim>
                                    <p:animRot by="21600000">
                                      <p:cBhvr>
                                        <p:cTn id="21" dur="3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770" decel="100000"/>
                                        <p:tgtEl>
                                          <p:spTgt spid="1026"/>
                                        </p:tgtEl>
                                      </p:cBhvr>
                                    </p:animEffect>
                                    <p:animScale>
                                      <p:cBhvr>
                                        <p:cTn id="27" dur="770" decel="100000"/>
                                        <p:tgtEl>
                                          <p:spTgt spid="1026"/>
                                        </p:tgtEl>
                                      </p:cBhvr>
                                      <p:from x="10000" y="10000"/>
                                      <p:to x="200000" y="450000"/>
                                    </p:animScale>
                                    <p:animScale>
                                      <p:cBhvr>
                                        <p:cTn id="28" dur="1230" accel="100000" fill="hold">
                                          <p:stCondLst>
                                            <p:cond delay="770"/>
                                          </p:stCondLst>
                                        </p:cTn>
                                        <p:tgtEl>
                                          <p:spTgt spid="1026"/>
                                        </p:tgtEl>
                                      </p:cBhvr>
                                      <p:from x="200000" y="450000"/>
                                      <p:to x="100000" y="100000"/>
                                    </p:animScale>
                                    <p:set>
                                      <p:cBhvr>
                                        <p:cTn id="29" dur="770" fill="hold"/>
                                        <p:tgtEl>
                                          <p:spTgt spid="1026"/>
                                        </p:tgtEl>
                                        <p:attrNameLst>
                                          <p:attrName>ppt_x</p:attrName>
                                        </p:attrNameLst>
                                      </p:cBhvr>
                                      <p:to>
                                        <p:strVal val="(0.5)"/>
                                      </p:to>
                                    </p:set>
                                    <p:anim from="(0.5)" to="(#ppt_x)" calcmode="lin" valueType="num">
                                      <p:cBhvr>
                                        <p:cTn id="30" dur="1230" accel="100000" fill="hold">
                                          <p:stCondLst>
                                            <p:cond delay="770"/>
                                          </p:stCondLst>
                                        </p:cTn>
                                        <p:tgtEl>
                                          <p:spTgt spid="1026"/>
                                        </p:tgtEl>
                                        <p:attrNameLst>
                                          <p:attrName>ppt_x</p:attrName>
                                        </p:attrNameLst>
                                      </p:cBhvr>
                                    </p:anim>
                                    <p:set>
                                      <p:cBhvr>
                                        <p:cTn id="31" dur="770" fill="hold"/>
                                        <p:tgtEl>
                                          <p:spTgt spid="1026"/>
                                        </p:tgtEl>
                                        <p:attrNameLst>
                                          <p:attrName>ppt_y</p:attrName>
                                        </p:attrNameLst>
                                      </p:cBhvr>
                                      <p:to>
                                        <p:strVal val="(#ppt_y+0.4)"/>
                                      </p:to>
                                    </p:set>
                                    <p:anim from="(#ppt_y+0.4)" to="(#ppt_y)" calcmode="lin" valueType="num">
                                      <p:cBhvr>
                                        <p:cTn id="32"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U NGC 3370螺旋星系"/>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p:nvPr>
        </p:nvSpPr>
        <p:spPr>
          <a:xfrm>
            <a:off x="7452320" y="0"/>
            <a:ext cx="1691680" cy="6858000"/>
          </a:xfrm>
        </p:spPr>
        <p:txBody>
          <a:bodyPr vert="eaVert">
            <a:noAutofit/>
          </a:bodyPr>
          <a:lstStyle/>
          <a:p>
            <a:pPr algn="ctr"/>
            <a:r>
              <a:rPr lang="en-US" altLang="zh-CN" sz="5400" dirty="0" smtClean="0">
                <a:solidFill>
                  <a:srgbClr val="1AFFFA"/>
                </a:solidFill>
              </a:rPr>
              <a:t>NGC3370</a:t>
            </a:r>
            <a:r>
              <a:rPr lang="zh-CN" altLang="en-US" sz="8000" dirty="0" smtClean="0">
                <a:solidFill>
                  <a:srgbClr val="1AFFFA"/>
                </a:solidFill>
              </a:rPr>
              <a:t>螺旋星系</a:t>
            </a:r>
            <a:endParaRPr lang="zh-CN" altLang="en-US" sz="8000" dirty="0">
              <a:solidFill>
                <a:srgbClr val="1AFFFA"/>
              </a:solidFill>
            </a:endParaRPr>
          </a:p>
        </p:txBody>
      </p:sp>
      <p:sp>
        <p:nvSpPr>
          <p:cNvPr id="5" name="矩形 4"/>
          <p:cNvSpPr/>
          <p:nvPr/>
        </p:nvSpPr>
        <p:spPr>
          <a:xfrm>
            <a:off x="0" y="5103674"/>
            <a:ext cx="7884368" cy="1754326"/>
          </a:xfrm>
          <a:prstGeom prst="rect">
            <a:avLst/>
          </a:prstGeom>
        </p:spPr>
        <p:txBody>
          <a:bodyPr wrap="square">
            <a:spAutoFit/>
          </a:bodyPr>
          <a:lstStyle/>
          <a:p>
            <a:pPr algn="ctr"/>
            <a:r>
              <a:rPr lang="zh-CN" altLang="en-US" sz="5400" b="1" dirty="0" smtClean="0">
                <a:solidFill>
                  <a:srgbClr val="1AFFFA"/>
                </a:solidFill>
              </a:rPr>
              <a:t>位于狮子座</a:t>
            </a:r>
            <a:endParaRPr lang="en-US" altLang="zh-CN" sz="5400" b="1" dirty="0" smtClean="0">
              <a:solidFill>
                <a:srgbClr val="1AFFFA"/>
              </a:solidFill>
            </a:endParaRPr>
          </a:p>
          <a:p>
            <a:pPr algn="ctr"/>
            <a:r>
              <a:rPr lang="zh-CN" altLang="en-US" sz="5400" b="1" dirty="0" smtClean="0">
                <a:solidFill>
                  <a:srgbClr val="1AFFFA"/>
                </a:solidFill>
              </a:rPr>
              <a:t>距地球约</a:t>
            </a:r>
            <a:r>
              <a:rPr lang="en-US" altLang="zh-CN" sz="5400" b="1" dirty="0" smtClean="0">
                <a:solidFill>
                  <a:srgbClr val="1AFFFA"/>
                </a:solidFill>
              </a:rPr>
              <a:t>9800</a:t>
            </a:r>
            <a:r>
              <a:rPr lang="zh-CN" altLang="en-US" sz="5400" b="1" dirty="0" smtClean="0">
                <a:solidFill>
                  <a:srgbClr val="1AFFFA"/>
                </a:solidFill>
              </a:rPr>
              <a:t>万光年</a:t>
            </a:r>
            <a:endParaRPr lang="zh-CN" altLang="en-US" sz="54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645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500" autoRev="1" fill="hold">
                                          <p:stCondLst>
                                            <p:cond delay="0"/>
                                          </p:stCondLst>
                                        </p:cTn>
                                        <p:tgtEl>
                                          <p:spTgt spid="5"/>
                                        </p:tgtEl>
                                        <p:attrNameLst>
                                          <p:attrName>ppt_w</p:attrName>
                                        </p:attrNameLst>
                                      </p:cBhvr>
                                    </p:anim>
                                    <p:anim by="(#ppt_w*0.50)" calcmode="lin" valueType="num">
                                      <p:cBhvr>
                                        <p:cTn id="19" dur="1500" decel="50000" autoRev="1" fill="hold">
                                          <p:stCondLst>
                                            <p:cond delay="0"/>
                                          </p:stCondLst>
                                        </p:cTn>
                                        <p:tgtEl>
                                          <p:spTgt spid="5"/>
                                        </p:tgtEl>
                                        <p:attrNameLst>
                                          <p:attrName>ppt_x</p:attrName>
                                        </p:attrNameLst>
                                      </p:cBhvr>
                                    </p:anim>
                                    <p:anim from="(-#ppt_h/2)" to="(#ppt_y)" calcmode="lin" valueType="num">
                                      <p:cBhvr>
                                        <p:cTn id="20" dur="3000" fill="hold">
                                          <p:stCondLst>
                                            <p:cond delay="0"/>
                                          </p:stCondLst>
                                        </p:cTn>
                                        <p:tgtEl>
                                          <p:spTgt spid="5"/>
                                        </p:tgtEl>
                                        <p:attrNameLst>
                                          <p:attrName>ppt_y</p:attrName>
                                        </p:attrNameLst>
                                      </p:cBhvr>
                                    </p:anim>
                                    <p:animRot by="21600000">
                                      <p:cBhvr>
                                        <p:cTn id="21" dur="3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64514"/>
                                        </p:tgtEl>
                                        <p:attrNameLst>
                                          <p:attrName>style.visibility</p:attrName>
                                        </p:attrNameLst>
                                      </p:cBhvr>
                                      <p:to>
                                        <p:strVal val="visible"/>
                                      </p:to>
                                    </p:set>
                                    <p:anim calcmode="lin" valueType="num">
                                      <p:cBhvr>
                                        <p:cTn id="26" dur="5000" fill="hold"/>
                                        <p:tgtEl>
                                          <p:spTgt spid="64514"/>
                                        </p:tgtEl>
                                        <p:attrNameLst>
                                          <p:attrName>ppt_w</p:attrName>
                                        </p:attrNameLst>
                                      </p:cBhvr>
                                      <p:tavLst>
                                        <p:tav tm="0" fmla="#ppt_w*sin(2.5*pi*$)">
                                          <p:val>
                                            <p:fltVal val="0"/>
                                          </p:val>
                                        </p:tav>
                                        <p:tav tm="100000">
                                          <p:val>
                                            <p:fltVal val="1"/>
                                          </p:val>
                                        </p:tav>
                                      </p:tavLst>
                                    </p:anim>
                                    <p:anim calcmode="lin" valueType="num">
                                      <p:cBhvr>
                                        <p:cTn id="27" dur="5000" fill="hold"/>
                                        <p:tgtEl>
                                          <p:spTgt spid="645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835696" cy="6858000"/>
          </a:xfrm>
          <a:solidFill>
            <a:srgbClr val="00FF99"/>
          </a:solidFill>
        </p:spPr>
        <p:txBody>
          <a:bodyPr vert="eaVert">
            <a:normAutofit/>
          </a:bodyPr>
          <a:lstStyle/>
          <a:p>
            <a:r>
              <a:rPr lang="en-US" altLang="zh-CN" sz="6000" dirty="0" smtClean="0">
                <a:solidFill>
                  <a:srgbClr val="FF0000"/>
                </a:solidFill>
              </a:rPr>
              <a:t>NGC 3393</a:t>
            </a:r>
            <a:r>
              <a:rPr lang="zh-CN" altLang="en-US" sz="6000" dirty="0" smtClean="0">
                <a:solidFill>
                  <a:srgbClr val="FF0000"/>
                </a:solidFill>
              </a:rPr>
              <a:t>螺旋星系</a:t>
            </a:r>
            <a:endParaRPr lang="zh-CN" altLang="en-US" sz="6000" dirty="0">
              <a:solidFill>
                <a:srgbClr val="FF0000"/>
              </a:solidFill>
            </a:endParaRPr>
          </a:p>
        </p:txBody>
      </p:sp>
      <p:pic>
        <p:nvPicPr>
          <p:cNvPr id="1026" name="Picture 2" descr="黑洞同类相残"/>
          <p:cNvPicPr>
            <a:picLocks noChangeAspect="1" noChangeArrowheads="1"/>
          </p:cNvPicPr>
          <p:nvPr/>
        </p:nvPicPr>
        <p:blipFill>
          <a:blip r:embed="rId3" cstate="print"/>
          <a:srcRect/>
          <a:stretch>
            <a:fillRect/>
          </a:stretch>
        </p:blipFill>
        <p:spPr bwMode="auto">
          <a:xfrm>
            <a:off x="1835696" y="0"/>
            <a:ext cx="7308304" cy="6858000"/>
          </a:xfrm>
          <a:prstGeom prst="rect">
            <a:avLst/>
          </a:prstGeom>
          <a:noFill/>
        </p:spPr>
      </p:pic>
      <p:sp>
        <p:nvSpPr>
          <p:cNvPr id="4" name="矩形 3"/>
          <p:cNvSpPr/>
          <p:nvPr/>
        </p:nvSpPr>
        <p:spPr>
          <a:xfrm>
            <a:off x="1835696" y="5411450"/>
            <a:ext cx="7308304" cy="1446550"/>
          </a:xfrm>
          <a:prstGeom prst="rect">
            <a:avLst/>
          </a:prstGeom>
        </p:spPr>
        <p:txBody>
          <a:bodyPr wrap="square">
            <a:spAutoFit/>
          </a:bodyPr>
          <a:lstStyle/>
          <a:p>
            <a:r>
              <a:rPr lang="en-US" altLang="zh-CN" sz="4400" b="1" dirty="0" smtClean="0">
                <a:solidFill>
                  <a:srgbClr val="00FFFF"/>
                </a:solidFill>
              </a:rPr>
              <a:t>NGC 3393</a:t>
            </a:r>
            <a:r>
              <a:rPr lang="zh-CN" altLang="en-US" sz="4400" b="1" dirty="0" smtClean="0">
                <a:solidFill>
                  <a:srgbClr val="00FFFF"/>
                </a:solidFill>
              </a:rPr>
              <a:t>吞噬另一较小星系</a:t>
            </a:r>
            <a:endParaRPr lang="en-US" altLang="zh-CN" sz="4400" b="1" dirty="0" smtClean="0">
              <a:solidFill>
                <a:srgbClr val="00FFFF"/>
              </a:solidFill>
            </a:endParaRPr>
          </a:p>
          <a:p>
            <a:r>
              <a:rPr lang="zh-CN" altLang="en-US" sz="4400" b="1" dirty="0" smtClean="0">
                <a:solidFill>
                  <a:srgbClr val="00FFFF"/>
                </a:solidFill>
              </a:rPr>
              <a:t>相隔</a:t>
            </a:r>
            <a:r>
              <a:rPr lang="en-US" altLang="zh-CN" sz="4400" b="1" dirty="0" smtClean="0">
                <a:solidFill>
                  <a:srgbClr val="00FFFF"/>
                </a:solidFill>
              </a:rPr>
              <a:t>490</a:t>
            </a:r>
            <a:r>
              <a:rPr lang="zh-CN" altLang="en-US" sz="4400" b="1" dirty="0" smtClean="0">
                <a:solidFill>
                  <a:srgbClr val="00FFFF"/>
                </a:solidFill>
              </a:rPr>
              <a:t>光年两黑洞同类相残</a:t>
            </a: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1500" autoRev="1" fill="hold">
                                          <p:stCondLst>
                                            <p:cond delay="0"/>
                                          </p:stCondLst>
                                        </p:cTn>
                                        <p:tgtEl>
                                          <p:spTgt spid="4"/>
                                        </p:tgtEl>
                                        <p:attrNameLst>
                                          <p:attrName>ppt_w</p:attrName>
                                        </p:attrNameLst>
                                      </p:cBhvr>
                                    </p:anim>
                                    <p:anim by="(#ppt_w*0.50)" calcmode="lin" valueType="num">
                                      <p:cBhvr>
                                        <p:cTn id="21" dur="1500" decel="50000" autoRev="1" fill="hold">
                                          <p:stCondLst>
                                            <p:cond delay="0"/>
                                          </p:stCondLst>
                                        </p:cTn>
                                        <p:tgtEl>
                                          <p:spTgt spid="4"/>
                                        </p:tgtEl>
                                        <p:attrNameLst>
                                          <p:attrName>ppt_x</p:attrName>
                                        </p:attrNameLst>
                                      </p:cBhvr>
                                    </p:anim>
                                    <p:anim from="(-#ppt_h/2)" to="(#ppt_y)" calcmode="lin" valueType="num">
                                      <p:cBhvr>
                                        <p:cTn id="22" dur="3000" fill="hold">
                                          <p:stCondLst>
                                            <p:cond delay="0"/>
                                          </p:stCondLst>
                                        </p:cTn>
                                        <p:tgtEl>
                                          <p:spTgt spid="4"/>
                                        </p:tgtEl>
                                        <p:attrNameLst>
                                          <p:attrName>ppt_y</p:attrName>
                                        </p:attrNameLst>
                                      </p:cBhvr>
                                    </p:anim>
                                    <p:animRot by="21600000">
                                      <p:cBhvr>
                                        <p:cTn id="23" dur="3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0" fill="hold"/>
                                        <p:tgtEl>
                                          <p:spTgt spid="1026"/>
                                        </p:tgtEl>
                                        <p:attrNameLst>
                                          <p:attrName>ppt_w</p:attrName>
                                        </p:attrNameLst>
                                      </p:cBhvr>
                                      <p:tavLst>
                                        <p:tav tm="0" fmla="#ppt_w*sin(2.5*pi*$)">
                                          <p:val>
                                            <p:fltVal val="0"/>
                                          </p:val>
                                        </p:tav>
                                        <p:tav tm="100000">
                                          <p:val>
                                            <p:fltVal val="1"/>
                                          </p:val>
                                        </p:tav>
                                      </p:tavLst>
                                    </p:anim>
                                    <p:anim calcmode="lin" valueType="num">
                                      <p:cBhvr>
                                        <p:cTn id="29"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风车星系"/>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标题 3"/>
          <p:cNvSpPr>
            <a:spLocks noGrp="1"/>
          </p:cNvSpPr>
          <p:nvPr>
            <p:ph type="title"/>
          </p:nvPr>
        </p:nvSpPr>
        <p:spPr>
          <a:xfrm>
            <a:off x="0" y="0"/>
            <a:ext cx="9144000" cy="1143000"/>
          </a:xfrm>
        </p:spPr>
        <p:txBody>
          <a:bodyPr>
            <a:noAutofit/>
          </a:bodyPr>
          <a:lstStyle/>
          <a:p>
            <a:pPr algn="ctr"/>
            <a:r>
              <a:rPr lang="en-US" altLang="zh-CN" sz="8000" dirty="0" smtClean="0">
                <a:solidFill>
                  <a:srgbClr val="1AFFFA"/>
                </a:solidFill>
              </a:rPr>
              <a:t>NGC 3982</a:t>
            </a:r>
            <a:r>
              <a:rPr lang="zh-CN" altLang="en-US" sz="8000" dirty="0" smtClean="0">
                <a:solidFill>
                  <a:srgbClr val="1AFFFA"/>
                </a:solidFill>
              </a:rPr>
              <a:t>风车星系</a:t>
            </a:r>
            <a:endParaRPr lang="zh-CN" altLang="en-US" sz="8000" dirty="0">
              <a:solidFill>
                <a:srgbClr val="1AFFFA"/>
              </a:solidFill>
            </a:endParaRPr>
          </a:p>
        </p:txBody>
      </p:sp>
      <p:sp>
        <p:nvSpPr>
          <p:cNvPr id="5" name="矩形 4"/>
          <p:cNvSpPr/>
          <p:nvPr/>
        </p:nvSpPr>
        <p:spPr>
          <a:xfrm>
            <a:off x="0" y="5103674"/>
            <a:ext cx="9144000" cy="1754326"/>
          </a:xfrm>
          <a:prstGeom prst="rect">
            <a:avLst/>
          </a:prstGeom>
        </p:spPr>
        <p:txBody>
          <a:bodyPr wrap="square">
            <a:spAutoFit/>
          </a:bodyPr>
          <a:lstStyle/>
          <a:p>
            <a:pPr algn="ctr"/>
            <a:r>
              <a:rPr lang="zh-CN" altLang="en-US" sz="5400" b="1" dirty="0" smtClean="0">
                <a:solidFill>
                  <a:srgbClr val="1AFFFA"/>
                </a:solidFill>
              </a:rPr>
              <a:t>尘埃臂上布满蓝色年轻恒星团粉色诞生新恒星的氢气云团</a:t>
            </a:r>
            <a:endParaRPr lang="zh-CN" altLang="en-US" sz="5400"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14950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500" autoRev="1" fill="hold">
                                          <p:stCondLst>
                                            <p:cond delay="0"/>
                                          </p:stCondLst>
                                        </p:cTn>
                                        <p:tgtEl>
                                          <p:spTgt spid="5"/>
                                        </p:tgtEl>
                                        <p:attrNameLst>
                                          <p:attrName>ppt_w</p:attrName>
                                        </p:attrNameLst>
                                      </p:cBhvr>
                                    </p:anim>
                                    <p:anim by="(#ppt_w*0.50)" calcmode="lin" valueType="num">
                                      <p:cBhvr>
                                        <p:cTn id="19" dur="1500" decel="50000" autoRev="1" fill="hold">
                                          <p:stCondLst>
                                            <p:cond delay="0"/>
                                          </p:stCondLst>
                                        </p:cTn>
                                        <p:tgtEl>
                                          <p:spTgt spid="5"/>
                                        </p:tgtEl>
                                        <p:attrNameLst>
                                          <p:attrName>ppt_x</p:attrName>
                                        </p:attrNameLst>
                                      </p:cBhvr>
                                    </p:anim>
                                    <p:anim from="(-#ppt_h/2)" to="(#ppt_y)" calcmode="lin" valueType="num">
                                      <p:cBhvr>
                                        <p:cTn id="20" dur="3000" fill="hold">
                                          <p:stCondLst>
                                            <p:cond delay="0"/>
                                          </p:stCondLst>
                                        </p:cTn>
                                        <p:tgtEl>
                                          <p:spTgt spid="5"/>
                                        </p:tgtEl>
                                        <p:attrNameLst>
                                          <p:attrName>ppt_y</p:attrName>
                                        </p:attrNameLst>
                                      </p:cBhvr>
                                    </p:anim>
                                    <p:animRot by="21600000">
                                      <p:cBhvr>
                                        <p:cTn id="21" dur="3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9" presetClass="entr" presetSubtype="5" fill="hold" nodeType="clickEffect">
                                  <p:stCondLst>
                                    <p:cond delay="0"/>
                                  </p:stCondLst>
                                  <p:childTnLst>
                                    <p:set>
                                      <p:cBhvr>
                                        <p:cTn id="25" dur="1" fill="hold">
                                          <p:stCondLst>
                                            <p:cond delay="0"/>
                                          </p:stCondLst>
                                        </p:cTn>
                                        <p:tgtEl>
                                          <p:spTgt spid="149506"/>
                                        </p:tgtEl>
                                        <p:attrNameLst>
                                          <p:attrName>style.visibility</p:attrName>
                                        </p:attrNameLst>
                                      </p:cBhvr>
                                      <p:to>
                                        <p:strVal val="visible"/>
                                      </p:to>
                                    </p:set>
                                    <p:anim calcmode="lin" valueType="num">
                                      <p:cBhvr>
                                        <p:cTn id="26" dur="5000" fill="hold"/>
                                        <p:tgtEl>
                                          <p:spTgt spid="149506"/>
                                        </p:tgtEl>
                                        <p:attrNameLst>
                                          <p:attrName>ppt_w</p:attrName>
                                        </p:attrNameLst>
                                      </p:cBhvr>
                                      <p:tavLst>
                                        <p:tav tm="0">
                                          <p:val>
                                            <p:strVal val="#ppt_w"/>
                                          </p:val>
                                        </p:tav>
                                        <p:tav tm="100000">
                                          <p:val>
                                            <p:strVal val="#ppt_w"/>
                                          </p:val>
                                        </p:tav>
                                      </p:tavLst>
                                    </p:anim>
                                    <p:anim calcmode="lin" valueType="num">
                                      <p:cBhvr>
                                        <p:cTn id="27" dur="5000" fill="hold"/>
                                        <p:tgtEl>
                                          <p:spTgt spid="149506"/>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外形奇异星系(图片提供：ESA/NASA)"/>
          <p:cNvPicPr>
            <a:picLocks noChangeAspect="1" noChangeArrowheads="1"/>
          </p:cNvPicPr>
          <p:nvPr/>
        </p:nvPicPr>
        <p:blipFill>
          <a:blip r:embed="rId3" cstate="print"/>
          <a:srcRect/>
          <a:stretch>
            <a:fillRect/>
          </a:stretch>
        </p:blipFill>
        <p:spPr bwMode="auto">
          <a:xfrm>
            <a:off x="0" y="-7749"/>
            <a:ext cx="9144000" cy="6865749"/>
          </a:xfrm>
          <a:prstGeom prst="rect">
            <a:avLst/>
          </a:prstGeom>
          <a:noFill/>
        </p:spPr>
      </p:pic>
      <p:sp>
        <p:nvSpPr>
          <p:cNvPr id="4" name="标题 3"/>
          <p:cNvSpPr>
            <a:spLocks noGrp="1"/>
          </p:cNvSpPr>
          <p:nvPr>
            <p:ph type="title"/>
          </p:nvPr>
        </p:nvSpPr>
        <p:spPr>
          <a:xfrm>
            <a:off x="0" y="0"/>
            <a:ext cx="9144000" cy="1143000"/>
          </a:xfrm>
        </p:spPr>
        <p:txBody>
          <a:bodyPr>
            <a:noAutofit/>
          </a:bodyPr>
          <a:lstStyle/>
          <a:p>
            <a:r>
              <a:rPr lang="en-US" altLang="zh-CN" sz="8000" dirty="0" smtClean="0">
                <a:solidFill>
                  <a:srgbClr val="1AFFFA"/>
                </a:solidFill>
              </a:rPr>
              <a:t>NGC 4452</a:t>
            </a:r>
            <a:r>
              <a:rPr lang="zh-CN" altLang="en-US" sz="8000" dirty="0" smtClean="0">
                <a:solidFill>
                  <a:srgbClr val="1AFFFA"/>
                </a:solidFill>
              </a:rPr>
              <a:t>超薄电脑</a:t>
            </a:r>
            <a:endParaRPr lang="zh-CN" altLang="en-US" sz="8000" dirty="0">
              <a:solidFill>
                <a:srgbClr val="1AFFFA"/>
              </a:solidFill>
            </a:endParaRPr>
          </a:p>
        </p:txBody>
      </p:sp>
      <p:sp>
        <p:nvSpPr>
          <p:cNvPr id="5" name="矩形 4"/>
          <p:cNvSpPr/>
          <p:nvPr/>
        </p:nvSpPr>
        <p:spPr>
          <a:xfrm>
            <a:off x="1403648" y="5157192"/>
            <a:ext cx="6365845" cy="1015663"/>
          </a:xfrm>
          <a:prstGeom prst="rect">
            <a:avLst/>
          </a:prstGeom>
        </p:spPr>
        <p:txBody>
          <a:bodyPr wrap="none">
            <a:spAutoFit/>
          </a:bodyPr>
          <a:lstStyle/>
          <a:p>
            <a:r>
              <a:rPr lang="zh-CN" altLang="en-US" sz="6000" b="1" dirty="0" smtClean="0">
                <a:solidFill>
                  <a:srgbClr val="1AFFFA"/>
                </a:solidFill>
              </a:rPr>
              <a:t>细长星系的侧面像</a:t>
            </a:r>
            <a:endParaRPr lang="zh-CN" altLang="en-US" sz="6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5000" fill="hold"/>
                                        <p:tgtEl>
                                          <p:spTgt spid="147458"/>
                                        </p:tgtEl>
                                        <p:attrNameLst>
                                          <p:attrName>ppt_w</p:attrName>
                                        </p:attrNameLst>
                                      </p:cBhvr>
                                      <p:tavLst>
                                        <p:tav tm="0" fmla="#ppt_w*sin(2.5*pi*$)">
                                          <p:val>
                                            <p:fltVal val="0"/>
                                          </p:val>
                                        </p:tav>
                                        <p:tav tm="100000">
                                          <p:val>
                                            <p:fltVal val="1"/>
                                          </p:val>
                                        </p:tav>
                                      </p:tavLst>
                                    </p:anim>
                                    <p:anim calcmode="lin" valueType="num">
                                      <p:cBhvr>
                                        <p:cTn id="8" dur="5000" fill="hold"/>
                                        <p:tgtEl>
                                          <p:spTgt spid="14745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1000" autoRev="1" fill="hold">
                                          <p:stCondLst>
                                            <p:cond delay="0"/>
                                          </p:stCondLst>
                                        </p:cTn>
                                        <p:tgtEl>
                                          <p:spTgt spid="5"/>
                                        </p:tgtEl>
                                        <p:attrNameLst>
                                          <p:attrName>ppt_w</p:attrName>
                                        </p:attrNameLst>
                                      </p:cBhvr>
                                    </p:anim>
                                    <p:anim by="(#ppt_w*0.50)" calcmode="lin" valueType="num">
                                      <p:cBhvr>
                                        <p:cTn id="22" dur="1000" decel="50000" autoRev="1" fill="hold">
                                          <p:stCondLst>
                                            <p:cond delay="0"/>
                                          </p:stCondLst>
                                        </p:cTn>
                                        <p:tgtEl>
                                          <p:spTgt spid="5"/>
                                        </p:tgtEl>
                                        <p:attrNameLst>
                                          <p:attrName>ppt_x</p:attrName>
                                        </p:attrNameLst>
                                      </p:cBhvr>
                                    </p:anim>
                                    <p:anim from="(-#ppt_h/2)" to="(#ppt_y)" calcmode="lin" valueType="num">
                                      <p:cBhvr>
                                        <p:cTn id="23" dur="2000" fill="hold">
                                          <p:stCondLst>
                                            <p:cond delay="0"/>
                                          </p:stCondLst>
                                        </p:cTn>
                                        <p:tgtEl>
                                          <p:spTgt spid="5"/>
                                        </p:tgtEl>
                                        <p:attrNameLst>
                                          <p:attrName>ppt_y</p:attrName>
                                        </p:attrNameLst>
                                      </p:cBhvr>
                                    </p:anim>
                                    <p:animRot by="21600000">
                                      <p:cBhvr>
                                        <p:cTn id="24" dur="2000" fill="hold">
                                          <p:stCondLst>
                                            <p:cond delay="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147458"/>
                                        </p:tgtEl>
                                        <p:attrNameLst>
                                          <p:attrName>style.visibility</p:attrName>
                                        </p:attrNameLst>
                                      </p:cBhvr>
                                      <p:to>
                                        <p:strVal val="visible"/>
                                      </p:to>
                                    </p:set>
                                    <p:anim calcmode="lin" valueType="num">
                                      <p:cBhvr>
                                        <p:cTn id="29" dur="5000" fill="hold"/>
                                        <p:tgtEl>
                                          <p:spTgt spid="147458"/>
                                        </p:tgtEl>
                                        <p:attrNameLst>
                                          <p:attrName>ppt_w</p:attrName>
                                        </p:attrNameLst>
                                      </p:cBhvr>
                                      <p:tavLst>
                                        <p:tav tm="0" fmla="#ppt_w*sin(2.5*pi*$)">
                                          <p:val>
                                            <p:fltVal val="0"/>
                                          </p:val>
                                        </p:tav>
                                        <p:tav tm="100000">
                                          <p:val>
                                            <p:fltVal val="1"/>
                                          </p:val>
                                        </p:tav>
                                      </p:tavLst>
                                    </p:anim>
                                    <p:anim calcmode="lin" valueType="num">
                                      <p:cBhvr>
                                        <p:cTn id="30" dur="5000" fill="hold"/>
                                        <p:tgtEl>
                                          <p:spTgt spid="1474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1027" descr="点击图片查看下一页">
            <a:hlinkClick r:id="rId3" tooltip="点击图片查看下一页"/>
          </p:cNvPr>
          <p:cNvPicPr>
            <a:picLocks noGrp="1" noChangeAspect="1" noChangeArrowheads="1"/>
          </p:cNvPicPr>
          <p:nvPr>
            <p:ph idx="4294967295"/>
          </p:nvPr>
        </p:nvPicPr>
        <p:blipFill>
          <a:blip r:embed="rId4" cstate="print"/>
          <a:srcRect/>
          <a:stretch>
            <a:fillRect/>
          </a:stretch>
        </p:blipFill>
        <p:spPr>
          <a:xfrm>
            <a:off x="0" y="0"/>
            <a:ext cx="9144000" cy="6858000"/>
          </a:xfrm>
        </p:spPr>
      </p:pic>
      <p:sp>
        <p:nvSpPr>
          <p:cNvPr id="4" name="标题 3"/>
          <p:cNvSpPr>
            <a:spLocks noGrp="1"/>
          </p:cNvSpPr>
          <p:nvPr>
            <p:ph type="title" idx="4294967295"/>
          </p:nvPr>
        </p:nvSpPr>
        <p:spPr>
          <a:xfrm>
            <a:off x="0" y="0"/>
            <a:ext cx="9144000" cy="1556792"/>
          </a:xfrm>
        </p:spPr>
        <p:txBody>
          <a:bodyPr>
            <a:noAutofit/>
          </a:bodyPr>
          <a:lstStyle/>
          <a:p>
            <a:r>
              <a:rPr lang="en-US" altLang="zh-CN" sz="7200" kern="1200" dirty="0" smtClean="0">
                <a:solidFill>
                  <a:srgbClr val="FF0000"/>
                </a:solidFill>
                <a:latin typeface="+mj-lt"/>
                <a:ea typeface="+mj-ea"/>
                <a:cs typeface="+mj-cs"/>
              </a:rPr>
              <a:t>NGC4522</a:t>
            </a:r>
            <a:r>
              <a:rPr lang="zh-CN" altLang="zh-CN" sz="7200" kern="1200" dirty="0" smtClean="0">
                <a:solidFill>
                  <a:srgbClr val="FF0000"/>
                </a:solidFill>
                <a:latin typeface="Calibri"/>
                <a:ea typeface="宋体"/>
                <a:cs typeface="+mj-cs"/>
              </a:rPr>
              <a:t>潘多拉星系</a:t>
            </a:r>
            <a:endParaRPr lang="zh-CN" altLang="en-US" sz="7200" dirty="0"/>
          </a:p>
        </p:txBody>
      </p:sp>
      <p:sp>
        <p:nvSpPr>
          <p:cNvPr id="5" name="矩形 4"/>
          <p:cNvSpPr/>
          <p:nvPr/>
        </p:nvSpPr>
        <p:spPr>
          <a:xfrm>
            <a:off x="0" y="5589240"/>
            <a:ext cx="9144000" cy="1015663"/>
          </a:xfrm>
          <a:prstGeom prst="rect">
            <a:avLst/>
          </a:prstGeom>
        </p:spPr>
        <p:txBody>
          <a:bodyPr wrap="square">
            <a:spAutoFit/>
          </a:bodyPr>
          <a:lstStyle/>
          <a:p>
            <a:pPr algn="ctr"/>
            <a:r>
              <a:rPr lang="en-US" altLang="zh-CN" sz="6000" b="1" dirty="0" smtClean="0">
                <a:solidFill>
                  <a:srgbClr val="1AFFFA"/>
                </a:solidFill>
              </a:rPr>
              <a:t>60</a:t>
            </a:r>
            <a:r>
              <a:rPr lang="zh-CN" altLang="en-US" sz="6000" b="1" dirty="0" smtClean="0">
                <a:solidFill>
                  <a:srgbClr val="1AFFFA"/>
                </a:solidFill>
              </a:rPr>
              <a:t>万光年外室女座星系</a:t>
            </a:r>
            <a:endParaRPr lang="zh-CN" altLang="en-US" sz="6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p:cTn id="7" dur="5000" fill="hold"/>
                                        <p:tgtEl>
                                          <p:spTgt spid="65539"/>
                                        </p:tgtEl>
                                        <p:attrNameLst>
                                          <p:attrName>ppt_w</p:attrName>
                                        </p:attrNameLst>
                                      </p:cBhvr>
                                      <p:tavLst>
                                        <p:tav tm="0" fmla="#ppt_w*sin(2.5*pi*$)">
                                          <p:val>
                                            <p:fltVal val="0"/>
                                          </p:val>
                                        </p:tav>
                                        <p:tav tm="100000">
                                          <p:val>
                                            <p:fltVal val="1"/>
                                          </p:val>
                                        </p:tav>
                                      </p:tavLst>
                                    </p:anim>
                                    <p:anim calcmode="lin" valueType="num">
                                      <p:cBhvr>
                                        <p:cTn id="8" dur="5000" fill="hold"/>
                                        <p:tgtEl>
                                          <p:spTgt spid="6553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1000" autoRev="1" fill="hold">
                                          <p:stCondLst>
                                            <p:cond delay="0"/>
                                          </p:stCondLst>
                                        </p:cTn>
                                        <p:tgtEl>
                                          <p:spTgt spid="5"/>
                                        </p:tgtEl>
                                        <p:attrNameLst>
                                          <p:attrName>ppt_w</p:attrName>
                                        </p:attrNameLst>
                                      </p:cBhvr>
                                    </p:anim>
                                    <p:anim by="(#ppt_w*0.50)" calcmode="lin" valueType="num">
                                      <p:cBhvr>
                                        <p:cTn id="21" dur="1000" decel="50000" autoRev="1" fill="hold">
                                          <p:stCondLst>
                                            <p:cond delay="0"/>
                                          </p:stCondLst>
                                        </p:cTn>
                                        <p:tgtEl>
                                          <p:spTgt spid="5"/>
                                        </p:tgtEl>
                                        <p:attrNameLst>
                                          <p:attrName>ppt_x</p:attrName>
                                        </p:attrNameLst>
                                      </p:cBhvr>
                                    </p:anim>
                                    <p:anim from="(-#ppt_h/2)" to="(#ppt_y)" calcmode="lin" valueType="num">
                                      <p:cBhvr>
                                        <p:cTn id="22" dur="2000" fill="hold">
                                          <p:stCondLst>
                                            <p:cond delay="0"/>
                                          </p:stCondLst>
                                        </p:cTn>
                                        <p:tgtEl>
                                          <p:spTgt spid="5"/>
                                        </p:tgtEl>
                                        <p:attrNameLst>
                                          <p:attrName>ppt_y</p:attrName>
                                        </p:attrNameLst>
                                      </p:cBhvr>
                                    </p:anim>
                                    <p:animRot by="21600000">
                                      <p:cBhvr>
                                        <p:cTn id="23" dur="2000" fill="hold">
                                          <p:stCondLst>
                                            <p:cond delay="0"/>
                                          </p:stCondLst>
                                        </p:cTn>
                                        <p:tgtEl>
                                          <p:spTgt spid="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655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U NGC 4594草帽星系"/>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标题 4"/>
          <p:cNvSpPr>
            <a:spLocks noGrp="1"/>
          </p:cNvSpPr>
          <p:nvPr>
            <p:ph type="title" idx="4294967295"/>
          </p:nvPr>
        </p:nvSpPr>
        <p:spPr>
          <a:xfrm>
            <a:off x="0" y="0"/>
            <a:ext cx="9144000" cy="1417638"/>
          </a:xfrm>
        </p:spPr>
        <p:txBody>
          <a:bodyPr>
            <a:normAutofit fontScale="90000"/>
          </a:bodyPr>
          <a:lstStyle/>
          <a:p>
            <a:r>
              <a:rPr lang="en-US" altLang="zh-CN" sz="6000" kern="1200" dirty="0" smtClean="0">
                <a:solidFill>
                  <a:srgbClr val="FF0000"/>
                </a:solidFill>
                <a:latin typeface="+mj-lt"/>
                <a:ea typeface="+mj-ea"/>
                <a:cs typeface="+mj-cs"/>
              </a:rPr>
              <a:t>NGC4594-M104</a:t>
            </a:r>
            <a:r>
              <a:rPr lang="zh-CN" altLang="zh-CN" sz="8000" kern="1200" dirty="0" smtClean="0">
                <a:solidFill>
                  <a:srgbClr val="FF0000"/>
                </a:solidFill>
                <a:latin typeface="Calibri"/>
                <a:ea typeface="宋体"/>
                <a:cs typeface="+mj-cs"/>
              </a:rPr>
              <a:t>草帽星系</a:t>
            </a:r>
            <a:endParaRPr lang="zh-CN" altLang="en-US" sz="8000" dirty="0"/>
          </a:p>
        </p:txBody>
      </p:sp>
      <p:sp>
        <p:nvSpPr>
          <p:cNvPr id="4" name="矩形 3"/>
          <p:cNvSpPr/>
          <p:nvPr/>
        </p:nvSpPr>
        <p:spPr>
          <a:xfrm>
            <a:off x="0" y="4919008"/>
            <a:ext cx="9144000" cy="1938992"/>
          </a:xfrm>
          <a:prstGeom prst="rect">
            <a:avLst/>
          </a:prstGeom>
        </p:spPr>
        <p:txBody>
          <a:bodyPr wrap="square">
            <a:spAutoFit/>
          </a:bodyPr>
          <a:lstStyle/>
          <a:p>
            <a:pPr algn="ctr"/>
            <a:r>
              <a:rPr lang="zh-CN" altLang="en-US" sz="6000" b="1" dirty="0" smtClean="0">
                <a:solidFill>
                  <a:srgbClr val="1AFFFA"/>
                </a:solidFill>
              </a:rPr>
              <a:t>圆盘拥有庞大黑色尘埃带中心明亮的隆起像草帽</a:t>
            </a:r>
            <a:endParaRPr lang="zh-CN" altLang="en-US" sz="6000" b="1"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p:cTn id="7" dur="5000" fill="hold"/>
                                        <p:tgtEl>
                                          <p:spTgt spid="66563"/>
                                        </p:tgtEl>
                                        <p:attrNameLst>
                                          <p:attrName>ppt_w</p:attrName>
                                        </p:attrNameLst>
                                      </p:cBhvr>
                                      <p:tavLst>
                                        <p:tav tm="0" fmla="#ppt_w*sin(2.5*pi*$)">
                                          <p:val>
                                            <p:fltVal val="0"/>
                                          </p:val>
                                        </p:tav>
                                        <p:tav tm="100000">
                                          <p:val>
                                            <p:fltVal val="1"/>
                                          </p:val>
                                        </p:tav>
                                      </p:tavLst>
                                    </p:anim>
                                    <p:anim calcmode="lin" valueType="num">
                                      <p:cBhvr>
                                        <p:cTn id="8" dur="5000" fill="hold"/>
                                        <p:tgtEl>
                                          <p:spTgt spid="6656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1000" autoRev="1" fill="hold">
                                          <p:stCondLst>
                                            <p:cond delay="0"/>
                                          </p:stCondLst>
                                        </p:cTn>
                                        <p:tgtEl>
                                          <p:spTgt spid="4"/>
                                        </p:tgtEl>
                                        <p:attrNameLst>
                                          <p:attrName>ppt_w</p:attrName>
                                        </p:attrNameLst>
                                      </p:cBhvr>
                                    </p:anim>
                                    <p:anim by="(#ppt_w*0.50)" calcmode="lin" valueType="num">
                                      <p:cBhvr>
                                        <p:cTn id="21" dur="1000" decel="50000" autoRev="1" fill="hold">
                                          <p:stCondLst>
                                            <p:cond delay="0"/>
                                          </p:stCondLst>
                                        </p:cTn>
                                        <p:tgtEl>
                                          <p:spTgt spid="4"/>
                                        </p:tgtEl>
                                        <p:attrNameLst>
                                          <p:attrName>ppt_x</p:attrName>
                                        </p:attrNameLst>
                                      </p:cBhvr>
                                    </p:anim>
                                    <p:anim from="(-#ppt_h/2)" to="(#ppt_y)" calcmode="lin" valueType="num">
                                      <p:cBhvr>
                                        <p:cTn id="22" dur="2000" fill="hold">
                                          <p:stCondLst>
                                            <p:cond delay="0"/>
                                          </p:stCondLst>
                                        </p:cTn>
                                        <p:tgtEl>
                                          <p:spTgt spid="4"/>
                                        </p:tgtEl>
                                        <p:attrNameLst>
                                          <p:attrName>ppt_y</p:attrName>
                                        </p:attrNameLst>
                                      </p:cBhvr>
                                    </p:anim>
                                    <p:animRot by="21600000">
                                      <p:cBhvr>
                                        <p:cTn id="23" dur="2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9" presetClass="entr" presetSubtype="5" fill="hold" nodeType="clickEffect">
                                  <p:stCondLst>
                                    <p:cond delay="0"/>
                                  </p:stCondLst>
                                  <p:childTnLst>
                                    <p:set>
                                      <p:cBhvr>
                                        <p:cTn id="27" dur="1" fill="hold">
                                          <p:stCondLst>
                                            <p:cond delay="0"/>
                                          </p:stCondLst>
                                        </p:cTn>
                                        <p:tgtEl>
                                          <p:spTgt spid="66563"/>
                                        </p:tgtEl>
                                        <p:attrNameLst>
                                          <p:attrName>style.visibility</p:attrName>
                                        </p:attrNameLst>
                                      </p:cBhvr>
                                      <p:to>
                                        <p:strVal val="visible"/>
                                      </p:to>
                                    </p:set>
                                    <p:anim calcmode="lin" valueType="num">
                                      <p:cBhvr>
                                        <p:cTn id="28" dur="5000" fill="hold"/>
                                        <p:tgtEl>
                                          <p:spTgt spid="66563"/>
                                        </p:tgtEl>
                                        <p:attrNameLst>
                                          <p:attrName>ppt_w</p:attrName>
                                        </p:attrNameLst>
                                      </p:cBhvr>
                                      <p:tavLst>
                                        <p:tav tm="0">
                                          <p:val>
                                            <p:strVal val="#ppt_w"/>
                                          </p:val>
                                        </p:tav>
                                        <p:tav tm="100000">
                                          <p:val>
                                            <p:strVal val="#ppt_w"/>
                                          </p:val>
                                        </p:tav>
                                      </p:tavLst>
                                    </p:anim>
                                    <p:anim calcmode="lin" valueType="num">
                                      <p:cBhvr>
                                        <p:cTn id="29" dur="5000" fill="hold"/>
                                        <p:tgtEl>
                                          <p:spTgt spid="66563"/>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U1235P2T1D3062731F9DT20090505095728"/>
          <p:cNvPicPr>
            <a:picLocks noChangeAspect="1" noChangeArrowheads="1"/>
          </p:cNvPicPr>
          <p:nvPr/>
        </p:nvPicPr>
        <p:blipFill>
          <a:blip r:embed="rId3" cstate="print"/>
          <a:srcRect/>
          <a:stretch>
            <a:fillRect/>
          </a:stretch>
        </p:blipFill>
        <p:spPr bwMode="auto">
          <a:xfrm>
            <a:off x="0" y="-14288"/>
            <a:ext cx="9144000" cy="6872288"/>
          </a:xfrm>
          <a:prstGeom prst="rect">
            <a:avLst/>
          </a:prstGeom>
          <a:noFill/>
          <a:ln w="9525">
            <a:noFill/>
            <a:miter lim="800000"/>
            <a:headEnd/>
            <a:tailEnd/>
          </a:ln>
        </p:spPr>
      </p:pic>
      <p:sp>
        <p:nvSpPr>
          <p:cNvPr id="67588" name="Rectangle 4"/>
          <p:cNvSpPr>
            <a:spLocks noChangeArrowheads="1"/>
          </p:cNvSpPr>
          <p:nvPr/>
        </p:nvSpPr>
        <p:spPr bwMode="auto">
          <a:xfrm>
            <a:off x="3419355" y="4869160"/>
            <a:ext cx="5724645" cy="1569660"/>
          </a:xfrm>
          <a:prstGeom prst="rect">
            <a:avLst/>
          </a:prstGeom>
          <a:solidFill>
            <a:srgbClr val="1AFFFA"/>
          </a:solidFill>
          <a:ln w="9525">
            <a:noFill/>
            <a:miter lim="800000"/>
            <a:headEnd/>
            <a:tailEnd/>
          </a:ln>
        </p:spPr>
        <p:txBody>
          <a:bodyPr wrap="none">
            <a:spAutoFit/>
          </a:bodyPr>
          <a:lstStyle/>
          <a:p>
            <a:pPr algn="ctr"/>
            <a:r>
              <a:rPr lang="en-US" altLang="zh-CN" sz="4800" dirty="0" smtClean="0">
                <a:solidFill>
                  <a:srgbClr val="FF0000"/>
                </a:solidFill>
              </a:rPr>
              <a:t>NGC4656</a:t>
            </a:r>
          </a:p>
          <a:p>
            <a:pPr algn="ctr"/>
            <a:r>
              <a:rPr lang="zh-CN" altLang="en-US" sz="4800" dirty="0" smtClean="0">
                <a:solidFill>
                  <a:srgbClr val="FF0000"/>
                </a:solidFill>
              </a:rPr>
              <a:t>曲棍球</a:t>
            </a:r>
            <a:r>
              <a:rPr lang="zh-CN" altLang="en-US" sz="4800" dirty="0">
                <a:solidFill>
                  <a:srgbClr val="FF0000"/>
                </a:solidFill>
              </a:rPr>
              <a:t>杆状变形星系</a:t>
            </a:r>
          </a:p>
        </p:txBody>
      </p:sp>
      <p:sp>
        <p:nvSpPr>
          <p:cNvPr id="67589" name="Rectangle 5"/>
          <p:cNvSpPr>
            <a:spLocks noChangeArrowheads="1"/>
          </p:cNvSpPr>
          <p:nvPr/>
        </p:nvSpPr>
        <p:spPr bwMode="auto">
          <a:xfrm>
            <a:off x="5148064" y="2492896"/>
            <a:ext cx="3262432" cy="1015663"/>
          </a:xfrm>
          <a:prstGeom prst="rect">
            <a:avLst/>
          </a:prstGeom>
          <a:solidFill>
            <a:srgbClr val="1AFFFA"/>
          </a:solidFill>
          <a:ln w="9525">
            <a:noFill/>
            <a:miter lim="800000"/>
            <a:headEnd/>
            <a:tailEnd/>
          </a:ln>
        </p:spPr>
        <p:txBody>
          <a:bodyPr wrap="none">
            <a:spAutoFit/>
          </a:bodyPr>
          <a:lstStyle/>
          <a:p>
            <a:r>
              <a:rPr lang="zh-CN" altLang="en-US" sz="6000" dirty="0">
                <a:solidFill>
                  <a:srgbClr val="FF0000"/>
                </a:solidFill>
              </a:rPr>
              <a:t>鳄鱼星系</a:t>
            </a:r>
          </a:p>
        </p:txBody>
      </p:sp>
      <p:sp>
        <p:nvSpPr>
          <p:cNvPr id="7" name="标题 6"/>
          <p:cNvSpPr>
            <a:spLocks noGrp="1"/>
          </p:cNvSpPr>
          <p:nvPr>
            <p:ph type="title" idx="4294967295"/>
          </p:nvPr>
        </p:nvSpPr>
        <p:spPr>
          <a:xfrm>
            <a:off x="0" y="0"/>
            <a:ext cx="9144000" cy="1403648"/>
          </a:xfrm>
        </p:spPr>
        <p:txBody>
          <a:bodyPr>
            <a:normAutofit/>
          </a:bodyPr>
          <a:lstStyle/>
          <a:p>
            <a:r>
              <a:rPr lang="zh-CN" altLang="zh-CN" sz="8000" kern="1200" dirty="0" smtClean="0">
                <a:solidFill>
                  <a:srgbClr val="FF0000"/>
                </a:solidFill>
                <a:latin typeface="Calibri"/>
                <a:ea typeface="宋体"/>
                <a:cs typeface="+mj-cs"/>
              </a:rPr>
              <a:t>鳄鱼星系伴星系</a:t>
            </a:r>
            <a:endParaRPr lang="zh-CN" altLang="en-US" sz="8000"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770" decel="100000"/>
                                        <p:tgtEl>
                                          <p:spTgt spid="67587"/>
                                        </p:tgtEl>
                                      </p:cBhvr>
                                    </p:animEffect>
                                    <p:animScale>
                                      <p:cBhvr>
                                        <p:cTn id="8" dur="770" decel="100000"/>
                                        <p:tgtEl>
                                          <p:spTgt spid="67587"/>
                                        </p:tgtEl>
                                      </p:cBhvr>
                                      <p:from x="10000" y="10000"/>
                                      <p:to x="200000" y="450000"/>
                                    </p:animScale>
                                    <p:animScale>
                                      <p:cBhvr>
                                        <p:cTn id="9" dur="1230" accel="100000" fill="hold">
                                          <p:stCondLst>
                                            <p:cond delay="770"/>
                                          </p:stCondLst>
                                        </p:cTn>
                                        <p:tgtEl>
                                          <p:spTgt spid="67587"/>
                                        </p:tgtEl>
                                      </p:cBhvr>
                                      <p:from x="200000" y="450000"/>
                                      <p:to x="100000" y="100000"/>
                                    </p:animScale>
                                    <p:set>
                                      <p:cBhvr>
                                        <p:cTn id="10" dur="770" fill="hold"/>
                                        <p:tgtEl>
                                          <p:spTgt spid="67587"/>
                                        </p:tgtEl>
                                        <p:attrNameLst>
                                          <p:attrName>ppt_x</p:attrName>
                                        </p:attrNameLst>
                                      </p:cBhvr>
                                      <p:to>
                                        <p:strVal val="(0.5)"/>
                                      </p:to>
                                    </p:set>
                                    <p:anim from="(0.5)" to="(#ppt_x)" calcmode="lin" valueType="num">
                                      <p:cBhvr>
                                        <p:cTn id="11" dur="1230" accel="100000" fill="hold">
                                          <p:stCondLst>
                                            <p:cond delay="770"/>
                                          </p:stCondLst>
                                        </p:cTn>
                                        <p:tgtEl>
                                          <p:spTgt spid="67587"/>
                                        </p:tgtEl>
                                        <p:attrNameLst>
                                          <p:attrName>ppt_x</p:attrName>
                                        </p:attrNameLst>
                                      </p:cBhvr>
                                    </p:anim>
                                    <p:set>
                                      <p:cBhvr>
                                        <p:cTn id="12" dur="770" fill="hold"/>
                                        <p:tgtEl>
                                          <p:spTgt spid="67587"/>
                                        </p:tgtEl>
                                        <p:attrNameLst>
                                          <p:attrName>ppt_y</p:attrName>
                                        </p:attrNameLst>
                                      </p:cBhvr>
                                      <p:to>
                                        <p:strVal val="(#ppt_y+0.4)"/>
                                      </p:to>
                                    </p:set>
                                    <p:anim from="(#ppt_y+0.4)" to="(#ppt_y)" calcmode="lin" valueType="num">
                                      <p:cBhvr>
                                        <p:cTn id="13" dur="1230" accel="100000" fill="hold">
                                          <p:stCondLst>
                                            <p:cond delay="770"/>
                                          </p:stCondLst>
                                        </p:cTn>
                                        <p:tgtEl>
                                          <p:spTgt spid="6758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67589"/>
                                        </p:tgtEl>
                                        <p:attrNameLst>
                                          <p:attrName>style.visibility</p:attrName>
                                        </p:attrNameLst>
                                      </p:cBhvr>
                                      <p:to>
                                        <p:strVal val="visible"/>
                                      </p:to>
                                    </p:set>
                                    <p:anim calcmode="lin" valueType="num">
                                      <p:cBhvr>
                                        <p:cTn id="25" dur="5000" fill="hold"/>
                                        <p:tgtEl>
                                          <p:spTgt spid="67589"/>
                                        </p:tgtEl>
                                        <p:attrNameLst>
                                          <p:attrName>ppt_w</p:attrName>
                                        </p:attrNameLst>
                                      </p:cBhvr>
                                      <p:tavLst>
                                        <p:tav tm="0" fmla="#ppt_w*sin(2.5*pi*$)">
                                          <p:val>
                                            <p:fltVal val="0"/>
                                          </p:val>
                                        </p:tav>
                                        <p:tav tm="100000">
                                          <p:val>
                                            <p:fltVal val="1"/>
                                          </p:val>
                                        </p:tav>
                                      </p:tavLst>
                                    </p:anim>
                                    <p:anim calcmode="lin" valueType="num">
                                      <p:cBhvr>
                                        <p:cTn id="26" dur="5000" fill="hold"/>
                                        <p:tgtEl>
                                          <p:spTgt spid="6758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67588"/>
                                        </p:tgtEl>
                                        <p:attrNameLst>
                                          <p:attrName>style.visibility</p:attrName>
                                        </p:attrNameLst>
                                      </p:cBhvr>
                                      <p:to>
                                        <p:strVal val="visible"/>
                                      </p:to>
                                    </p:set>
                                    <p:anim by="(-#ppt_w*2)" calcmode="lin" valueType="num">
                                      <p:cBhvr rctx="PPT">
                                        <p:cTn id="31" dur="1500" autoRev="1" fill="hold">
                                          <p:stCondLst>
                                            <p:cond delay="0"/>
                                          </p:stCondLst>
                                        </p:cTn>
                                        <p:tgtEl>
                                          <p:spTgt spid="67588"/>
                                        </p:tgtEl>
                                        <p:attrNameLst>
                                          <p:attrName>ppt_w</p:attrName>
                                        </p:attrNameLst>
                                      </p:cBhvr>
                                    </p:anim>
                                    <p:anim by="(#ppt_w*0.50)" calcmode="lin" valueType="num">
                                      <p:cBhvr>
                                        <p:cTn id="32" dur="1500" decel="50000" autoRev="1" fill="hold">
                                          <p:stCondLst>
                                            <p:cond delay="0"/>
                                          </p:stCondLst>
                                        </p:cTn>
                                        <p:tgtEl>
                                          <p:spTgt spid="67588"/>
                                        </p:tgtEl>
                                        <p:attrNameLst>
                                          <p:attrName>ppt_x</p:attrName>
                                        </p:attrNameLst>
                                      </p:cBhvr>
                                    </p:anim>
                                    <p:anim from="(-#ppt_h/2)" to="(#ppt_y)" calcmode="lin" valueType="num">
                                      <p:cBhvr>
                                        <p:cTn id="33" dur="3000" fill="hold">
                                          <p:stCondLst>
                                            <p:cond delay="0"/>
                                          </p:stCondLst>
                                        </p:cTn>
                                        <p:tgtEl>
                                          <p:spTgt spid="67588"/>
                                        </p:tgtEl>
                                        <p:attrNameLst>
                                          <p:attrName>ppt_y</p:attrName>
                                        </p:attrNameLst>
                                      </p:cBhvr>
                                    </p:anim>
                                    <p:animRot by="21600000">
                                      <p:cBhvr>
                                        <p:cTn id="34" dur="3000" fill="hold">
                                          <p:stCondLst>
                                            <p:cond delay="0"/>
                                          </p:stCondLst>
                                        </p:cTn>
                                        <p:tgtEl>
                                          <p:spTgt spid="67588"/>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nodeType="clickEffect">
                                  <p:stCondLst>
                                    <p:cond delay="0"/>
                                  </p:stCondLst>
                                  <p:childTnLst>
                                    <p:set>
                                      <p:cBhvr>
                                        <p:cTn id="38" dur="1" fill="hold">
                                          <p:stCondLst>
                                            <p:cond delay="0"/>
                                          </p:stCondLst>
                                        </p:cTn>
                                        <p:tgtEl>
                                          <p:spTgt spid="67587"/>
                                        </p:tgtEl>
                                        <p:attrNameLst>
                                          <p:attrName>style.visibility</p:attrName>
                                        </p:attrNameLst>
                                      </p:cBhvr>
                                      <p:to>
                                        <p:strVal val="visible"/>
                                      </p:to>
                                    </p:set>
                                    <p:anim calcmode="lin" valueType="num">
                                      <p:cBhvr>
                                        <p:cTn id="39" dur="5000" fill="hold"/>
                                        <p:tgtEl>
                                          <p:spTgt spid="67587"/>
                                        </p:tgtEl>
                                        <p:attrNameLst>
                                          <p:attrName>ppt_w</p:attrName>
                                        </p:attrNameLst>
                                      </p:cBhvr>
                                      <p:tavLst>
                                        <p:tav tm="0" fmla="#ppt_w*sin(2.5*pi*$)">
                                          <p:val>
                                            <p:fltVal val="0"/>
                                          </p:val>
                                        </p:tav>
                                        <p:tav tm="100000">
                                          <p:val>
                                            <p:fltVal val="1"/>
                                          </p:val>
                                        </p:tav>
                                      </p:tavLst>
                                    </p:anim>
                                    <p:anim calcmode="lin" valueType="num">
                                      <p:cBhvr>
                                        <p:cTn id="40" dur="5000" fill="hold"/>
                                        <p:tgtEl>
                                          <p:spTgt spid="675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xu\Pictures\2i.jpg"/>
          <p:cNvPicPr>
            <a:picLocks noChangeAspect="1" noChangeArrowheads="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5" name="标题 4"/>
          <p:cNvSpPr>
            <a:spLocks noGrp="1"/>
          </p:cNvSpPr>
          <p:nvPr>
            <p:ph type="title" idx="4294967295"/>
          </p:nvPr>
        </p:nvSpPr>
        <p:spPr>
          <a:xfrm>
            <a:off x="0" y="0"/>
            <a:ext cx="8460432" cy="1417638"/>
          </a:xfrm>
        </p:spPr>
        <p:txBody>
          <a:bodyPr>
            <a:normAutofit/>
          </a:bodyPr>
          <a:lstStyle/>
          <a:p>
            <a:r>
              <a:rPr lang="zh-CN" altLang="zh-CN" sz="8000" b="1" kern="1200" dirty="0" smtClean="0">
                <a:solidFill>
                  <a:srgbClr val="FF0000"/>
                </a:solidFill>
                <a:latin typeface="宋体"/>
                <a:ea typeface="宋体"/>
                <a:cs typeface="+mj-cs"/>
              </a:rPr>
              <a:t>星爆星系</a:t>
            </a:r>
            <a:endParaRPr lang="zh-CN" altLang="en-US" sz="8000" b="1" dirty="0"/>
          </a:p>
        </p:txBody>
      </p:sp>
      <p:sp>
        <p:nvSpPr>
          <p:cNvPr id="4" name="矩形 3"/>
          <p:cNvSpPr/>
          <p:nvPr/>
        </p:nvSpPr>
        <p:spPr>
          <a:xfrm>
            <a:off x="7112675" y="0"/>
            <a:ext cx="2031325" cy="6858000"/>
          </a:xfrm>
          <a:prstGeom prst="rect">
            <a:avLst/>
          </a:prstGeom>
        </p:spPr>
        <p:txBody>
          <a:bodyPr vert="eaVert" wrap="square">
            <a:spAutoFit/>
          </a:bodyPr>
          <a:lstStyle/>
          <a:p>
            <a:pPr algn="ctr"/>
            <a:r>
              <a:rPr lang="zh-CN" altLang="en-US" sz="6000" b="1" dirty="0" smtClean="0">
                <a:solidFill>
                  <a:srgbClr val="1AFFFA"/>
                </a:solidFill>
              </a:rPr>
              <a:t>超新星爆发</a:t>
            </a:r>
            <a:endParaRPr lang="en-US" altLang="zh-CN" sz="6000" b="1" dirty="0" smtClean="0">
              <a:solidFill>
                <a:srgbClr val="1AFFFA"/>
              </a:solidFill>
            </a:endParaRPr>
          </a:p>
          <a:p>
            <a:pPr algn="ctr"/>
            <a:r>
              <a:rPr lang="zh-CN" altLang="en-US" sz="6000" b="1" dirty="0" smtClean="0">
                <a:solidFill>
                  <a:srgbClr val="1AFFFA"/>
                </a:solidFill>
              </a:rPr>
              <a:t>气体呈现</a:t>
            </a:r>
            <a:r>
              <a:rPr lang="en-US" altLang="zh-CN" sz="6000" b="1" dirty="0" smtClean="0">
                <a:solidFill>
                  <a:srgbClr val="1AFFFA"/>
                </a:solidFill>
              </a:rPr>
              <a:t>”</a:t>
            </a:r>
            <a:r>
              <a:rPr lang="zh-CN" altLang="en-US" sz="6000" b="1" dirty="0" smtClean="0">
                <a:solidFill>
                  <a:srgbClr val="1AFFFA"/>
                </a:solidFill>
              </a:rPr>
              <a:t>星系飓风</a:t>
            </a:r>
            <a:r>
              <a:rPr lang="en-US" altLang="zh-CN" sz="6000" b="1" dirty="0" smtClean="0">
                <a:solidFill>
                  <a:srgbClr val="1AFFFA"/>
                </a:solidFill>
              </a:rPr>
              <a:t>”</a:t>
            </a:r>
            <a:endParaRPr lang="zh-CN" altLang="en-US" sz="6000" b="1" dirty="0">
              <a:solidFill>
                <a:srgbClr val="1AFFFA"/>
              </a:solidFill>
            </a:endParaRPr>
          </a:p>
        </p:txBody>
      </p:sp>
      <p:sp>
        <p:nvSpPr>
          <p:cNvPr id="6" name="矩形 5"/>
          <p:cNvSpPr/>
          <p:nvPr/>
        </p:nvSpPr>
        <p:spPr>
          <a:xfrm>
            <a:off x="1475656" y="5373216"/>
            <a:ext cx="2900153" cy="1015663"/>
          </a:xfrm>
          <a:prstGeom prst="rect">
            <a:avLst/>
          </a:prstGeom>
        </p:spPr>
        <p:txBody>
          <a:bodyPr wrap="none">
            <a:spAutoFit/>
          </a:bodyPr>
          <a:lstStyle/>
          <a:p>
            <a:r>
              <a:rPr lang="en-US" altLang="zh-CN" sz="6000" b="1" dirty="0" smtClean="0">
                <a:solidFill>
                  <a:srgbClr val="00FFFF"/>
                </a:solidFill>
                <a:latin typeface="宋体" pitchFamily="2" charset="-122"/>
                <a:cs typeface="Times New Roman" charset="0"/>
              </a:rPr>
              <a:t>NGC4668</a:t>
            </a:r>
            <a:endParaRPr lang="zh-CN" altLang="en-US" sz="6000" b="1" dirty="0">
              <a:solidFill>
                <a:srgbClr val="00FFFF"/>
              </a:solidFill>
            </a:endParaRPr>
          </a:p>
        </p:txBody>
      </p:sp>
      <p:sp>
        <p:nvSpPr>
          <p:cNvPr id="7" name="矩形 6"/>
          <p:cNvSpPr/>
          <p:nvPr/>
        </p:nvSpPr>
        <p:spPr>
          <a:xfrm>
            <a:off x="0" y="2924944"/>
            <a:ext cx="3288080" cy="1015663"/>
          </a:xfrm>
          <a:prstGeom prst="rect">
            <a:avLst/>
          </a:prstGeom>
        </p:spPr>
        <p:txBody>
          <a:bodyPr wrap="none">
            <a:spAutoFit/>
          </a:bodyPr>
          <a:lstStyle/>
          <a:p>
            <a:r>
              <a:rPr lang="en-US" altLang="zh-CN" sz="6000" b="1" dirty="0" smtClean="0">
                <a:solidFill>
                  <a:srgbClr val="00FFFF"/>
                </a:solidFill>
                <a:latin typeface="宋体"/>
                <a:ea typeface="宋体"/>
                <a:cs typeface="Times New Roman"/>
              </a:rPr>
              <a:t>NGC 4666</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2000" fill="hold"/>
                                        <p:tgtEl>
                                          <p:spTgt spid="68610"/>
                                        </p:tgtEl>
                                        <p:attrNameLst>
                                          <p:attrName>ppt_w</p:attrName>
                                        </p:attrNameLst>
                                      </p:cBhvr>
                                      <p:tavLst>
                                        <p:tav tm="0">
                                          <p:val>
                                            <p:fltVal val="0"/>
                                          </p:val>
                                        </p:tav>
                                        <p:tav tm="100000">
                                          <p:val>
                                            <p:strVal val="#ppt_w"/>
                                          </p:val>
                                        </p:tav>
                                      </p:tavLst>
                                    </p:anim>
                                    <p:anim calcmode="lin" valueType="num">
                                      <p:cBhvr>
                                        <p:cTn id="8" dur="2000" fill="hold"/>
                                        <p:tgtEl>
                                          <p:spTgt spid="686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85" decel="100000"/>
                                        <p:tgtEl>
                                          <p:spTgt spid="5"/>
                                        </p:tgtEl>
                                      </p:cBhvr>
                                    </p:animEffect>
                                    <p:animScale>
                                      <p:cBhvr>
                                        <p:cTn id="14" dur="385" decel="100000"/>
                                        <p:tgtEl>
                                          <p:spTgt spid="5"/>
                                        </p:tgtEl>
                                      </p:cBhvr>
                                      <p:from x="10000" y="10000"/>
                                      <p:to x="200000" y="450000"/>
                                    </p:animScale>
                                    <p:animScale>
                                      <p:cBhvr>
                                        <p:cTn id="15" dur="615" accel="100000" fill="hold">
                                          <p:stCondLst>
                                            <p:cond delay="385"/>
                                          </p:stCondLst>
                                        </p:cTn>
                                        <p:tgtEl>
                                          <p:spTgt spid="5"/>
                                        </p:tgtEl>
                                      </p:cBhvr>
                                      <p:from x="200000" y="450000"/>
                                      <p:to x="100000" y="100000"/>
                                    </p:animScale>
                                    <p:set>
                                      <p:cBhvr>
                                        <p:cTn id="16" dur="385" fill="hold"/>
                                        <p:tgtEl>
                                          <p:spTgt spid="5"/>
                                        </p:tgtEl>
                                        <p:attrNameLst>
                                          <p:attrName>ppt_x</p:attrName>
                                        </p:attrNameLst>
                                      </p:cBhvr>
                                      <p:to>
                                        <p:strVal val="(0.5)"/>
                                      </p:to>
                                    </p:set>
                                    <p:anim from="(0.5)" to="(#ppt_x)" calcmode="lin" valueType="num">
                                      <p:cBhvr>
                                        <p:cTn id="17" dur="615" accel="100000" fill="hold">
                                          <p:stCondLst>
                                            <p:cond delay="385"/>
                                          </p:stCondLst>
                                        </p:cTn>
                                        <p:tgtEl>
                                          <p:spTgt spid="5"/>
                                        </p:tgtEl>
                                        <p:attrNameLst>
                                          <p:attrName>ppt_x</p:attrName>
                                        </p:attrNameLst>
                                      </p:cBhvr>
                                    </p:anim>
                                    <p:set>
                                      <p:cBhvr>
                                        <p:cTn id="18" dur="385" fill="hold"/>
                                        <p:tgtEl>
                                          <p:spTgt spid="5"/>
                                        </p:tgtEl>
                                        <p:attrNameLst>
                                          <p:attrName>ppt_y</p:attrName>
                                        </p:attrNameLst>
                                      </p:cBhvr>
                                      <p:to>
                                        <p:strVal val="(#ppt_y+0.4)"/>
                                      </p:to>
                                    </p:set>
                                    <p:anim from="(#ppt_y+0.4)" to="(#ppt_y)" calcmode="lin" valueType="num">
                                      <p:cBhvr>
                                        <p:cTn id="19" dur="615" accel="100000" fill="hold">
                                          <p:stCondLst>
                                            <p:cond delay="385"/>
                                          </p:stCondLst>
                                        </p:cTn>
                                        <p:tgtEl>
                                          <p:spTgt spid="5"/>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by="(-#ppt_w*2)" calcmode="lin" valueType="num">
                                      <p:cBhvr rctx="PPT">
                                        <p:cTn id="24" dur="1000" autoRev="1" fill="hold">
                                          <p:stCondLst>
                                            <p:cond delay="0"/>
                                          </p:stCondLst>
                                        </p:cTn>
                                        <p:tgtEl>
                                          <p:spTgt spid="7"/>
                                        </p:tgtEl>
                                        <p:attrNameLst>
                                          <p:attrName>ppt_w</p:attrName>
                                        </p:attrNameLst>
                                      </p:cBhvr>
                                    </p:anim>
                                    <p:anim by="(#ppt_w*0.50)" calcmode="lin" valueType="num">
                                      <p:cBhvr>
                                        <p:cTn id="25" dur="1000" decel="50000" autoRev="1" fill="hold">
                                          <p:stCondLst>
                                            <p:cond delay="0"/>
                                          </p:stCondLst>
                                        </p:cTn>
                                        <p:tgtEl>
                                          <p:spTgt spid="7"/>
                                        </p:tgtEl>
                                        <p:attrNameLst>
                                          <p:attrName>ppt_x</p:attrName>
                                        </p:attrNameLst>
                                      </p:cBhvr>
                                    </p:anim>
                                    <p:anim from="(-#ppt_h/2)" to="(#ppt_y)" calcmode="lin" valueType="num">
                                      <p:cBhvr>
                                        <p:cTn id="26" dur="2000" fill="hold">
                                          <p:stCondLst>
                                            <p:cond delay="0"/>
                                          </p:stCondLst>
                                        </p:cTn>
                                        <p:tgtEl>
                                          <p:spTgt spid="7"/>
                                        </p:tgtEl>
                                        <p:attrNameLst>
                                          <p:attrName>ppt_y</p:attrName>
                                        </p:attrNameLst>
                                      </p:cBhvr>
                                    </p:anim>
                                    <p:animRot by="21600000">
                                      <p:cBhvr>
                                        <p:cTn id="27" dur="2000" fill="hold">
                                          <p:stCondLst>
                                            <p:cond delay="0"/>
                                          </p:stCondLst>
                                        </p:cTn>
                                        <p:tgtEl>
                                          <p:spTgt spid="7"/>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by="(-#ppt_w*2)" calcmode="lin" valueType="num">
                                      <p:cBhvr rctx="PPT">
                                        <p:cTn id="32" dur="1000" autoRev="1" fill="hold">
                                          <p:stCondLst>
                                            <p:cond delay="0"/>
                                          </p:stCondLst>
                                        </p:cTn>
                                        <p:tgtEl>
                                          <p:spTgt spid="6"/>
                                        </p:tgtEl>
                                        <p:attrNameLst>
                                          <p:attrName>ppt_w</p:attrName>
                                        </p:attrNameLst>
                                      </p:cBhvr>
                                    </p:anim>
                                    <p:anim by="(#ppt_w*0.50)" calcmode="lin" valueType="num">
                                      <p:cBhvr>
                                        <p:cTn id="33" dur="1000" decel="50000" autoRev="1" fill="hold">
                                          <p:stCondLst>
                                            <p:cond delay="0"/>
                                          </p:stCondLst>
                                        </p:cTn>
                                        <p:tgtEl>
                                          <p:spTgt spid="6"/>
                                        </p:tgtEl>
                                        <p:attrNameLst>
                                          <p:attrName>ppt_x</p:attrName>
                                        </p:attrNameLst>
                                      </p:cBhvr>
                                    </p:anim>
                                    <p:anim from="(-#ppt_h/2)" to="(#ppt_y)" calcmode="lin" valueType="num">
                                      <p:cBhvr>
                                        <p:cTn id="34" dur="2000" fill="hold">
                                          <p:stCondLst>
                                            <p:cond delay="0"/>
                                          </p:stCondLst>
                                        </p:cTn>
                                        <p:tgtEl>
                                          <p:spTgt spid="6"/>
                                        </p:tgtEl>
                                        <p:attrNameLst>
                                          <p:attrName>ppt_y</p:attrName>
                                        </p:attrNameLst>
                                      </p:cBhvr>
                                    </p:anim>
                                    <p:animRot by="21600000">
                                      <p:cBhvr>
                                        <p:cTn id="35" dur="2000" fill="hold">
                                          <p:stCondLst>
                                            <p:cond delay="0"/>
                                          </p:stCondLst>
                                        </p:cTn>
                                        <p:tgtEl>
                                          <p:spTgt spid="6"/>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by="(-#ppt_w*2)" calcmode="lin" valueType="num">
                                      <p:cBhvr rctx="PPT">
                                        <p:cTn id="40" dur="1000" autoRev="1" fill="hold">
                                          <p:stCondLst>
                                            <p:cond delay="0"/>
                                          </p:stCondLst>
                                        </p:cTn>
                                        <p:tgtEl>
                                          <p:spTgt spid="4"/>
                                        </p:tgtEl>
                                        <p:attrNameLst>
                                          <p:attrName>ppt_w</p:attrName>
                                        </p:attrNameLst>
                                      </p:cBhvr>
                                    </p:anim>
                                    <p:anim by="(#ppt_w*0.50)" calcmode="lin" valueType="num">
                                      <p:cBhvr>
                                        <p:cTn id="41" dur="1000" decel="50000" autoRev="1" fill="hold">
                                          <p:stCondLst>
                                            <p:cond delay="0"/>
                                          </p:stCondLst>
                                        </p:cTn>
                                        <p:tgtEl>
                                          <p:spTgt spid="4"/>
                                        </p:tgtEl>
                                        <p:attrNameLst>
                                          <p:attrName>ppt_x</p:attrName>
                                        </p:attrNameLst>
                                      </p:cBhvr>
                                    </p:anim>
                                    <p:anim from="(-#ppt_h/2)" to="(#ppt_y)" calcmode="lin" valueType="num">
                                      <p:cBhvr>
                                        <p:cTn id="42" dur="2000" fill="hold">
                                          <p:stCondLst>
                                            <p:cond delay="0"/>
                                          </p:stCondLst>
                                        </p:cTn>
                                        <p:tgtEl>
                                          <p:spTgt spid="4"/>
                                        </p:tgtEl>
                                        <p:attrNameLst>
                                          <p:attrName>ppt_y</p:attrName>
                                        </p:attrNameLst>
                                      </p:cBhvr>
                                    </p:anim>
                                    <p:animRot by="21600000">
                                      <p:cBhvr>
                                        <p:cTn id="43" dur="2000" fill="hold">
                                          <p:stCondLst>
                                            <p:cond delay="0"/>
                                          </p:stCondLst>
                                        </p:cTn>
                                        <p:tgtEl>
                                          <p:spTgt spid="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9" presetClass="entr" presetSubtype="10" fill="hold" nodeType="clickEffect">
                                  <p:stCondLst>
                                    <p:cond delay="0"/>
                                  </p:stCondLst>
                                  <p:childTnLst>
                                    <p:set>
                                      <p:cBhvr>
                                        <p:cTn id="47" dur="1" fill="hold">
                                          <p:stCondLst>
                                            <p:cond delay="0"/>
                                          </p:stCondLst>
                                        </p:cTn>
                                        <p:tgtEl>
                                          <p:spTgt spid="68610"/>
                                        </p:tgtEl>
                                        <p:attrNameLst>
                                          <p:attrName>style.visibility</p:attrName>
                                        </p:attrNameLst>
                                      </p:cBhvr>
                                      <p:to>
                                        <p:strVal val="visible"/>
                                      </p:to>
                                    </p:set>
                                    <p:anim calcmode="lin" valueType="num">
                                      <p:cBhvr>
                                        <p:cTn id="48" dur="5000" fill="hold"/>
                                        <p:tgtEl>
                                          <p:spTgt spid="68610"/>
                                        </p:tgtEl>
                                        <p:attrNameLst>
                                          <p:attrName>ppt_w</p:attrName>
                                        </p:attrNameLst>
                                      </p:cBhvr>
                                      <p:tavLst>
                                        <p:tav tm="0" fmla="#ppt_w*sin(2.5*pi*$)">
                                          <p:val>
                                            <p:fltVal val="0"/>
                                          </p:val>
                                        </p:tav>
                                        <p:tav tm="100000">
                                          <p:val>
                                            <p:fltVal val="1"/>
                                          </p:val>
                                        </p:tav>
                                      </p:tavLst>
                                    </p:anim>
                                    <p:anim calcmode="lin" valueType="num">
                                      <p:cBhvr>
                                        <p:cTn id="49" dur="5000" fill="hold"/>
                                        <p:tgtEl>
                                          <p:spTgt spid="686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点击图片查看下一页">
            <a:hlinkClick r:id="rId3" tooltip="点击图片查看下一页"/>
          </p:cNvPr>
          <p:cNvPicPr>
            <a:picLocks noGrp="1" noChangeAspect="1" noChangeArrowheads="1"/>
          </p:cNvPicPr>
          <p:nvPr>
            <p:ph idx="4294967295"/>
          </p:nvPr>
        </p:nvPicPr>
        <p:blipFill>
          <a:blip r:embed="rId4" cstate="print"/>
          <a:srcRect/>
          <a:stretch>
            <a:fillRect/>
          </a:stretch>
        </p:blipFill>
        <p:spPr>
          <a:xfrm>
            <a:off x="0" y="0"/>
            <a:ext cx="9144000" cy="6858000"/>
          </a:xfrm>
        </p:spPr>
      </p:pic>
      <p:sp>
        <p:nvSpPr>
          <p:cNvPr id="9" name="矩形 8"/>
          <p:cNvSpPr/>
          <p:nvPr/>
        </p:nvSpPr>
        <p:spPr>
          <a:xfrm>
            <a:off x="0" y="2204864"/>
            <a:ext cx="9144000" cy="1323439"/>
          </a:xfrm>
          <a:prstGeom prst="rect">
            <a:avLst/>
          </a:prstGeom>
        </p:spPr>
        <p:txBody>
          <a:bodyPr wrap="square">
            <a:spAutoFit/>
          </a:bodyPr>
          <a:lstStyle/>
          <a:p>
            <a:endParaRPr lang="zh-CN" altLang="en-US" sz="4000" dirty="0" smtClean="0">
              <a:solidFill>
                <a:srgbClr val="00FFFF"/>
              </a:solidFill>
            </a:endParaRPr>
          </a:p>
          <a:p>
            <a:endParaRPr lang="zh-CN" altLang="en-US" sz="4000" b="1" dirty="0">
              <a:solidFill>
                <a:srgbClr val="00FFFF"/>
              </a:solidFill>
            </a:endParaRPr>
          </a:p>
        </p:txBody>
      </p:sp>
      <p:sp>
        <p:nvSpPr>
          <p:cNvPr id="6" name="矩形 5"/>
          <p:cNvSpPr/>
          <p:nvPr/>
        </p:nvSpPr>
        <p:spPr>
          <a:xfrm>
            <a:off x="0" y="1268760"/>
            <a:ext cx="9144000" cy="2554545"/>
          </a:xfrm>
          <a:prstGeom prst="rect">
            <a:avLst/>
          </a:prstGeom>
        </p:spPr>
        <p:txBody>
          <a:bodyPr wrap="square">
            <a:spAutoFit/>
          </a:bodyPr>
          <a:lstStyle/>
          <a:p>
            <a:pPr algn="ctr"/>
            <a:r>
              <a:rPr lang="zh-CN" altLang="en-US" sz="4000" b="1" dirty="0" smtClean="0">
                <a:solidFill>
                  <a:srgbClr val="00FFFF"/>
                </a:solidFill>
              </a:rPr>
              <a:t>任何一点都是一个单独的星系，里面有数十亿颗恒星。最昏暗、最红的部分大爆炸</a:t>
            </a:r>
            <a:r>
              <a:rPr lang="en-US" altLang="zh-CN" sz="4000" b="1" dirty="0" smtClean="0">
                <a:solidFill>
                  <a:srgbClr val="00FFFF"/>
                </a:solidFill>
              </a:rPr>
              <a:t>6</a:t>
            </a:r>
            <a:r>
              <a:rPr lang="zh-CN" altLang="en-US" sz="4000" b="1" dirty="0" smtClean="0">
                <a:solidFill>
                  <a:srgbClr val="00FFFF"/>
                </a:solidFill>
              </a:rPr>
              <a:t>亿年</a:t>
            </a:r>
            <a:r>
              <a:rPr lang="zh-CN" altLang="zh-CN" sz="4000" b="1" dirty="0" smtClean="0">
                <a:solidFill>
                  <a:srgbClr val="00FFFF"/>
                </a:solidFill>
                <a:latin typeface="Calibri"/>
                <a:ea typeface="宋体"/>
              </a:rPr>
              <a:t>星系</a:t>
            </a:r>
            <a:endParaRPr lang="en-US" altLang="zh-CN" sz="4000" b="1" dirty="0" smtClean="0">
              <a:solidFill>
                <a:srgbClr val="00FFFF"/>
              </a:solidFill>
              <a:latin typeface="Calibri"/>
              <a:ea typeface="宋体"/>
            </a:endParaRPr>
          </a:p>
          <a:p>
            <a:pPr algn="ctr"/>
            <a:r>
              <a:rPr lang="en-US" altLang="zh-CN" sz="4000" dirty="0" smtClean="0">
                <a:solidFill>
                  <a:srgbClr val="00FFFF"/>
                </a:solidFill>
              </a:rPr>
              <a:t>WFC3/</a:t>
            </a:r>
            <a:r>
              <a:rPr lang="zh-CN" altLang="en-US" sz="4000" b="1" dirty="0" smtClean="0">
                <a:solidFill>
                  <a:srgbClr val="00FFFF"/>
                </a:solidFill>
              </a:rPr>
              <a:t>红外线相机</a:t>
            </a:r>
            <a:r>
              <a:rPr lang="en-US" altLang="zh-CN" sz="4000" b="1" dirty="0" smtClean="0">
                <a:solidFill>
                  <a:srgbClr val="00FFFF"/>
                </a:solidFill>
              </a:rPr>
              <a:t>09</a:t>
            </a:r>
            <a:r>
              <a:rPr lang="zh-CN" altLang="en-US" sz="4000" b="1" dirty="0" smtClean="0">
                <a:solidFill>
                  <a:srgbClr val="00FFFF"/>
                </a:solidFill>
              </a:rPr>
              <a:t>年拍摄</a:t>
            </a:r>
          </a:p>
        </p:txBody>
      </p:sp>
      <p:sp>
        <p:nvSpPr>
          <p:cNvPr id="11" name="矩形 10"/>
          <p:cNvSpPr/>
          <p:nvPr/>
        </p:nvSpPr>
        <p:spPr>
          <a:xfrm>
            <a:off x="5580112" y="764704"/>
            <a:ext cx="3068469" cy="584775"/>
          </a:xfrm>
          <a:prstGeom prst="rect">
            <a:avLst/>
          </a:prstGeom>
        </p:spPr>
        <p:txBody>
          <a:bodyPr wrap="none">
            <a:spAutoFit/>
          </a:bodyPr>
          <a:lstStyle/>
          <a:p>
            <a:r>
              <a:rPr lang="zh-CN" altLang="en-US" sz="3200" b="1" dirty="0" smtClean="0">
                <a:solidFill>
                  <a:srgbClr val="FF0000"/>
                </a:solidFill>
              </a:rPr>
              <a:t>同比例下的满月</a:t>
            </a:r>
            <a:endParaRPr lang="zh-CN" altLang="en-US" sz="3200" b="1" dirty="0">
              <a:solidFill>
                <a:srgbClr val="FF0000"/>
              </a:solidFill>
            </a:endParaRPr>
          </a:p>
        </p:txBody>
      </p:sp>
      <p:sp>
        <p:nvSpPr>
          <p:cNvPr id="13" name="标题 12"/>
          <p:cNvSpPr>
            <a:spLocks noGrp="1"/>
          </p:cNvSpPr>
          <p:nvPr>
            <p:ph type="title" idx="4294967295"/>
          </p:nvPr>
        </p:nvSpPr>
        <p:spPr>
          <a:xfrm>
            <a:off x="0" y="0"/>
            <a:ext cx="5436096" cy="1417638"/>
          </a:xfrm>
        </p:spPr>
        <p:txBody>
          <a:bodyPr>
            <a:normAutofit/>
          </a:bodyPr>
          <a:lstStyle/>
          <a:p>
            <a:r>
              <a:rPr lang="zh-CN" altLang="zh-CN" sz="7900" kern="1200" dirty="0" smtClean="0">
                <a:solidFill>
                  <a:srgbClr val="00FFFF"/>
                </a:solidFill>
                <a:latin typeface="Arial"/>
                <a:ea typeface="宋体"/>
                <a:cs typeface="+mj-cs"/>
              </a:rPr>
              <a:t>宇宙最深处</a:t>
            </a:r>
            <a:endParaRPr lang="zh-CN" altLang="en-US"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770" decel="100000"/>
                                        <p:tgtEl>
                                          <p:spTgt spid="18435"/>
                                        </p:tgtEl>
                                      </p:cBhvr>
                                    </p:animEffect>
                                    <p:animScale>
                                      <p:cBhvr>
                                        <p:cTn id="8" dur="770" decel="100000"/>
                                        <p:tgtEl>
                                          <p:spTgt spid="18435"/>
                                        </p:tgtEl>
                                      </p:cBhvr>
                                      <p:from x="10000" y="10000"/>
                                      <p:to x="200000" y="450000"/>
                                    </p:animScale>
                                    <p:animScale>
                                      <p:cBhvr>
                                        <p:cTn id="9" dur="1230" accel="100000" fill="hold">
                                          <p:stCondLst>
                                            <p:cond delay="770"/>
                                          </p:stCondLst>
                                        </p:cTn>
                                        <p:tgtEl>
                                          <p:spTgt spid="18435"/>
                                        </p:tgtEl>
                                      </p:cBhvr>
                                      <p:from x="200000" y="450000"/>
                                      <p:to x="100000" y="100000"/>
                                    </p:animScale>
                                    <p:set>
                                      <p:cBhvr>
                                        <p:cTn id="10" dur="770" fill="hold"/>
                                        <p:tgtEl>
                                          <p:spTgt spid="18435"/>
                                        </p:tgtEl>
                                        <p:attrNameLst>
                                          <p:attrName>ppt_x</p:attrName>
                                        </p:attrNameLst>
                                      </p:cBhvr>
                                      <p:to>
                                        <p:strVal val="(0.5)"/>
                                      </p:to>
                                    </p:set>
                                    <p:anim from="(0.5)" to="(#ppt_x)" calcmode="lin" valueType="num">
                                      <p:cBhvr>
                                        <p:cTn id="11" dur="1230" accel="100000" fill="hold">
                                          <p:stCondLst>
                                            <p:cond delay="770"/>
                                          </p:stCondLst>
                                        </p:cTn>
                                        <p:tgtEl>
                                          <p:spTgt spid="18435"/>
                                        </p:tgtEl>
                                        <p:attrNameLst>
                                          <p:attrName>ppt_x</p:attrName>
                                        </p:attrNameLst>
                                      </p:cBhvr>
                                    </p:anim>
                                    <p:set>
                                      <p:cBhvr>
                                        <p:cTn id="12" dur="770" fill="hold"/>
                                        <p:tgtEl>
                                          <p:spTgt spid="18435"/>
                                        </p:tgtEl>
                                        <p:attrNameLst>
                                          <p:attrName>ppt_y</p:attrName>
                                        </p:attrNameLst>
                                      </p:cBhvr>
                                      <p:to>
                                        <p:strVal val="(#ppt_y+0.4)"/>
                                      </p:to>
                                    </p:set>
                                    <p:anim from="(#ppt_y+0.4)" to="(#ppt_y)" calcmode="lin" valueType="num">
                                      <p:cBhvr>
                                        <p:cTn id="13" dur="1230" accel="100000" fill="hold">
                                          <p:stCondLst>
                                            <p:cond delay="770"/>
                                          </p:stCondLst>
                                        </p:cTn>
                                        <p:tgtEl>
                                          <p:spTgt spid="1843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770" decel="100000"/>
                                        <p:tgtEl>
                                          <p:spTgt spid="13"/>
                                        </p:tgtEl>
                                      </p:cBhvr>
                                    </p:animEffect>
                                    <p:animScale>
                                      <p:cBhvr>
                                        <p:cTn id="19" dur="770" decel="100000"/>
                                        <p:tgtEl>
                                          <p:spTgt spid="13"/>
                                        </p:tgtEl>
                                      </p:cBhvr>
                                      <p:from x="10000" y="10000"/>
                                      <p:to x="200000" y="450000"/>
                                    </p:animScale>
                                    <p:animScale>
                                      <p:cBhvr>
                                        <p:cTn id="20" dur="1230" accel="100000" fill="hold">
                                          <p:stCondLst>
                                            <p:cond delay="770"/>
                                          </p:stCondLst>
                                        </p:cTn>
                                        <p:tgtEl>
                                          <p:spTgt spid="13"/>
                                        </p:tgtEl>
                                      </p:cBhvr>
                                      <p:from x="200000" y="450000"/>
                                      <p:to x="100000" y="100000"/>
                                    </p:animScale>
                                    <p:set>
                                      <p:cBhvr>
                                        <p:cTn id="21" dur="770" fill="hold"/>
                                        <p:tgtEl>
                                          <p:spTgt spid="13"/>
                                        </p:tgtEl>
                                        <p:attrNameLst>
                                          <p:attrName>ppt_x</p:attrName>
                                        </p:attrNameLst>
                                      </p:cBhvr>
                                      <p:to>
                                        <p:strVal val="(0.5)"/>
                                      </p:to>
                                    </p:set>
                                    <p:anim from="(0.5)" to="(#ppt_x)" calcmode="lin" valueType="num">
                                      <p:cBhvr>
                                        <p:cTn id="22" dur="1230" accel="100000" fill="hold">
                                          <p:stCondLst>
                                            <p:cond delay="770"/>
                                          </p:stCondLst>
                                        </p:cTn>
                                        <p:tgtEl>
                                          <p:spTgt spid="13"/>
                                        </p:tgtEl>
                                        <p:attrNameLst>
                                          <p:attrName>ppt_x</p:attrName>
                                        </p:attrNameLst>
                                      </p:cBhvr>
                                    </p:anim>
                                    <p:set>
                                      <p:cBhvr>
                                        <p:cTn id="23" dur="770" fill="hold"/>
                                        <p:tgtEl>
                                          <p:spTgt spid="13"/>
                                        </p:tgtEl>
                                        <p:attrNameLst>
                                          <p:attrName>ppt_y</p:attrName>
                                        </p:attrNameLst>
                                      </p:cBhvr>
                                      <p:to>
                                        <p:strVal val="(#ppt_y+0.4)"/>
                                      </p:to>
                                    </p:set>
                                    <p:anim from="(#ppt_y+0.4)" to="(#ppt_y)" calcmode="lin" valueType="num">
                                      <p:cBhvr>
                                        <p:cTn id="24" dur="1230" accel="100000" fill="hold">
                                          <p:stCondLst>
                                            <p:cond delay="770"/>
                                          </p:stCondLst>
                                        </p:cTn>
                                        <p:tgtEl>
                                          <p:spTgt spid="13"/>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70" decel="100000"/>
                                        <p:tgtEl>
                                          <p:spTgt spid="11"/>
                                        </p:tgtEl>
                                      </p:cBhvr>
                                    </p:animEffect>
                                    <p:animScale>
                                      <p:cBhvr>
                                        <p:cTn id="30" dur="770" decel="100000"/>
                                        <p:tgtEl>
                                          <p:spTgt spid="11"/>
                                        </p:tgtEl>
                                      </p:cBhvr>
                                      <p:from x="10000" y="10000"/>
                                      <p:to x="200000" y="450000"/>
                                    </p:animScale>
                                    <p:animScale>
                                      <p:cBhvr>
                                        <p:cTn id="31" dur="1230" accel="100000" fill="hold">
                                          <p:stCondLst>
                                            <p:cond delay="770"/>
                                          </p:stCondLst>
                                        </p:cTn>
                                        <p:tgtEl>
                                          <p:spTgt spid="11"/>
                                        </p:tgtEl>
                                      </p:cBhvr>
                                      <p:from x="200000" y="450000"/>
                                      <p:to x="100000" y="100000"/>
                                    </p:animScale>
                                    <p:set>
                                      <p:cBhvr>
                                        <p:cTn id="32" dur="770" fill="hold"/>
                                        <p:tgtEl>
                                          <p:spTgt spid="11"/>
                                        </p:tgtEl>
                                        <p:attrNameLst>
                                          <p:attrName>ppt_x</p:attrName>
                                        </p:attrNameLst>
                                      </p:cBhvr>
                                      <p:to>
                                        <p:strVal val="(0.5)"/>
                                      </p:to>
                                    </p:set>
                                    <p:anim from="(0.5)" to="(#ppt_x)" calcmode="lin" valueType="num">
                                      <p:cBhvr>
                                        <p:cTn id="33" dur="1230" accel="100000" fill="hold">
                                          <p:stCondLst>
                                            <p:cond delay="770"/>
                                          </p:stCondLst>
                                        </p:cTn>
                                        <p:tgtEl>
                                          <p:spTgt spid="11"/>
                                        </p:tgtEl>
                                        <p:attrNameLst>
                                          <p:attrName>ppt_x</p:attrName>
                                        </p:attrNameLst>
                                      </p:cBhvr>
                                    </p:anim>
                                    <p:set>
                                      <p:cBhvr>
                                        <p:cTn id="34" dur="770" fill="hold"/>
                                        <p:tgtEl>
                                          <p:spTgt spid="11"/>
                                        </p:tgtEl>
                                        <p:attrNameLst>
                                          <p:attrName>ppt_y</p:attrName>
                                        </p:attrNameLst>
                                      </p:cBhvr>
                                      <p:to>
                                        <p:strVal val="(#ppt_y+0.4)"/>
                                      </p:to>
                                    </p:set>
                                    <p:anim from="(#ppt_y+0.4)" to="(#ppt_y)" calcmode="lin" valueType="num">
                                      <p:cBhvr>
                                        <p:cTn id="35" dur="1230" accel="100000" fill="hold">
                                          <p:stCondLst>
                                            <p:cond delay="770"/>
                                          </p:stCondLst>
                                        </p:cTn>
                                        <p:tgtEl>
                                          <p:spTgt spid="11"/>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iterate type="lt">
                                    <p:tmPct val="0"/>
                                  </p:iterate>
                                  <p:childTnLst>
                                    <p:set>
                                      <p:cBhvr>
                                        <p:cTn id="39" dur="1" fill="hold">
                                          <p:stCondLst>
                                            <p:cond delay="0"/>
                                          </p:stCondLst>
                                        </p:cTn>
                                        <p:tgtEl>
                                          <p:spTgt spid="6"/>
                                        </p:tgtEl>
                                        <p:attrNameLst>
                                          <p:attrName>style.visibility</p:attrName>
                                        </p:attrNameLst>
                                      </p:cBhvr>
                                      <p:to>
                                        <p:strVal val="visible"/>
                                      </p:to>
                                    </p:set>
                                    <p:animEffect transition="in" filter="fade">
                                      <p:cBhvr>
                                        <p:cTn id="40" dur="770" decel="100000"/>
                                        <p:tgtEl>
                                          <p:spTgt spid="6"/>
                                        </p:tgtEl>
                                      </p:cBhvr>
                                    </p:animEffect>
                                    <p:animScale>
                                      <p:cBhvr>
                                        <p:cTn id="41" dur="770" decel="100000"/>
                                        <p:tgtEl>
                                          <p:spTgt spid="6"/>
                                        </p:tgtEl>
                                      </p:cBhvr>
                                      <p:from x="10000" y="10000"/>
                                      <p:to x="200000" y="450000"/>
                                    </p:animScale>
                                    <p:animScale>
                                      <p:cBhvr>
                                        <p:cTn id="42" dur="1230" accel="100000" fill="hold">
                                          <p:stCondLst>
                                            <p:cond delay="770"/>
                                          </p:stCondLst>
                                        </p:cTn>
                                        <p:tgtEl>
                                          <p:spTgt spid="6"/>
                                        </p:tgtEl>
                                      </p:cBhvr>
                                      <p:from x="200000" y="450000"/>
                                      <p:to x="100000" y="100000"/>
                                    </p:animScale>
                                    <p:set>
                                      <p:cBhvr>
                                        <p:cTn id="43" dur="770" fill="hold"/>
                                        <p:tgtEl>
                                          <p:spTgt spid="6"/>
                                        </p:tgtEl>
                                        <p:attrNameLst>
                                          <p:attrName>ppt_x</p:attrName>
                                        </p:attrNameLst>
                                      </p:cBhvr>
                                      <p:to>
                                        <p:strVal val="(0.5)"/>
                                      </p:to>
                                    </p:set>
                                    <p:anim from="(0.5)" to="(#ppt_x)" calcmode="lin" valueType="num">
                                      <p:cBhvr>
                                        <p:cTn id="44" dur="1230" accel="100000" fill="hold">
                                          <p:stCondLst>
                                            <p:cond delay="770"/>
                                          </p:stCondLst>
                                        </p:cTn>
                                        <p:tgtEl>
                                          <p:spTgt spid="6"/>
                                        </p:tgtEl>
                                        <p:attrNameLst>
                                          <p:attrName>ppt_x</p:attrName>
                                        </p:attrNameLst>
                                      </p:cBhvr>
                                    </p:anim>
                                    <p:set>
                                      <p:cBhvr>
                                        <p:cTn id="45" dur="770" fill="hold"/>
                                        <p:tgtEl>
                                          <p:spTgt spid="6"/>
                                        </p:tgtEl>
                                        <p:attrNameLst>
                                          <p:attrName>ppt_y</p:attrName>
                                        </p:attrNameLst>
                                      </p:cBhvr>
                                      <p:to>
                                        <p:strVal val="(#ppt_y+0.4)"/>
                                      </p:to>
                                    </p:set>
                                    <p:anim from="(#ppt_y+0.4)" to="(#ppt_y)" calcmode="lin" valueType="num">
                                      <p:cBhvr>
                                        <p:cTn id="46" dur="1230" accel="100000" fill="hold">
                                          <p:stCondLst>
                                            <p:cond delay="770"/>
                                          </p:stCondLst>
                                        </p:cTn>
                                        <p:tgtEl>
                                          <p:spTgt spid="6"/>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1" nodeType="clickEffect">
                                  <p:stCondLst>
                                    <p:cond delay="0"/>
                                  </p:stCondLst>
                                  <p:iterate type="lt">
                                    <p:tmPct val="10000"/>
                                  </p:iterate>
                                  <p:childTnLst>
                                    <p:set>
                                      <p:cBhvr>
                                        <p:cTn id="50" dur="1" fill="hold">
                                          <p:stCondLst>
                                            <p:cond delay="0"/>
                                          </p:stCondLst>
                                        </p:cTn>
                                        <p:tgtEl>
                                          <p:spTgt spid="6"/>
                                        </p:tgtEl>
                                        <p:attrNameLst>
                                          <p:attrName>style.visibility</p:attrName>
                                        </p:attrNameLst>
                                      </p:cBhvr>
                                      <p:to>
                                        <p:strVal val="visible"/>
                                      </p:to>
                                    </p:set>
                                    <p:anim by="(-#ppt_w*2)" calcmode="lin" valueType="num">
                                      <p:cBhvr rctx="PPT">
                                        <p:cTn id="51" dur="1500" autoRev="1" fill="hold">
                                          <p:stCondLst>
                                            <p:cond delay="0"/>
                                          </p:stCondLst>
                                        </p:cTn>
                                        <p:tgtEl>
                                          <p:spTgt spid="6"/>
                                        </p:tgtEl>
                                        <p:attrNameLst>
                                          <p:attrName>ppt_w</p:attrName>
                                        </p:attrNameLst>
                                      </p:cBhvr>
                                    </p:anim>
                                    <p:anim by="(#ppt_w*0.50)" calcmode="lin" valueType="num">
                                      <p:cBhvr>
                                        <p:cTn id="52" dur="1500" decel="50000" autoRev="1" fill="hold">
                                          <p:stCondLst>
                                            <p:cond delay="0"/>
                                          </p:stCondLst>
                                        </p:cTn>
                                        <p:tgtEl>
                                          <p:spTgt spid="6"/>
                                        </p:tgtEl>
                                        <p:attrNameLst>
                                          <p:attrName>ppt_x</p:attrName>
                                        </p:attrNameLst>
                                      </p:cBhvr>
                                    </p:anim>
                                    <p:anim from="(-#ppt_h/2)" to="(#ppt_y)" calcmode="lin" valueType="num">
                                      <p:cBhvr>
                                        <p:cTn id="53" dur="3000" fill="hold">
                                          <p:stCondLst>
                                            <p:cond delay="0"/>
                                          </p:stCondLst>
                                        </p:cTn>
                                        <p:tgtEl>
                                          <p:spTgt spid="6"/>
                                        </p:tgtEl>
                                        <p:attrNameLst>
                                          <p:attrName>ppt_y</p:attrName>
                                        </p:attrNameLst>
                                      </p:cBhvr>
                                    </p:anim>
                                    <p:animRot by="21600000">
                                      <p:cBhvr>
                                        <p:cTn id="54" dur="3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26" descr="C:\Users\xu\Pictures\2j.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9636" name="Rectangle 1028"/>
          <p:cNvSpPr>
            <a:spLocks noChangeArrowheads="1"/>
          </p:cNvSpPr>
          <p:nvPr/>
        </p:nvSpPr>
        <p:spPr bwMode="auto">
          <a:xfrm>
            <a:off x="0" y="5373216"/>
            <a:ext cx="6340197" cy="1015663"/>
          </a:xfrm>
          <a:prstGeom prst="rect">
            <a:avLst/>
          </a:prstGeom>
          <a:solidFill>
            <a:srgbClr val="1AFFFA"/>
          </a:solidFill>
          <a:ln w="9525">
            <a:noFill/>
            <a:miter lim="800000"/>
            <a:headEnd/>
            <a:tailEnd/>
          </a:ln>
        </p:spPr>
        <p:txBody>
          <a:bodyPr wrap="none">
            <a:spAutoFit/>
          </a:bodyPr>
          <a:lstStyle/>
          <a:p>
            <a:r>
              <a:rPr lang="zh-CN" altLang="en-US" sz="6000" dirty="0" smtClean="0">
                <a:solidFill>
                  <a:srgbClr val="FF0000"/>
                </a:solidFill>
                <a:latin typeface="宋体" pitchFamily="2" charset="-122"/>
              </a:rPr>
              <a:t>双星系统室女座</a:t>
            </a:r>
            <a:r>
              <a:rPr lang="en-US" altLang="zh-CN" sz="6000" dirty="0">
                <a:solidFill>
                  <a:srgbClr val="FF0000"/>
                </a:solidFill>
                <a:latin typeface="宋体" pitchFamily="2" charset="-122"/>
                <a:cs typeface="Times New Roman" charset="0"/>
              </a:rPr>
              <a:t>γ</a:t>
            </a:r>
          </a:p>
        </p:txBody>
      </p:sp>
      <p:sp>
        <p:nvSpPr>
          <p:cNvPr id="69637" name="Rectangle 1029"/>
          <p:cNvSpPr>
            <a:spLocks noChangeArrowheads="1"/>
          </p:cNvSpPr>
          <p:nvPr/>
        </p:nvSpPr>
        <p:spPr bwMode="auto">
          <a:xfrm>
            <a:off x="1835696" y="2996952"/>
            <a:ext cx="2339102" cy="830997"/>
          </a:xfrm>
          <a:prstGeom prst="rect">
            <a:avLst/>
          </a:prstGeom>
          <a:solidFill>
            <a:srgbClr val="1AFFFA"/>
          </a:solidFill>
          <a:ln w="9525">
            <a:noFill/>
            <a:miter lim="800000"/>
            <a:headEnd/>
            <a:tailEnd/>
          </a:ln>
        </p:spPr>
        <p:txBody>
          <a:bodyPr wrap="none">
            <a:spAutoFit/>
          </a:bodyPr>
          <a:lstStyle/>
          <a:p>
            <a:r>
              <a:rPr lang="en-US" altLang="zh-CN" sz="4800" dirty="0">
                <a:solidFill>
                  <a:srgbClr val="FF0000"/>
                </a:solidFill>
                <a:latin typeface="宋体" pitchFamily="2" charset="-122"/>
                <a:cs typeface="Times New Roman" charset="0"/>
              </a:rPr>
              <a:t>NGC4666</a:t>
            </a:r>
          </a:p>
        </p:txBody>
      </p:sp>
      <p:sp>
        <p:nvSpPr>
          <p:cNvPr id="7" name="标题 6"/>
          <p:cNvSpPr>
            <a:spLocks noGrp="1"/>
          </p:cNvSpPr>
          <p:nvPr>
            <p:ph type="title" idx="4294967295"/>
          </p:nvPr>
        </p:nvSpPr>
        <p:spPr>
          <a:xfrm>
            <a:off x="0" y="0"/>
            <a:ext cx="9144000" cy="1143000"/>
          </a:xfrm>
        </p:spPr>
        <p:txBody>
          <a:bodyPr>
            <a:normAutofit fontScale="90000"/>
          </a:bodyPr>
          <a:lstStyle/>
          <a:p>
            <a:r>
              <a:rPr lang="en-US" altLang="zh-CN" sz="6700" b="1" kern="1200" dirty="0" smtClean="0">
                <a:solidFill>
                  <a:srgbClr val="FF0000"/>
                </a:solidFill>
                <a:latin typeface="宋体"/>
                <a:ea typeface="宋体"/>
                <a:cs typeface="Times New Roman"/>
              </a:rPr>
              <a:t>NGC4666</a:t>
            </a:r>
            <a:r>
              <a:rPr lang="zh-CN" altLang="zh-CN" sz="8900" b="1" kern="1200" dirty="0" smtClean="0">
                <a:solidFill>
                  <a:srgbClr val="FF0000"/>
                </a:solidFill>
                <a:latin typeface="宋体"/>
                <a:ea typeface="宋体"/>
                <a:cs typeface="+mn-cs"/>
              </a:rPr>
              <a:t>附近天区</a:t>
            </a:r>
            <a:endParaRPr lang="zh-CN" altLang="en-US" sz="8900" b="1" dirty="0">
              <a:solidFill>
                <a:srgbClr val="FF0000"/>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1155" decel="100000"/>
                                        <p:tgtEl>
                                          <p:spTgt spid="69634"/>
                                        </p:tgtEl>
                                      </p:cBhvr>
                                    </p:animEffect>
                                    <p:animScale>
                                      <p:cBhvr>
                                        <p:cTn id="8" dur="1155" decel="100000"/>
                                        <p:tgtEl>
                                          <p:spTgt spid="69634"/>
                                        </p:tgtEl>
                                      </p:cBhvr>
                                      <p:from x="10000" y="10000"/>
                                      <p:to x="200000" y="450000"/>
                                    </p:animScale>
                                    <p:animScale>
                                      <p:cBhvr>
                                        <p:cTn id="9" dur="1845" accel="100000" fill="hold">
                                          <p:stCondLst>
                                            <p:cond delay="1155"/>
                                          </p:stCondLst>
                                        </p:cTn>
                                        <p:tgtEl>
                                          <p:spTgt spid="69634"/>
                                        </p:tgtEl>
                                      </p:cBhvr>
                                      <p:from x="200000" y="450000"/>
                                      <p:to x="100000" y="100000"/>
                                    </p:animScale>
                                    <p:set>
                                      <p:cBhvr>
                                        <p:cTn id="10" dur="1155" fill="hold"/>
                                        <p:tgtEl>
                                          <p:spTgt spid="69634"/>
                                        </p:tgtEl>
                                        <p:attrNameLst>
                                          <p:attrName>ppt_x</p:attrName>
                                        </p:attrNameLst>
                                      </p:cBhvr>
                                      <p:to>
                                        <p:strVal val="(0.5)"/>
                                      </p:to>
                                    </p:set>
                                    <p:anim from="(0.5)" to="(#ppt_x)" calcmode="lin" valueType="num">
                                      <p:cBhvr>
                                        <p:cTn id="11" dur="1845" accel="100000" fill="hold">
                                          <p:stCondLst>
                                            <p:cond delay="1155"/>
                                          </p:stCondLst>
                                        </p:cTn>
                                        <p:tgtEl>
                                          <p:spTgt spid="69634"/>
                                        </p:tgtEl>
                                        <p:attrNameLst>
                                          <p:attrName>ppt_x</p:attrName>
                                        </p:attrNameLst>
                                      </p:cBhvr>
                                    </p:anim>
                                    <p:set>
                                      <p:cBhvr>
                                        <p:cTn id="12" dur="1155" fill="hold"/>
                                        <p:tgtEl>
                                          <p:spTgt spid="69634"/>
                                        </p:tgtEl>
                                        <p:attrNameLst>
                                          <p:attrName>ppt_y</p:attrName>
                                        </p:attrNameLst>
                                      </p:cBhvr>
                                      <p:to>
                                        <p:strVal val="(#ppt_y+0.4)"/>
                                      </p:to>
                                    </p:set>
                                    <p:anim from="(#ppt_y+0.4)" to="(#ppt_y)" calcmode="lin" valueType="num">
                                      <p:cBhvr>
                                        <p:cTn id="13" dur="1845" accel="100000" fill="hold">
                                          <p:stCondLst>
                                            <p:cond delay="1155"/>
                                          </p:stCondLst>
                                        </p:cTn>
                                        <p:tgtEl>
                                          <p:spTgt spid="696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3000" fill="hold"/>
                                        <p:tgtEl>
                                          <p:spTgt spid="7"/>
                                        </p:tgtEl>
                                        <p:attrNameLst>
                                          <p:attrName>ppt_w</p:attrName>
                                        </p:attrNameLst>
                                      </p:cBhvr>
                                      <p:tavLst>
                                        <p:tav tm="0">
                                          <p:val>
                                            <p:fltVal val="0"/>
                                          </p:val>
                                        </p:tav>
                                        <p:tav tm="100000">
                                          <p:val>
                                            <p:strVal val="#ppt_w"/>
                                          </p:val>
                                        </p:tav>
                                      </p:tavLst>
                                    </p:anim>
                                    <p:anim calcmode="lin" valueType="num">
                                      <p:cBhvr>
                                        <p:cTn id="19" dur="3000" fill="hold"/>
                                        <p:tgtEl>
                                          <p:spTgt spid="7"/>
                                        </p:tgtEl>
                                        <p:attrNameLst>
                                          <p:attrName>ppt_h</p:attrName>
                                        </p:attrNameLst>
                                      </p:cBhvr>
                                      <p:tavLst>
                                        <p:tav tm="0">
                                          <p:val>
                                            <p:fltVal val="0"/>
                                          </p:val>
                                        </p:tav>
                                        <p:tav tm="100000">
                                          <p:val>
                                            <p:strVal val="#ppt_h"/>
                                          </p:val>
                                        </p:tav>
                                      </p:tavLst>
                                    </p:anim>
                                    <p:animEffect transition="in" filter="fade">
                                      <p:cBhvr>
                                        <p:cTn id="20" dur="3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9637"/>
                                        </p:tgtEl>
                                        <p:attrNameLst>
                                          <p:attrName>style.visibility</p:attrName>
                                        </p:attrNameLst>
                                      </p:cBhvr>
                                      <p:to>
                                        <p:strVal val="visible"/>
                                      </p:to>
                                    </p:set>
                                    <p:anim by="(-#ppt_w*2)" calcmode="lin" valueType="num">
                                      <p:cBhvr rctx="PPT">
                                        <p:cTn id="25" dur="1000" autoRev="1" fill="hold">
                                          <p:stCondLst>
                                            <p:cond delay="0"/>
                                          </p:stCondLst>
                                        </p:cTn>
                                        <p:tgtEl>
                                          <p:spTgt spid="69637"/>
                                        </p:tgtEl>
                                        <p:attrNameLst>
                                          <p:attrName>ppt_w</p:attrName>
                                        </p:attrNameLst>
                                      </p:cBhvr>
                                    </p:anim>
                                    <p:anim by="(#ppt_w*0.50)" calcmode="lin" valueType="num">
                                      <p:cBhvr>
                                        <p:cTn id="26" dur="1000" decel="50000" autoRev="1" fill="hold">
                                          <p:stCondLst>
                                            <p:cond delay="0"/>
                                          </p:stCondLst>
                                        </p:cTn>
                                        <p:tgtEl>
                                          <p:spTgt spid="69637"/>
                                        </p:tgtEl>
                                        <p:attrNameLst>
                                          <p:attrName>ppt_x</p:attrName>
                                        </p:attrNameLst>
                                      </p:cBhvr>
                                    </p:anim>
                                    <p:anim from="(-#ppt_h/2)" to="(#ppt_y)" calcmode="lin" valueType="num">
                                      <p:cBhvr>
                                        <p:cTn id="27" dur="2000" fill="hold">
                                          <p:stCondLst>
                                            <p:cond delay="0"/>
                                          </p:stCondLst>
                                        </p:cTn>
                                        <p:tgtEl>
                                          <p:spTgt spid="69637"/>
                                        </p:tgtEl>
                                        <p:attrNameLst>
                                          <p:attrName>ppt_y</p:attrName>
                                        </p:attrNameLst>
                                      </p:cBhvr>
                                    </p:anim>
                                    <p:animRot by="21600000">
                                      <p:cBhvr>
                                        <p:cTn id="28" dur="2000" fill="hold">
                                          <p:stCondLst>
                                            <p:cond delay="0"/>
                                          </p:stCondLst>
                                        </p:cTn>
                                        <p:tgtEl>
                                          <p:spTgt spid="6963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9636"/>
                                        </p:tgtEl>
                                        <p:attrNameLst>
                                          <p:attrName>style.visibility</p:attrName>
                                        </p:attrNameLst>
                                      </p:cBhvr>
                                      <p:to>
                                        <p:strVal val="visible"/>
                                      </p:to>
                                    </p:set>
                                    <p:anim by="(-#ppt_w*2)" calcmode="lin" valueType="num">
                                      <p:cBhvr rctx="PPT">
                                        <p:cTn id="33" dur="1000" autoRev="1" fill="hold">
                                          <p:stCondLst>
                                            <p:cond delay="0"/>
                                          </p:stCondLst>
                                        </p:cTn>
                                        <p:tgtEl>
                                          <p:spTgt spid="69636"/>
                                        </p:tgtEl>
                                        <p:attrNameLst>
                                          <p:attrName>ppt_w</p:attrName>
                                        </p:attrNameLst>
                                      </p:cBhvr>
                                    </p:anim>
                                    <p:anim by="(#ppt_w*0.50)" calcmode="lin" valueType="num">
                                      <p:cBhvr>
                                        <p:cTn id="34" dur="1000" decel="50000" autoRev="1" fill="hold">
                                          <p:stCondLst>
                                            <p:cond delay="0"/>
                                          </p:stCondLst>
                                        </p:cTn>
                                        <p:tgtEl>
                                          <p:spTgt spid="69636"/>
                                        </p:tgtEl>
                                        <p:attrNameLst>
                                          <p:attrName>ppt_x</p:attrName>
                                        </p:attrNameLst>
                                      </p:cBhvr>
                                    </p:anim>
                                    <p:anim from="(-#ppt_h/2)" to="(#ppt_y)" calcmode="lin" valueType="num">
                                      <p:cBhvr>
                                        <p:cTn id="35" dur="2000" fill="hold">
                                          <p:stCondLst>
                                            <p:cond delay="0"/>
                                          </p:stCondLst>
                                        </p:cTn>
                                        <p:tgtEl>
                                          <p:spTgt spid="69636"/>
                                        </p:tgtEl>
                                        <p:attrNameLst>
                                          <p:attrName>ppt_y</p:attrName>
                                        </p:attrNameLst>
                                      </p:cBhvr>
                                    </p:anim>
                                    <p:animRot by="21600000">
                                      <p:cBhvr>
                                        <p:cTn id="36" dur="2000" fill="hold">
                                          <p:stCondLst>
                                            <p:cond delay="0"/>
                                          </p:stCondLst>
                                        </p:cTn>
                                        <p:tgtEl>
                                          <p:spTgt spid="6963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69634"/>
                                        </p:tgtEl>
                                        <p:attrNameLst>
                                          <p:attrName>style.visibility</p:attrName>
                                        </p:attrNameLst>
                                      </p:cBhvr>
                                      <p:to>
                                        <p:strVal val="visible"/>
                                      </p:to>
                                    </p:set>
                                    <p:animEffect transition="in" filter="fade">
                                      <p:cBhvr>
                                        <p:cTn id="41" dur="1155" decel="100000"/>
                                        <p:tgtEl>
                                          <p:spTgt spid="69634"/>
                                        </p:tgtEl>
                                      </p:cBhvr>
                                    </p:animEffect>
                                    <p:animScale>
                                      <p:cBhvr>
                                        <p:cTn id="42" dur="1155" decel="100000"/>
                                        <p:tgtEl>
                                          <p:spTgt spid="69634"/>
                                        </p:tgtEl>
                                      </p:cBhvr>
                                      <p:from x="10000" y="10000"/>
                                      <p:to x="200000" y="450000"/>
                                    </p:animScale>
                                    <p:animScale>
                                      <p:cBhvr>
                                        <p:cTn id="43" dur="1845" accel="100000" fill="hold">
                                          <p:stCondLst>
                                            <p:cond delay="1155"/>
                                          </p:stCondLst>
                                        </p:cTn>
                                        <p:tgtEl>
                                          <p:spTgt spid="69634"/>
                                        </p:tgtEl>
                                      </p:cBhvr>
                                      <p:from x="200000" y="450000"/>
                                      <p:to x="100000" y="100000"/>
                                    </p:animScale>
                                    <p:set>
                                      <p:cBhvr>
                                        <p:cTn id="44" dur="1155" fill="hold"/>
                                        <p:tgtEl>
                                          <p:spTgt spid="69634"/>
                                        </p:tgtEl>
                                        <p:attrNameLst>
                                          <p:attrName>ppt_x</p:attrName>
                                        </p:attrNameLst>
                                      </p:cBhvr>
                                      <p:to>
                                        <p:strVal val="(0.5)"/>
                                      </p:to>
                                    </p:set>
                                    <p:anim from="(0.5)" to="(#ppt_x)" calcmode="lin" valueType="num">
                                      <p:cBhvr>
                                        <p:cTn id="45" dur="1845" accel="100000" fill="hold">
                                          <p:stCondLst>
                                            <p:cond delay="1155"/>
                                          </p:stCondLst>
                                        </p:cTn>
                                        <p:tgtEl>
                                          <p:spTgt spid="69634"/>
                                        </p:tgtEl>
                                        <p:attrNameLst>
                                          <p:attrName>ppt_x</p:attrName>
                                        </p:attrNameLst>
                                      </p:cBhvr>
                                    </p:anim>
                                    <p:set>
                                      <p:cBhvr>
                                        <p:cTn id="46" dur="1155" fill="hold"/>
                                        <p:tgtEl>
                                          <p:spTgt spid="69634"/>
                                        </p:tgtEl>
                                        <p:attrNameLst>
                                          <p:attrName>ppt_y</p:attrName>
                                        </p:attrNameLst>
                                      </p:cBhvr>
                                      <p:to>
                                        <p:strVal val="(#ppt_y+0.4)"/>
                                      </p:to>
                                    </p:set>
                                    <p:anim from="(#ppt_y+0.4)" to="(#ppt_y)" calcmode="lin" valueType="num">
                                      <p:cBhvr>
                                        <p:cTn id="47" dur="1845" accel="100000" fill="hold">
                                          <p:stCondLst>
                                            <p:cond delay="1155"/>
                                          </p:stCondLst>
                                        </p:cTn>
                                        <p:tgtEl>
                                          <p:spTgt spid="696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xu\Pictures\2f.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2062167" y="0"/>
            <a:ext cx="3877985" cy="6858000"/>
          </a:xfrm>
          <a:prstGeom prst="rect">
            <a:avLst/>
          </a:prstGeom>
        </p:spPr>
        <p:txBody>
          <a:bodyPr vert="eaVert" wrap="square">
            <a:spAutoFit/>
          </a:bodyPr>
          <a:lstStyle/>
          <a:p>
            <a:pPr algn="ctr"/>
            <a:r>
              <a:rPr lang="zh-CN" altLang="en-US" sz="6000" b="1" dirty="0" smtClean="0">
                <a:solidFill>
                  <a:srgbClr val="00FFFF"/>
                </a:solidFill>
              </a:rPr>
              <a:t>超大质量黑洞，正以接近光速向外喷射物质流</a:t>
            </a:r>
            <a:r>
              <a:rPr lang="zh-CN" altLang="en-US" sz="6000" b="1" dirty="0" smtClean="0">
                <a:solidFill>
                  <a:srgbClr val="00FFFF"/>
                </a:solidFill>
                <a:latin typeface="宋体" pitchFamily="2" charset="-122"/>
              </a:rPr>
              <a:t>电离氢形成奇特</a:t>
            </a:r>
            <a:endParaRPr lang="en-US" altLang="zh-CN" sz="6000" b="1" dirty="0" smtClean="0">
              <a:solidFill>
                <a:srgbClr val="00FFFF"/>
              </a:solidFill>
              <a:latin typeface="宋体" pitchFamily="2" charset="-122"/>
            </a:endParaRPr>
          </a:p>
          <a:p>
            <a:pPr algn="ctr"/>
            <a:r>
              <a:rPr lang="zh-CN" altLang="en-US" sz="6000" b="1" dirty="0" smtClean="0">
                <a:solidFill>
                  <a:srgbClr val="00FFFF"/>
                </a:solidFill>
                <a:latin typeface="宋体" pitchFamily="2" charset="-122"/>
              </a:rPr>
              <a:t>细丝弧状物绕过星系</a:t>
            </a:r>
            <a:endParaRPr lang="zh-CN" altLang="en-US" sz="6000" b="1" dirty="0">
              <a:solidFill>
                <a:srgbClr val="00FFFF"/>
              </a:solidFill>
            </a:endParaRPr>
          </a:p>
        </p:txBody>
      </p:sp>
      <p:sp>
        <p:nvSpPr>
          <p:cNvPr id="5" name="标题 4"/>
          <p:cNvSpPr>
            <a:spLocks noGrp="1"/>
          </p:cNvSpPr>
          <p:nvPr>
            <p:ph type="title" idx="4294967295"/>
          </p:nvPr>
        </p:nvSpPr>
        <p:spPr>
          <a:xfrm>
            <a:off x="0" y="0"/>
            <a:ext cx="1763688" cy="6858000"/>
          </a:xfrm>
        </p:spPr>
        <p:txBody>
          <a:bodyPr vert="eaVert">
            <a:normAutofit/>
          </a:bodyPr>
          <a:lstStyle/>
          <a:p>
            <a:r>
              <a:rPr lang="en-US" altLang="zh-CN" sz="8000" b="1" kern="1200" dirty="0" smtClean="0">
                <a:solidFill>
                  <a:srgbClr val="00FFFF"/>
                </a:solidFill>
                <a:latin typeface="宋体"/>
                <a:ea typeface="宋体"/>
                <a:cs typeface="+mj-cs"/>
              </a:rPr>
              <a:t>NGC 4696</a:t>
            </a:r>
            <a:r>
              <a:rPr lang="zh-CN" altLang="zh-CN" sz="8000" b="1" kern="1200" dirty="0" smtClean="0">
                <a:solidFill>
                  <a:srgbClr val="00FFFF"/>
                </a:solidFill>
                <a:latin typeface="宋体"/>
                <a:ea typeface="+mj-ea"/>
                <a:cs typeface="+mj-cs"/>
              </a:rPr>
              <a:t>星系</a:t>
            </a:r>
            <a:endParaRPr lang="zh-CN" altLang="en-US" sz="8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770" decel="100000"/>
                                        <p:tgtEl>
                                          <p:spTgt spid="70658"/>
                                        </p:tgtEl>
                                      </p:cBhvr>
                                    </p:animEffect>
                                    <p:animScale>
                                      <p:cBhvr>
                                        <p:cTn id="8" dur="770" decel="100000"/>
                                        <p:tgtEl>
                                          <p:spTgt spid="70658"/>
                                        </p:tgtEl>
                                      </p:cBhvr>
                                      <p:from x="10000" y="10000"/>
                                      <p:to x="200000" y="450000"/>
                                    </p:animScale>
                                    <p:animScale>
                                      <p:cBhvr>
                                        <p:cTn id="9" dur="1230" accel="100000" fill="hold">
                                          <p:stCondLst>
                                            <p:cond delay="770"/>
                                          </p:stCondLst>
                                        </p:cTn>
                                        <p:tgtEl>
                                          <p:spTgt spid="70658"/>
                                        </p:tgtEl>
                                      </p:cBhvr>
                                      <p:from x="200000" y="450000"/>
                                      <p:to x="100000" y="100000"/>
                                    </p:animScale>
                                    <p:set>
                                      <p:cBhvr>
                                        <p:cTn id="10" dur="770" fill="hold"/>
                                        <p:tgtEl>
                                          <p:spTgt spid="70658"/>
                                        </p:tgtEl>
                                        <p:attrNameLst>
                                          <p:attrName>ppt_x</p:attrName>
                                        </p:attrNameLst>
                                      </p:cBhvr>
                                      <p:to>
                                        <p:strVal val="(0.5)"/>
                                      </p:to>
                                    </p:set>
                                    <p:anim from="(0.5)" to="(#ppt_x)" calcmode="lin" valueType="num">
                                      <p:cBhvr>
                                        <p:cTn id="11" dur="1230" accel="100000" fill="hold">
                                          <p:stCondLst>
                                            <p:cond delay="770"/>
                                          </p:stCondLst>
                                        </p:cTn>
                                        <p:tgtEl>
                                          <p:spTgt spid="70658"/>
                                        </p:tgtEl>
                                        <p:attrNameLst>
                                          <p:attrName>ppt_x</p:attrName>
                                        </p:attrNameLst>
                                      </p:cBhvr>
                                    </p:anim>
                                    <p:set>
                                      <p:cBhvr>
                                        <p:cTn id="12" dur="770" fill="hold"/>
                                        <p:tgtEl>
                                          <p:spTgt spid="70658"/>
                                        </p:tgtEl>
                                        <p:attrNameLst>
                                          <p:attrName>ppt_y</p:attrName>
                                        </p:attrNameLst>
                                      </p:cBhvr>
                                      <p:to>
                                        <p:strVal val="(#ppt_y+0.4)"/>
                                      </p:to>
                                    </p:set>
                                    <p:anim from="(#ppt_y+0.4)" to="(#ppt_y)" calcmode="lin" valueType="num">
                                      <p:cBhvr>
                                        <p:cTn id="13" dur="1230" accel="100000" fill="hold">
                                          <p:stCondLst>
                                            <p:cond delay="770"/>
                                          </p:stCondLst>
                                        </p:cTn>
                                        <p:tgtEl>
                                          <p:spTgt spid="7065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000" autoRev="1" fill="hold">
                                          <p:stCondLst>
                                            <p:cond delay="0"/>
                                          </p:stCondLst>
                                        </p:cTn>
                                        <p:tgtEl>
                                          <p:spTgt spid="5"/>
                                        </p:tgtEl>
                                        <p:attrNameLst>
                                          <p:attrName>ppt_w</p:attrName>
                                        </p:attrNameLst>
                                      </p:cBhvr>
                                    </p:anim>
                                    <p:anim by="(#ppt_w*0.50)" calcmode="lin" valueType="num">
                                      <p:cBhvr>
                                        <p:cTn id="19" dur="1000" decel="50000" autoRev="1" fill="hold">
                                          <p:stCondLst>
                                            <p:cond delay="0"/>
                                          </p:stCondLst>
                                        </p:cTn>
                                        <p:tgtEl>
                                          <p:spTgt spid="5"/>
                                        </p:tgtEl>
                                        <p:attrNameLst>
                                          <p:attrName>ppt_x</p:attrName>
                                        </p:attrNameLst>
                                      </p:cBhvr>
                                    </p:anim>
                                    <p:anim from="(-#ppt_h/2)" to="(#ppt_y)" calcmode="lin" valueType="num">
                                      <p:cBhvr>
                                        <p:cTn id="20" dur="2000" fill="hold">
                                          <p:stCondLst>
                                            <p:cond delay="0"/>
                                          </p:stCondLst>
                                        </p:cTn>
                                        <p:tgtEl>
                                          <p:spTgt spid="5"/>
                                        </p:tgtEl>
                                        <p:attrNameLst>
                                          <p:attrName>ppt_y</p:attrName>
                                        </p:attrNameLst>
                                      </p:cBhvr>
                                    </p:anim>
                                    <p:animRot by="21600000">
                                      <p:cBhvr>
                                        <p:cTn id="21" dur="2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by="(-#ppt_w*2)" calcmode="lin" valueType="num">
                                      <p:cBhvr rctx="PPT">
                                        <p:cTn id="26" dur="1500" autoRev="1" fill="hold">
                                          <p:stCondLst>
                                            <p:cond delay="0"/>
                                          </p:stCondLst>
                                        </p:cTn>
                                        <p:tgtEl>
                                          <p:spTgt spid="4"/>
                                        </p:tgtEl>
                                        <p:attrNameLst>
                                          <p:attrName>ppt_w</p:attrName>
                                        </p:attrNameLst>
                                      </p:cBhvr>
                                    </p:anim>
                                    <p:anim by="(#ppt_w*0.50)" calcmode="lin" valueType="num">
                                      <p:cBhvr>
                                        <p:cTn id="27" dur="1500" decel="50000" autoRev="1" fill="hold">
                                          <p:stCondLst>
                                            <p:cond delay="0"/>
                                          </p:stCondLst>
                                        </p:cTn>
                                        <p:tgtEl>
                                          <p:spTgt spid="4"/>
                                        </p:tgtEl>
                                        <p:attrNameLst>
                                          <p:attrName>ppt_x</p:attrName>
                                        </p:attrNameLst>
                                      </p:cBhvr>
                                    </p:anim>
                                    <p:anim from="(-#ppt_h/2)" to="(#ppt_y)" calcmode="lin" valueType="num">
                                      <p:cBhvr>
                                        <p:cTn id="28" dur="3000" fill="hold">
                                          <p:stCondLst>
                                            <p:cond delay="0"/>
                                          </p:stCondLst>
                                        </p:cTn>
                                        <p:tgtEl>
                                          <p:spTgt spid="4"/>
                                        </p:tgtEl>
                                        <p:attrNameLst>
                                          <p:attrName>ppt_y</p:attrName>
                                        </p:attrNameLst>
                                      </p:cBhvr>
                                    </p:anim>
                                    <p:animRot by="21600000">
                                      <p:cBhvr>
                                        <p:cTn id="29" dur="3000" fill="hold">
                                          <p:stCondLst>
                                            <p:cond delay="0"/>
                                          </p:stCondLst>
                                        </p:cTn>
                                        <p:tgtEl>
                                          <p:spTgt spid="4"/>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70658"/>
                                        </p:tgtEl>
                                        <p:attrNameLst>
                                          <p:attrName>style.visibility</p:attrName>
                                        </p:attrNameLst>
                                      </p:cBhvr>
                                      <p:to>
                                        <p:strVal val="visible"/>
                                      </p:to>
                                    </p:set>
                                    <p:animEffect transition="in" filter="fade">
                                      <p:cBhvr>
                                        <p:cTn id="34" dur="1925" decel="100000"/>
                                        <p:tgtEl>
                                          <p:spTgt spid="70658"/>
                                        </p:tgtEl>
                                      </p:cBhvr>
                                    </p:animEffect>
                                    <p:animScale>
                                      <p:cBhvr>
                                        <p:cTn id="35" dur="1925" decel="100000"/>
                                        <p:tgtEl>
                                          <p:spTgt spid="70658"/>
                                        </p:tgtEl>
                                      </p:cBhvr>
                                      <p:from x="10000" y="10000"/>
                                      <p:to x="200000" y="450000"/>
                                    </p:animScale>
                                    <p:animScale>
                                      <p:cBhvr>
                                        <p:cTn id="36" dur="3075" accel="100000" fill="hold">
                                          <p:stCondLst>
                                            <p:cond delay="1925"/>
                                          </p:stCondLst>
                                        </p:cTn>
                                        <p:tgtEl>
                                          <p:spTgt spid="70658"/>
                                        </p:tgtEl>
                                      </p:cBhvr>
                                      <p:from x="200000" y="450000"/>
                                      <p:to x="100000" y="100000"/>
                                    </p:animScale>
                                    <p:set>
                                      <p:cBhvr>
                                        <p:cTn id="37" dur="1925" fill="hold"/>
                                        <p:tgtEl>
                                          <p:spTgt spid="70658"/>
                                        </p:tgtEl>
                                        <p:attrNameLst>
                                          <p:attrName>ppt_x</p:attrName>
                                        </p:attrNameLst>
                                      </p:cBhvr>
                                      <p:to>
                                        <p:strVal val="(0.5)"/>
                                      </p:to>
                                    </p:set>
                                    <p:anim from="(0.5)" to="(#ppt_x)" calcmode="lin" valueType="num">
                                      <p:cBhvr>
                                        <p:cTn id="38" dur="3075" accel="100000" fill="hold">
                                          <p:stCondLst>
                                            <p:cond delay="1925"/>
                                          </p:stCondLst>
                                        </p:cTn>
                                        <p:tgtEl>
                                          <p:spTgt spid="70658"/>
                                        </p:tgtEl>
                                        <p:attrNameLst>
                                          <p:attrName>ppt_x</p:attrName>
                                        </p:attrNameLst>
                                      </p:cBhvr>
                                    </p:anim>
                                    <p:set>
                                      <p:cBhvr>
                                        <p:cTn id="39" dur="1925" fill="hold"/>
                                        <p:tgtEl>
                                          <p:spTgt spid="70658"/>
                                        </p:tgtEl>
                                        <p:attrNameLst>
                                          <p:attrName>ppt_y</p:attrName>
                                        </p:attrNameLst>
                                      </p:cBhvr>
                                      <p:to>
                                        <p:strVal val="(#ppt_y+0.4)"/>
                                      </p:to>
                                    </p:set>
                                    <p:anim from="(#ppt_y+0.4)" to="(#ppt_y)" calcmode="lin" valueType="num">
                                      <p:cBhvr>
                                        <p:cTn id="40" dur="3075" accel="100000" fill="hold">
                                          <p:stCondLst>
                                            <p:cond delay="1925"/>
                                          </p:stCondLst>
                                        </p:cTn>
                                        <p:tgtEl>
                                          <p:spTgt spid="706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哈勃太空望远镜拍到的这张NGC 4710螺旋星云图显示，该星系中心部位有一个昏暗飘渺的“X”字形状隆起物。"/>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274638"/>
            <a:ext cx="9144000" cy="1143000"/>
          </a:xfrm>
        </p:spPr>
        <p:txBody>
          <a:bodyPr>
            <a:noAutofit/>
          </a:bodyPr>
          <a:lstStyle/>
          <a:p>
            <a:r>
              <a:rPr lang="en-US" altLang="zh-CN" sz="7200" kern="1200" dirty="0" smtClean="0">
                <a:solidFill>
                  <a:srgbClr val="1AFFFA"/>
                </a:solidFill>
                <a:latin typeface="Calibri"/>
                <a:ea typeface="宋体"/>
                <a:cs typeface="+mj-cs"/>
              </a:rPr>
              <a:t>NGC 4710</a:t>
            </a:r>
            <a:r>
              <a:rPr lang="zh-CN" altLang="zh-CN" sz="7200" kern="1200" dirty="0" smtClean="0">
                <a:solidFill>
                  <a:srgbClr val="1AFFFA"/>
                </a:solidFill>
                <a:latin typeface="Calibri"/>
                <a:ea typeface="宋体"/>
                <a:cs typeface="+mj-cs"/>
              </a:rPr>
              <a:t>透镜状星系</a:t>
            </a:r>
            <a:endParaRPr lang="zh-CN" altLang="en-US" sz="7200" dirty="0">
              <a:solidFill>
                <a:srgbClr val="1AFFFA"/>
              </a:solidFill>
            </a:endParaRPr>
          </a:p>
        </p:txBody>
      </p:sp>
      <p:sp>
        <p:nvSpPr>
          <p:cNvPr id="5" name="矩形 4"/>
          <p:cNvSpPr/>
          <p:nvPr/>
        </p:nvSpPr>
        <p:spPr>
          <a:xfrm>
            <a:off x="0" y="5288340"/>
            <a:ext cx="9144000" cy="1569660"/>
          </a:xfrm>
          <a:prstGeom prst="rect">
            <a:avLst/>
          </a:prstGeom>
        </p:spPr>
        <p:txBody>
          <a:bodyPr wrap="square">
            <a:spAutoFit/>
          </a:bodyPr>
          <a:lstStyle/>
          <a:p>
            <a:pPr algn="ctr"/>
            <a:r>
              <a:rPr lang="zh-CN" altLang="en-US" sz="4800" b="1" dirty="0" smtClean="0">
                <a:solidFill>
                  <a:srgbClr val="00FFFF"/>
                </a:solidFill>
                <a:ea typeface="宋体" charset="-122"/>
              </a:rPr>
              <a:t>具有螺旋和椭圆形双重特征</a:t>
            </a:r>
            <a:endParaRPr lang="en-US" altLang="zh-CN" sz="4800" b="1" dirty="0" smtClean="0">
              <a:solidFill>
                <a:srgbClr val="00FFFF"/>
              </a:solidFill>
              <a:ea typeface="宋体" charset="-122"/>
            </a:endParaRPr>
          </a:p>
          <a:p>
            <a:pPr algn="ctr"/>
            <a:r>
              <a:rPr lang="zh-CN" altLang="en-US" sz="4800" b="1" dirty="0" smtClean="0">
                <a:solidFill>
                  <a:srgbClr val="00FFFF"/>
                </a:solidFill>
                <a:ea typeface="宋体" charset="-122"/>
              </a:rPr>
              <a:t>位于后发座距地球约</a:t>
            </a:r>
            <a:r>
              <a:rPr lang="en-US" altLang="zh-CN" sz="4800" b="1" dirty="0" smtClean="0">
                <a:solidFill>
                  <a:srgbClr val="00FFFF"/>
                </a:solidFill>
                <a:ea typeface="宋体" charset="-122"/>
              </a:rPr>
              <a:t>6000</a:t>
            </a:r>
            <a:r>
              <a:rPr lang="zh-CN" altLang="en-US" sz="4800" b="1" dirty="0" smtClean="0">
                <a:solidFill>
                  <a:srgbClr val="00FFFF"/>
                </a:solidFill>
                <a:ea typeface="宋体" charset="-122"/>
              </a:rPr>
              <a:t>万光年</a:t>
            </a:r>
            <a:endParaRPr lang="zh-CN" altLang="en-US" sz="48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770" decel="100000"/>
                                        <p:tgtEl>
                                          <p:spTgt spid="29699"/>
                                        </p:tgtEl>
                                      </p:cBhvr>
                                    </p:animEffect>
                                    <p:animScale>
                                      <p:cBhvr>
                                        <p:cTn id="8" dur="770" decel="100000"/>
                                        <p:tgtEl>
                                          <p:spTgt spid="29699"/>
                                        </p:tgtEl>
                                      </p:cBhvr>
                                      <p:from x="10000" y="10000"/>
                                      <p:to x="200000" y="450000"/>
                                    </p:animScale>
                                    <p:animScale>
                                      <p:cBhvr>
                                        <p:cTn id="9" dur="1230" accel="100000" fill="hold">
                                          <p:stCondLst>
                                            <p:cond delay="770"/>
                                          </p:stCondLst>
                                        </p:cTn>
                                        <p:tgtEl>
                                          <p:spTgt spid="29699"/>
                                        </p:tgtEl>
                                      </p:cBhvr>
                                      <p:from x="200000" y="450000"/>
                                      <p:to x="100000" y="100000"/>
                                    </p:animScale>
                                    <p:set>
                                      <p:cBhvr>
                                        <p:cTn id="10" dur="770" fill="hold"/>
                                        <p:tgtEl>
                                          <p:spTgt spid="29699"/>
                                        </p:tgtEl>
                                        <p:attrNameLst>
                                          <p:attrName>ppt_x</p:attrName>
                                        </p:attrNameLst>
                                      </p:cBhvr>
                                      <p:to>
                                        <p:strVal val="(0.5)"/>
                                      </p:to>
                                    </p:set>
                                    <p:anim from="(0.5)" to="(#ppt_x)" calcmode="lin" valueType="num">
                                      <p:cBhvr>
                                        <p:cTn id="11" dur="1230" accel="100000" fill="hold">
                                          <p:stCondLst>
                                            <p:cond delay="770"/>
                                          </p:stCondLst>
                                        </p:cTn>
                                        <p:tgtEl>
                                          <p:spTgt spid="29699"/>
                                        </p:tgtEl>
                                        <p:attrNameLst>
                                          <p:attrName>ppt_x</p:attrName>
                                        </p:attrNameLst>
                                      </p:cBhvr>
                                    </p:anim>
                                    <p:set>
                                      <p:cBhvr>
                                        <p:cTn id="12" dur="770" fill="hold"/>
                                        <p:tgtEl>
                                          <p:spTgt spid="29699"/>
                                        </p:tgtEl>
                                        <p:attrNameLst>
                                          <p:attrName>ppt_y</p:attrName>
                                        </p:attrNameLst>
                                      </p:cBhvr>
                                      <p:to>
                                        <p:strVal val="(#ppt_y+0.4)"/>
                                      </p:to>
                                    </p:set>
                                    <p:anim from="(#ppt_y+0.4)" to="(#ppt_y)" calcmode="lin" valueType="num">
                                      <p:cBhvr>
                                        <p:cTn id="13" dur="1230" accel="100000" fill="hold">
                                          <p:stCondLst>
                                            <p:cond delay="770"/>
                                          </p:stCondLst>
                                        </p:cTn>
                                        <p:tgtEl>
                                          <p:spTgt spid="2969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70" decel="100000"/>
                                        <p:tgtEl>
                                          <p:spTgt spid="4"/>
                                        </p:tgtEl>
                                      </p:cBhvr>
                                    </p:animEffect>
                                    <p:animScale>
                                      <p:cBhvr>
                                        <p:cTn id="19" dur="770" decel="100000"/>
                                        <p:tgtEl>
                                          <p:spTgt spid="4"/>
                                        </p:tgtEl>
                                      </p:cBhvr>
                                      <p:from x="10000" y="10000"/>
                                      <p:to x="200000" y="450000"/>
                                    </p:animScale>
                                    <p:animScale>
                                      <p:cBhvr>
                                        <p:cTn id="20" dur="1230" accel="100000" fill="hold">
                                          <p:stCondLst>
                                            <p:cond delay="770"/>
                                          </p:stCondLst>
                                        </p:cTn>
                                        <p:tgtEl>
                                          <p:spTgt spid="4"/>
                                        </p:tgtEl>
                                      </p:cBhvr>
                                      <p:from x="200000" y="450000"/>
                                      <p:to x="100000" y="100000"/>
                                    </p:animScale>
                                    <p:set>
                                      <p:cBhvr>
                                        <p:cTn id="21" dur="770" fill="hold"/>
                                        <p:tgtEl>
                                          <p:spTgt spid="4"/>
                                        </p:tgtEl>
                                        <p:attrNameLst>
                                          <p:attrName>ppt_x</p:attrName>
                                        </p:attrNameLst>
                                      </p:cBhvr>
                                      <p:to>
                                        <p:strVal val="(0.5)"/>
                                      </p:to>
                                    </p:set>
                                    <p:anim from="(0.5)" to="(#ppt_x)" calcmode="lin" valueType="num">
                                      <p:cBhvr>
                                        <p:cTn id="22" dur="1230" accel="100000" fill="hold">
                                          <p:stCondLst>
                                            <p:cond delay="770"/>
                                          </p:stCondLst>
                                        </p:cTn>
                                        <p:tgtEl>
                                          <p:spTgt spid="4"/>
                                        </p:tgtEl>
                                        <p:attrNameLst>
                                          <p:attrName>ppt_x</p:attrName>
                                        </p:attrNameLst>
                                      </p:cBhvr>
                                    </p:anim>
                                    <p:set>
                                      <p:cBhvr>
                                        <p:cTn id="23" dur="770" fill="hold"/>
                                        <p:tgtEl>
                                          <p:spTgt spid="4"/>
                                        </p:tgtEl>
                                        <p:attrNameLst>
                                          <p:attrName>ppt_y</p:attrName>
                                        </p:attrNameLst>
                                      </p:cBhvr>
                                      <p:to>
                                        <p:strVal val="(#ppt_y+0.4)"/>
                                      </p:to>
                                    </p:set>
                                    <p:anim from="(#ppt_y+0.4)" to="(#ppt_y)" calcmode="lin" valueType="num">
                                      <p:cBhvr>
                                        <p:cTn id="24" dur="1230" accel="100000" fill="hold">
                                          <p:stCondLst>
                                            <p:cond delay="770"/>
                                          </p:stCondLst>
                                        </p:cTn>
                                        <p:tgtEl>
                                          <p:spTgt spid="4"/>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by="(-#ppt_w*2)" calcmode="lin" valueType="num">
                                      <p:cBhvr rctx="PPT">
                                        <p:cTn id="29" dur="1500" autoRev="1" fill="hold">
                                          <p:stCondLst>
                                            <p:cond delay="0"/>
                                          </p:stCondLst>
                                        </p:cTn>
                                        <p:tgtEl>
                                          <p:spTgt spid="5"/>
                                        </p:tgtEl>
                                        <p:attrNameLst>
                                          <p:attrName>ppt_w</p:attrName>
                                        </p:attrNameLst>
                                      </p:cBhvr>
                                    </p:anim>
                                    <p:anim by="(#ppt_w*0.50)" calcmode="lin" valueType="num">
                                      <p:cBhvr>
                                        <p:cTn id="30" dur="1500" decel="50000" autoRev="1" fill="hold">
                                          <p:stCondLst>
                                            <p:cond delay="0"/>
                                          </p:stCondLst>
                                        </p:cTn>
                                        <p:tgtEl>
                                          <p:spTgt spid="5"/>
                                        </p:tgtEl>
                                        <p:attrNameLst>
                                          <p:attrName>ppt_x</p:attrName>
                                        </p:attrNameLst>
                                      </p:cBhvr>
                                    </p:anim>
                                    <p:anim from="(-#ppt_h/2)" to="(#ppt_y)" calcmode="lin" valueType="num">
                                      <p:cBhvr>
                                        <p:cTn id="31" dur="3000" fill="hold">
                                          <p:stCondLst>
                                            <p:cond delay="0"/>
                                          </p:stCondLst>
                                        </p:cTn>
                                        <p:tgtEl>
                                          <p:spTgt spid="5"/>
                                        </p:tgtEl>
                                        <p:attrNameLst>
                                          <p:attrName>ppt_y</p:attrName>
                                        </p:attrNameLst>
                                      </p:cBhvr>
                                    </p:anim>
                                    <p:animRot by="21600000">
                                      <p:cBhvr>
                                        <p:cTn id="32" dur="3000" fill="hold">
                                          <p:stCondLst>
                                            <p:cond delay="0"/>
                                          </p:stCondLst>
                                        </p:cTn>
                                        <p:tgtEl>
                                          <p:spTgt spid="5"/>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29699"/>
                                        </p:tgtEl>
                                        <p:attrNameLst>
                                          <p:attrName>style.visibility</p:attrName>
                                        </p:attrNameLst>
                                      </p:cBhvr>
                                      <p:to>
                                        <p:strVal val="visible"/>
                                      </p:to>
                                    </p:set>
                                    <p:anim calcmode="lin" valueType="num">
                                      <p:cBhvr>
                                        <p:cTn id="37" dur="5000" fill="hold"/>
                                        <p:tgtEl>
                                          <p:spTgt spid="29699"/>
                                        </p:tgtEl>
                                        <p:attrNameLst>
                                          <p:attrName>ppt_w</p:attrName>
                                        </p:attrNameLst>
                                      </p:cBhvr>
                                      <p:tavLst>
                                        <p:tav tm="0" fmla="#ppt_w*sin(2.5*pi*$)">
                                          <p:val>
                                            <p:fltVal val="0"/>
                                          </p:val>
                                        </p:tav>
                                        <p:tav tm="100000">
                                          <p:val>
                                            <p:fltVal val="1"/>
                                          </p:val>
                                        </p:tav>
                                      </p:tavLst>
                                    </p:anim>
                                    <p:anim calcmode="lin" valueType="num">
                                      <p:cBhvr>
                                        <p:cTn id="38" dur="5000" fill="hold"/>
                                        <p:tgtEl>
                                          <p:spTgt spid="296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C:\Users\xu\Pictures\2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0"/>
            <a:ext cx="9144000" cy="1143000"/>
          </a:xfrm>
        </p:spPr>
        <p:txBody>
          <a:bodyPr>
            <a:noAutofit/>
          </a:bodyPr>
          <a:lstStyle/>
          <a:p>
            <a:r>
              <a:rPr lang="en-US" altLang="zh-CN" sz="8000" b="1" kern="1200" dirty="0" smtClean="0">
                <a:solidFill>
                  <a:srgbClr val="00FFFF"/>
                </a:solidFill>
                <a:latin typeface="宋体"/>
                <a:ea typeface="宋体"/>
                <a:cs typeface="+mj-cs"/>
              </a:rPr>
              <a:t>NGC4911</a:t>
            </a:r>
            <a:r>
              <a:rPr lang="zh-CN" altLang="en-US" sz="8000" b="1" dirty="0" smtClean="0">
                <a:solidFill>
                  <a:srgbClr val="1AFFFA"/>
                </a:solidFill>
              </a:rPr>
              <a:t>漩涡星系</a:t>
            </a:r>
            <a:endParaRPr lang="zh-CN" altLang="en-US" sz="8000" b="1" dirty="0"/>
          </a:p>
        </p:txBody>
      </p:sp>
      <p:sp>
        <p:nvSpPr>
          <p:cNvPr id="5" name="矩形 4"/>
          <p:cNvSpPr/>
          <p:nvPr/>
        </p:nvSpPr>
        <p:spPr>
          <a:xfrm>
            <a:off x="0" y="4919008"/>
            <a:ext cx="9144000" cy="1938992"/>
          </a:xfrm>
          <a:prstGeom prst="rect">
            <a:avLst/>
          </a:prstGeom>
        </p:spPr>
        <p:txBody>
          <a:bodyPr wrap="square">
            <a:spAutoFit/>
          </a:bodyPr>
          <a:lstStyle/>
          <a:p>
            <a:pPr algn="ctr"/>
            <a:r>
              <a:rPr lang="zh-CN" altLang="en-US" sz="6000" b="1" dirty="0" smtClean="0">
                <a:solidFill>
                  <a:srgbClr val="00FFFF"/>
                </a:solidFill>
              </a:rPr>
              <a:t>位于后发座星系团</a:t>
            </a:r>
            <a:endParaRPr lang="en-US" altLang="zh-CN" sz="6000" b="1" dirty="0" smtClean="0">
              <a:solidFill>
                <a:srgbClr val="00FFFF"/>
              </a:solidFill>
            </a:endParaRPr>
          </a:p>
          <a:p>
            <a:pPr algn="ctr"/>
            <a:r>
              <a:rPr lang="zh-CN" altLang="en-US" sz="6000" b="1" dirty="0" smtClean="0">
                <a:solidFill>
                  <a:srgbClr val="00FFFF"/>
                </a:solidFill>
              </a:rPr>
              <a:t>距地球约</a:t>
            </a:r>
            <a:r>
              <a:rPr lang="en-US" altLang="zh-CN" sz="6000" b="1" dirty="0" smtClean="0">
                <a:solidFill>
                  <a:srgbClr val="00FFFF"/>
                </a:solidFill>
              </a:rPr>
              <a:t>3200</a:t>
            </a:r>
            <a:r>
              <a:rPr lang="zh-CN" altLang="en-US" sz="6000" b="1" dirty="0" smtClean="0">
                <a:solidFill>
                  <a:srgbClr val="00FFFF"/>
                </a:solidFill>
              </a:rPr>
              <a:t>万光年</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7168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500" autoRev="1" fill="hold">
                                          <p:stCondLst>
                                            <p:cond delay="0"/>
                                          </p:stCondLst>
                                        </p:cTn>
                                        <p:tgtEl>
                                          <p:spTgt spid="5"/>
                                        </p:tgtEl>
                                        <p:attrNameLst>
                                          <p:attrName>ppt_w</p:attrName>
                                        </p:attrNameLst>
                                      </p:cBhvr>
                                    </p:anim>
                                    <p:anim by="(#ppt_w*0.50)" calcmode="lin" valueType="num">
                                      <p:cBhvr>
                                        <p:cTn id="19" dur="1500" decel="50000" autoRev="1" fill="hold">
                                          <p:stCondLst>
                                            <p:cond delay="0"/>
                                          </p:stCondLst>
                                        </p:cTn>
                                        <p:tgtEl>
                                          <p:spTgt spid="5"/>
                                        </p:tgtEl>
                                        <p:attrNameLst>
                                          <p:attrName>ppt_x</p:attrName>
                                        </p:attrNameLst>
                                      </p:cBhvr>
                                    </p:anim>
                                    <p:anim from="(-#ppt_h/2)" to="(#ppt_y)" calcmode="lin" valueType="num">
                                      <p:cBhvr>
                                        <p:cTn id="20" dur="3000" fill="hold">
                                          <p:stCondLst>
                                            <p:cond delay="0"/>
                                          </p:stCondLst>
                                        </p:cTn>
                                        <p:tgtEl>
                                          <p:spTgt spid="5"/>
                                        </p:tgtEl>
                                        <p:attrNameLst>
                                          <p:attrName>ppt_y</p:attrName>
                                        </p:attrNameLst>
                                      </p:cBhvr>
                                    </p:anim>
                                    <p:animRot by="21600000">
                                      <p:cBhvr>
                                        <p:cTn id="21" dur="3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71683"/>
                                        </p:tgtEl>
                                        <p:attrNameLst>
                                          <p:attrName>style.visibility</p:attrName>
                                        </p:attrNameLst>
                                      </p:cBhvr>
                                      <p:to>
                                        <p:strVal val="visible"/>
                                      </p:to>
                                    </p:set>
                                    <p:anim calcmode="lin" valueType="num">
                                      <p:cBhvr>
                                        <p:cTn id="26" dur="5000" fill="hold"/>
                                        <p:tgtEl>
                                          <p:spTgt spid="71683"/>
                                        </p:tgtEl>
                                        <p:attrNameLst>
                                          <p:attrName>ppt_w</p:attrName>
                                        </p:attrNameLst>
                                      </p:cBhvr>
                                      <p:tavLst>
                                        <p:tav tm="0" fmla="#ppt_w*sin(2.5*pi*$)">
                                          <p:val>
                                            <p:fltVal val="0"/>
                                          </p:val>
                                        </p:tav>
                                        <p:tav tm="100000">
                                          <p:val>
                                            <p:fltVal val="1"/>
                                          </p:val>
                                        </p:tav>
                                      </p:tavLst>
                                    </p:anim>
                                    <p:anim calcmode="lin" valueType="num">
                                      <p:cBhvr>
                                        <p:cTn id="27" dur="5000" fill="hold"/>
                                        <p:tgtEl>
                                          <p:spTgt spid="716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点击图片查看下一页">
            <a:hlinkClick r:id="rId3" tooltip="点击图片查看下一页"/>
          </p:cNvPr>
          <p:cNvPicPr>
            <a:picLocks noGrp="1" noChangeAspect="1" noChangeArrowheads="1"/>
          </p:cNvPicPr>
          <p:nvPr>
            <p:ph idx="4294967295"/>
          </p:nvPr>
        </p:nvPicPr>
        <p:blipFill>
          <a:blip r:embed="rId4" cstate="print"/>
          <a:stretch>
            <a:fillRect/>
          </a:stretch>
        </p:blipFill>
        <p:spPr>
          <a:xfrm>
            <a:off x="0" y="0"/>
            <a:ext cx="9144000" cy="6858000"/>
          </a:xfrm>
        </p:spPr>
      </p:pic>
      <p:sp>
        <p:nvSpPr>
          <p:cNvPr id="4" name="标题 3"/>
          <p:cNvSpPr>
            <a:spLocks noGrp="1"/>
          </p:cNvSpPr>
          <p:nvPr>
            <p:ph type="title" idx="4294967295"/>
          </p:nvPr>
        </p:nvSpPr>
        <p:spPr>
          <a:xfrm>
            <a:off x="395536" y="0"/>
            <a:ext cx="8229600" cy="1143000"/>
          </a:xfrm>
        </p:spPr>
        <p:txBody>
          <a:bodyPr>
            <a:noAutofit/>
          </a:bodyPr>
          <a:lstStyle/>
          <a:p>
            <a:r>
              <a:rPr lang="en-US" altLang="zh-CN" sz="8000" b="1" kern="1200" dirty="0" smtClean="0">
                <a:solidFill>
                  <a:srgbClr val="00FFFF"/>
                </a:solidFill>
                <a:latin typeface="+mj-lt"/>
                <a:ea typeface="+mj-ea"/>
                <a:cs typeface="+mj-cs"/>
              </a:rPr>
              <a:t>NGC4921</a:t>
            </a:r>
            <a:r>
              <a:rPr lang="zh-CN" altLang="zh-CN" sz="8000" b="1" kern="1200" dirty="0" smtClean="0">
                <a:solidFill>
                  <a:srgbClr val="00FFFF"/>
                </a:solidFill>
                <a:latin typeface="Calibri"/>
                <a:ea typeface="+mj-ea"/>
                <a:cs typeface="+mj-cs"/>
              </a:rPr>
              <a:t>螺旋星系</a:t>
            </a:r>
            <a:endParaRPr lang="zh-CN" altLang="en-US" sz="8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7270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70" decel="100000"/>
                                        <p:tgtEl>
                                          <p:spTgt spid="4"/>
                                        </p:tgtEl>
                                      </p:cBhvr>
                                    </p:animEffect>
                                    <p:animScale>
                                      <p:cBhvr>
                                        <p:cTn id="12" dur="770" decel="100000"/>
                                        <p:tgtEl>
                                          <p:spTgt spid="4"/>
                                        </p:tgtEl>
                                      </p:cBhvr>
                                      <p:from x="10000" y="10000"/>
                                      <p:to x="200000" y="450000"/>
                                    </p:animScale>
                                    <p:animScale>
                                      <p:cBhvr>
                                        <p:cTn id="13" dur="1230" accel="100000" fill="hold">
                                          <p:stCondLst>
                                            <p:cond delay="770"/>
                                          </p:stCondLst>
                                        </p:cTn>
                                        <p:tgtEl>
                                          <p:spTgt spid="4"/>
                                        </p:tgtEl>
                                      </p:cBhvr>
                                      <p:from x="200000" y="450000"/>
                                      <p:to x="100000" y="100000"/>
                                    </p:animScale>
                                    <p:set>
                                      <p:cBhvr>
                                        <p:cTn id="14" dur="770" fill="hold"/>
                                        <p:tgtEl>
                                          <p:spTgt spid="4"/>
                                        </p:tgtEl>
                                        <p:attrNameLst>
                                          <p:attrName>ppt_x</p:attrName>
                                        </p:attrNameLst>
                                      </p:cBhvr>
                                      <p:to>
                                        <p:strVal val="(0.5)"/>
                                      </p:to>
                                    </p:set>
                                    <p:anim from="(0.5)" to="(#ppt_x)" calcmode="lin" valueType="num">
                                      <p:cBhvr>
                                        <p:cTn id="15" dur="1230" accel="100000" fill="hold">
                                          <p:stCondLst>
                                            <p:cond delay="770"/>
                                          </p:stCondLst>
                                        </p:cTn>
                                        <p:tgtEl>
                                          <p:spTgt spid="4"/>
                                        </p:tgtEl>
                                        <p:attrNameLst>
                                          <p:attrName>ppt_x</p:attrName>
                                        </p:attrNameLst>
                                      </p:cBhvr>
                                    </p:anim>
                                    <p:set>
                                      <p:cBhvr>
                                        <p:cTn id="16" dur="770" fill="hold"/>
                                        <p:tgtEl>
                                          <p:spTgt spid="4"/>
                                        </p:tgtEl>
                                        <p:attrNameLst>
                                          <p:attrName>ppt_y</p:attrName>
                                        </p:attrNameLst>
                                      </p:cBhvr>
                                      <p:to>
                                        <p:strVal val="(#ppt_y+0.4)"/>
                                      </p:to>
                                    </p:set>
                                    <p:anim from="(#ppt_y+0.4)" to="(#ppt_y)" calcmode="lin" valueType="num">
                                      <p:cBhvr>
                                        <p:cTn id="17" dur="1230" accel="100000" fill="hold">
                                          <p:stCondLst>
                                            <p:cond delay="770"/>
                                          </p:stCondLst>
                                        </p:cTn>
                                        <p:tgtEl>
                                          <p:spTgt spid="4"/>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72707"/>
                                        </p:tgtEl>
                                        <p:attrNameLst>
                                          <p:attrName>style.visibility</p:attrName>
                                        </p:attrNameLst>
                                      </p:cBhvr>
                                      <p:to>
                                        <p:strVal val="visible"/>
                                      </p:to>
                                    </p:set>
                                    <p:anim calcmode="lin" valueType="num">
                                      <p:cBhvr>
                                        <p:cTn id="22" dur="5000" fill="hold"/>
                                        <p:tgtEl>
                                          <p:spTgt spid="72707"/>
                                        </p:tgtEl>
                                        <p:attrNameLst>
                                          <p:attrName>ppt_w</p:attrName>
                                        </p:attrNameLst>
                                      </p:cBhvr>
                                      <p:tavLst>
                                        <p:tav tm="0" fmla="#ppt_w*sin(2.5*pi*$)">
                                          <p:val>
                                            <p:fltVal val="0"/>
                                          </p:val>
                                        </p:tav>
                                        <p:tav tm="100000">
                                          <p:val>
                                            <p:fltVal val="1"/>
                                          </p:val>
                                        </p:tav>
                                      </p:tavLst>
                                    </p:anim>
                                    <p:anim calcmode="lin" valueType="num">
                                      <p:cBhvr>
                                        <p:cTn id="23" dur="5000" fill="hold"/>
                                        <p:tgtEl>
                                          <p:spTgt spid="727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美国《国家地理》精选本周五大太空照片 - 网易探索频道 - 网易探索频道博客"/>
          <p:cNvPicPr>
            <a:picLocks noGrp="1" noChangeAspect="1" noChangeArrowheads="1"/>
          </p:cNvPicPr>
          <p:nvPr>
            <p:ph idx="4294967295"/>
          </p:nvPr>
        </p:nvPicPr>
        <p:blipFill>
          <a:blip r:embed="rId3" cstate="print"/>
          <a:srcRect/>
          <a:stretch>
            <a:fillRect/>
          </a:stretch>
        </p:blipFill>
        <p:spPr>
          <a:xfrm>
            <a:off x="0" y="0"/>
            <a:ext cx="9144000" cy="6858000"/>
          </a:xfrm>
          <a:noFill/>
        </p:spPr>
      </p:pic>
      <p:sp>
        <p:nvSpPr>
          <p:cNvPr id="4" name="标题 3"/>
          <p:cNvSpPr>
            <a:spLocks noGrp="1"/>
          </p:cNvSpPr>
          <p:nvPr>
            <p:ph type="title" idx="4294967295"/>
          </p:nvPr>
        </p:nvSpPr>
        <p:spPr>
          <a:xfrm>
            <a:off x="0" y="0"/>
            <a:ext cx="9144000" cy="1143000"/>
          </a:xfrm>
        </p:spPr>
        <p:txBody>
          <a:bodyPr>
            <a:noAutofit/>
          </a:bodyPr>
          <a:lstStyle/>
          <a:p>
            <a:r>
              <a:rPr lang="en-US" altLang="zh-CN" sz="8000" b="1" kern="1200" dirty="0" smtClean="0">
                <a:solidFill>
                  <a:srgbClr val="00FFFF"/>
                </a:solidFill>
                <a:latin typeface="+mj-lt"/>
                <a:ea typeface="+mj-ea"/>
                <a:cs typeface="+mj-cs"/>
              </a:rPr>
              <a:t>NGC 4945</a:t>
            </a:r>
            <a:r>
              <a:rPr lang="zh-CN" altLang="zh-CN" sz="8000" b="1" dirty="0" smtClean="0">
                <a:solidFill>
                  <a:srgbClr val="00FFFF"/>
                </a:solidFill>
              </a:rPr>
              <a:t>雪茄星系</a:t>
            </a:r>
            <a:endParaRPr lang="zh-CN" altLang="en-US" sz="8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770" decel="100000"/>
                                        <p:tgtEl>
                                          <p:spTgt spid="73731"/>
                                        </p:tgtEl>
                                      </p:cBhvr>
                                    </p:animEffect>
                                    <p:animScale>
                                      <p:cBhvr>
                                        <p:cTn id="8" dur="770" decel="100000"/>
                                        <p:tgtEl>
                                          <p:spTgt spid="73731"/>
                                        </p:tgtEl>
                                      </p:cBhvr>
                                      <p:from x="10000" y="10000"/>
                                      <p:to x="200000" y="450000"/>
                                    </p:animScale>
                                    <p:animScale>
                                      <p:cBhvr>
                                        <p:cTn id="9" dur="1230" accel="100000" fill="hold">
                                          <p:stCondLst>
                                            <p:cond delay="770"/>
                                          </p:stCondLst>
                                        </p:cTn>
                                        <p:tgtEl>
                                          <p:spTgt spid="73731"/>
                                        </p:tgtEl>
                                      </p:cBhvr>
                                      <p:from x="200000" y="450000"/>
                                      <p:to x="100000" y="100000"/>
                                    </p:animScale>
                                    <p:set>
                                      <p:cBhvr>
                                        <p:cTn id="10" dur="770" fill="hold"/>
                                        <p:tgtEl>
                                          <p:spTgt spid="73731"/>
                                        </p:tgtEl>
                                        <p:attrNameLst>
                                          <p:attrName>ppt_x</p:attrName>
                                        </p:attrNameLst>
                                      </p:cBhvr>
                                      <p:to>
                                        <p:strVal val="(0.5)"/>
                                      </p:to>
                                    </p:set>
                                    <p:anim from="(0.5)" to="(#ppt_x)" calcmode="lin" valueType="num">
                                      <p:cBhvr>
                                        <p:cTn id="11" dur="1230" accel="100000" fill="hold">
                                          <p:stCondLst>
                                            <p:cond delay="770"/>
                                          </p:stCondLst>
                                        </p:cTn>
                                        <p:tgtEl>
                                          <p:spTgt spid="73731"/>
                                        </p:tgtEl>
                                        <p:attrNameLst>
                                          <p:attrName>ppt_x</p:attrName>
                                        </p:attrNameLst>
                                      </p:cBhvr>
                                    </p:anim>
                                    <p:set>
                                      <p:cBhvr>
                                        <p:cTn id="12" dur="770" fill="hold"/>
                                        <p:tgtEl>
                                          <p:spTgt spid="73731"/>
                                        </p:tgtEl>
                                        <p:attrNameLst>
                                          <p:attrName>ppt_y</p:attrName>
                                        </p:attrNameLst>
                                      </p:cBhvr>
                                      <p:to>
                                        <p:strVal val="(#ppt_y+0.4)"/>
                                      </p:to>
                                    </p:set>
                                    <p:anim from="(#ppt_y+0.4)" to="(#ppt_y)" calcmode="lin" valueType="num">
                                      <p:cBhvr>
                                        <p:cTn id="13" dur="1230" accel="100000" fill="hold">
                                          <p:stCondLst>
                                            <p:cond delay="770"/>
                                          </p:stCondLst>
                                        </p:cTn>
                                        <p:tgtEl>
                                          <p:spTgt spid="7373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70" decel="100000"/>
                                        <p:tgtEl>
                                          <p:spTgt spid="4"/>
                                        </p:tgtEl>
                                      </p:cBhvr>
                                    </p:animEffect>
                                    <p:animScale>
                                      <p:cBhvr>
                                        <p:cTn id="19" dur="770" decel="100000"/>
                                        <p:tgtEl>
                                          <p:spTgt spid="4"/>
                                        </p:tgtEl>
                                      </p:cBhvr>
                                      <p:from x="10000" y="10000"/>
                                      <p:to x="200000" y="450000"/>
                                    </p:animScale>
                                    <p:animScale>
                                      <p:cBhvr>
                                        <p:cTn id="20" dur="1230" accel="100000" fill="hold">
                                          <p:stCondLst>
                                            <p:cond delay="770"/>
                                          </p:stCondLst>
                                        </p:cTn>
                                        <p:tgtEl>
                                          <p:spTgt spid="4"/>
                                        </p:tgtEl>
                                      </p:cBhvr>
                                      <p:from x="200000" y="450000"/>
                                      <p:to x="100000" y="100000"/>
                                    </p:animScale>
                                    <p:set>
                                      <p:cBhvr>
                                        <p:cTn id="21" dur="770" fill="hold"/>
                                        <p:tgtEl>
                                          <p:spTgt spid="4"/>
                                        </p:tgtEl>
                                        <p:attrNameLst>
                                          <p:attrName>ppt_x</p:attrName>
                                        </p:attrNameLst>
                                      </p:cBhvr>
                                      <p:to>
                                        <p:strVal val="(0.5)"/>
                                      </p:to>
                                    </p:set>
                                    <p:anim from="(0.5)" to="(#ppt_x)" calcmode="lin" valueType="num">
                                      <p:cBhvr>
                                        <p:cTn id="22" dur="1230" accel="100000" fill="hold">
                                          <p:stCondLst>
                                            <p:cond delay="770"/>
                                          </p:stCondLst>
                                        </p:cTn>
                                        <p:tgtEl>
                                          <p:spTgt spid="4"/>
                                        </p:tgtEl>
                                        <p:attrNameLst>
                                          <p:attrName>ppt_x</p:attrName>
                                        </p:attrNameLst>
                                      </p:cBhvr>
                                    </p:anim>
                                    <p:set>
                                      <p:cBhvr>
                                        <p:cTn id="23" dur="770" fill="hold"/>
                                        <p:tgtEl>
                                          <p:spTgt spid="4"/>
                                        </p:tgtEl>
                                        <p:attrNameLst>
                                          <p:attrName>ppt_y</p:attrName>
                                        </p:attrNameLst>
                                      </p:cBhvr>
                                      <p:to>
                                        <p:strVal val="(#ppt_y+0.4)"/>
                                      </p:to>
                                    </p:set>
                                    <p:anim from="(#ppt_y+0.4)" to="(#ppt_y)" calcmode="lin" valueType="num">
                                      <p:cBhvr>
                                        <p:cTn id="24" dur="1230" accel="100000" fill="hold">
                                          <p:stCondLst>
                                            <p:cond delay="770"/>
                                          </p:stCondLst>
                                        </p:cTn>
                                        <p:tgtEl>
                                          <p:spTgt spid="4"/>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73731"/>
                                        </p:tgtEl>
                                        <p:attrNameLst>
                                          <p:attrName>style.visibility</p:attrName>
                                        </p:attrNameLst>
                                      </p:cBhvr>
                                      <p:to>
                                        <p:strVal val="visible"/>
                                      </p:to>
                                    </p:set>
                                    <p:anim calcmode="lin" valueType="num">
                                      <p:cBhvr>
                                        <p:cTn id="29" dur="5000" fill="hold"/>
                                        <p:tgtEl>
                                          <p:spTgt spid="73731"/>
                                        </p:tgtEl>
                                        <p:attrNameLst>
                                          <p:attrName>ppt_w</p:attrName>
                                        </p:attrNameLst>
                                      </p:cBhvr>
                                      <p:tavLst>
                                        <p:tav tm="0" fmla="#ppt_w*sin(2.5*pi*$)">
                                          <p:val>
                                            <p:fltVal val="0"/>
                                          </p:val>
                                        </p:tav>
                                        <p:tav tm="100000">
                                          <p:val>
                                            <p:fltVal val="1"/>
                                          </p:val>
                                        </p:tav>
                                      </p:tavLst>
                                    </p:anim>
                                    <p:anim calcmode="lin" valueType="num">
                                      <p:cBhvr>
                                        <p:cTn id="30" dur="5000" fill="hold"/>
                                        <p:tgtEl>
                                          <p:spTgt spid="737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椭圆星系NGC 5128(图片来源：NASA/TANAMI/Müller et al)"/>
          <p:cNvPicPr>
            <a:picLocks noChangeAspect="1" noChangeArrowheads="1"/>
          </p:cNvPicPr>
          <p:nvPr/>
        </p:nvPicPr>
        <p:blipFill>
          <a:blip r:embed="rId3" cstate="print"/>
          <a:srcRect/>
          <a:stretch>
            <a:fillRect/>
          </a:stretch>
        </p:blipFill>
        <p:spPr bwMode="auto">
          <a:xfrm>
            <a:off x="1907704" y="0"/>
            <a:ext cx="4410403" cy="6858000"/>
          </a:xfrm>
          <a:prstGeom prst="rect">
            <a:avLst/>
          </a:prstGeom>
          <a:noFill/>
        </p:spPr>
      </p:pic>
      <p:sp>
        <p:nvSpPr>
          <p:cNvPr id="5" name="标题 4"/>
          <p:cNvSpPr>
            <a:spLocks noGrp="1"/>
          </p:cNvSpPr>
          <p:nvPr>
            <p:ph type="title"/>
          </p:nvPr>
        </p:nvSpPr>
        <p:spPr>
          <a:xfrm>
            <a:off x="0" y="0"/>
            <a:ext cx="1907704" cy="6858000"/>
          </a:xfrm>
          <a:noFill/>
        </p:spPr>
        <p:txBody>
          <a:bodyPr vert="eaVert">
            <a:normAutofit fontScale="90000"/>
          </a:bodyPr>
          <a:lstStyle/>
          <a:p>
            <a:r>
              <a:rPr lang="zh-CN" altLang="en-US" sz="8900" b="1" dirty="0" smtClean="0">
                <a:solidFill>
                  <a:srgbClr val="FF0000"/>
                </a:solidFill>
              </a:rPr>
              <a:t>侏儒椭圆星系</a:t>
            </a:r>
            <a:r>
              <a:rPr lang="en-US" altLang="zh-CN" sz="6000" b="1" dirty="0" smtClean="0">
                <a:solidFill>
                  <a:srgbClr val="FF0000"/>
                </a:solidFill>
              </a:rPr>
              <a:t/>
            </a:r>
            <a:br>
              <a:rPr lang="en-US" altLang="zh-CN" sz="6000" b="1" dirty="0" smtClean="0">
                <a:solidFill>
                  <a:srgbClr val="FF0000"/>
                </a:solidFill>
              </a:rPr>
            </a:br>
            <a:r>
              <a:rPr lang="en-US" altLang="zh-CN" sz="6000" b="1" dirty="0" smtClean="0">
                <a:solidFill>
                  <a:srgbClr val="FF0000"/>
                </a:solidFill>
              </a:rPr>
              <a:t>NGC 5128</a:t>
            </a:r>
            <a:endParaRPr lang="zh-CN" altLang="en-US" sz="6000" b="1" dirty="0">
              <a:solidFill>
                <a:srgbClr val="FF0000"/>
              </a:solidFill>
            </a:endParaRPr>
          </a:p>
        </p:txBody>
      </p:sp>
      <p:sp>
        <p:nvSpPr>
          <p:cNvPr id="4" name="矩形 3"/>
          <p:cNvSpPr/>
          <p:nvPr/>
        </p:nvSpPr>
        <p:spPr>
          <a:xfrm>
            <a:off x="6308484" y="1"/>
            <a:ext cx="2954655" cy="6857999"/>
          </a:xfrm>
          <a:prstGeom prst="rect">
            <a:avLst/>
          </a:prstGeom>
        </p:spPr>
        <p:txBody>
          <a:bodyPr vert="eaVert" wrap="square" anchor="ctr">
            <a:spAutoFit/>
          </a:bodyPr>
          <a:lstStyle/>
          <a:p>
            <a:pPr algn="ctr"/>
            <a:r>
              <a:rPr lang="zh-CN" altLang="en-US" sz="6000" b="1" dirty="0" smtClean="0">
                <a:solidFill>
                  <a:srgbClr val="FF0000"/>
                </a:solidFill>
              </a:rPr>
              <a:t>黑洞粒子以三分之一光速喷流</a:t>
            </a:r>
            <a:endParaRPr lang="en-US" altLang="zh-CN" sz="6000" b="1" dirty="0" smtClean="0">
              <a:solidFill>
                <a:srgbClr val="FF0000"/>
              </a:solidFill>
            </a:endParaRPr>
          </a:p>
          <a:p>
            <a:pPr algn="ctr"/>
            <a:r>
              <a:rPr lang="zh-CN" altLang="en-US" sz="6000" b="1" dirty="0" smtClean="0">
                <a:solidFill>
                  <a:srgbClr val="FF0000"/>
                </a:solidFill>
              </a:rPr>
              <a:t>长度近</a:t>
            </a:r>
            <a:r>
              <a:rPr lang="en-US" altLang="zh-CN" sz="6000" b="1" dirty="0" smtClean="0">
                <a:solidFill>
                  <a:srgbClr val="FF0000"/>
                </a:solidFill>
              </a:rPr>
              <a:t>100</a:t>
            </a:r>
            <a:r>
              <a:rPr lang="zh-CN" altLang="en-US" sz="6000" b="1" dirty="0" smtClean="0">
                <a:solidFill>
                  <a:srgbClr val="FF0000"/>
                </a:solidFill>
              </a:rPr>
              <a:t>万光年</a:t>
            </a:r>
            <a:endParaRPr lang="zh-CN" altLang="en-US" sz="6000" b="1" dirty="0">
              <a:solidFill>
                <a:srgbClr val="FF0000"/>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1500" autoRev="1" fill="hold">
                                          <p:stCondLst>
                                            <p:cond delay="0"/>
                                          </p:stCondLst>
                                        </p:cTn>
                                        <p:tgtEl>
                                          <p:spTgt spid="4"/>
                                        </p:tgtEl>
                                        <p:attrNameLst>
                                          <p:attrName>ppt_w</p:attrName>
                                        </p:attrNameLst>
                                      </p:cBhvr>
                                    </p:anim>
                                    <p:anim by="(#ppt_w*0.50)" calcmode="lin" valueType="num">
                                      <p:cBhvr>
                                        <p:cTn id="21" dur="1500" decel="50000" autoRev="1" fill="hold">
                                          <p:stCondLst>
                                            <p:cond delay="0"/>
                                          </p:stCondLst>
                                        </p:cTn>
                                        <p:tgtEl>
                                          <p:spTgt spid="4"/>
                                        </p:tgtEl>
                                        <p:attrNameLst>
                                          <p:attrName>ppt_x</p:attrName>
                                        </p:attrNameLst>
                                      </p:cBhvr>
                                    </p:anim>
                                    <p:anim from="(-#ppt_h/2)" to="(#ppt_y)" calcmode="lin" valueType="num">
                                      <p:cBhvr>
                                        <p:cTn id="22" dur="3000" fill="hold">
                                          <p:stCondLst>
                                            <p:cond delay="0"/>
                                          </p:stCondLst>
                                        </p:cTn>
                                        <p:tgtEl>
                                          <p:spTgt spid="4"/>
                                        </p:tgtEl>
                                        <p:attrNameLst>
                                          <p:attrName>ppt_y</p:attrName>
                                        </p:attrNameLst>
                                      </p:cBhvr>
                                    </p:anim>
                                    <p:animRot by="21600000">
                                      <p:cBhvr>
                                        <p:cTn id="23" dur="3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0" fill="hold"/>
                                        <p:tgtEl>
                                          <p:spTgt spid="1026"/>
                                        </p:tgtEl>
                                        <p:attrNameLst>
                                          <p:attrName>ppt_w</p:attrName>
                                        </p:attrNameLst>
                                      </p:cBhvr>
                                      <p:tavLst>
                                        <p:tav tm="0" fmla="#ppt_w*sin(2.5*pi*$)">
                                          <p:val>
                                            <p:fltVal val="0"/>
                                          </p:val>
                                        </p:tav>
                                        <p:tav tm="100000">
                                          <p:val>
                                            <p:fltVal val="1"/>
                                          </p:val>
                                        </p:tav>
                                      </p:tavLst>
                                    </p:anim>
                                    <p:anim calcmode="lin" valueType="num">
                                      <p:cBhvr>
                                        <p:cTn id="29"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xu\Pictures\2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7164288" y="0"/>
            <a:ext cx="1979712" cy="6858000"/>
          </a:xfrm>
        </p:spPr>
        <p:txBody>
          <a:bodyPr vert="eaVert">
            <a:normAutofit fontScale="90000"/>
          </a:bodyPr>
          <a:lstStyle/>
          <a:p>
            <a:r>
              <a:rPr lang="en-US" altLang="zh-CN" sz="6000" b="1" kern="1200" dirty="0" smtClean="0">
                <a:solidFill>
                  <a:srgbClr val="1AFFFA"/>
                </a:solidFill>
                <a:latin typeface="宋体"/>
                <a:ea typeface="+mj-ea"/>
                <a:cs typeface="+mj-cs"/>
              </a:rPr>
              <a:t>NGC5866</a:t>
            </a:r>
            <a:br>
              <a:rPr lang="en-US" altLang="zh-CN" sz="6000" b="1" kern="1200" dirty="0" smtClean="0">
                <a:solidFill>
                  <a:srgbClr val="1AFFFA"/>
                </a:solidFill>
                <a:latin typeface="宋体"/>
                <a:ea typeface="+mj-ea"/>
                <a:cs typeface="+mj-cs"/>
              </a:rPr>
            </a:br>
            <a:r>
              <a:rPr lang="zh-CN" altLang="zh-CN" sz="8000" b="1" kern="1200" dirty="0" smtClean="0">
                <a:solidFill>
                  <a:srgbClr val="1AFFFA"/>
                </a:solidFill>
                <a:latin typeface="Calibri"/>
                <a:ea typeface="宋体"/>
                <a:cs typeface="+mj-cs"/>
              </a:rPr>
              <a:t>透镜状星系</a:t>
            </a:r>
            <a:endParaRPr lang="zh-CN" altLang="en-US" sz="8000" b="1" dirty="0"/>
          </a:p>
        </p:txBody>
      </p:sp>
      <p:sp>
        <p:nvSpPr>
          <p:cNvPr id="5" name="矩形 4"/>
          <p:cNvSpPr/>
          <p:nvPr/>
        </p:nvSpPr>
        <p:spPr>
          <a:xfrm>
            <a:off x="971600" y="1844824"/>
            <a:ext cx="842030" cy="3785652"/>
          </a:xfrm>
          <a:prstGeom prst="rect">
            <a:avLst/>
          </a:prstGeom>
        </p:spPr>
        <p:txBody>
          <a:bodyPr wrap="square">
            <a:spAutoFit/>
          </a:bodyPr>
          <a:lstStyle/>
          <a:p>
            <a:r>
              <a:rPr lang="zh-CN" altLang="zh-CN" sz="6000" b="1" dirty="0" smtClean="0">
                <a:solidFill>
                  <a:srgbClr val="00FFFF"/>
                </a:solidFill>
                <a:latin typeface="宋体"/>
              </a:rPr>
              <a:t>剑指苍穹</a:t>
            </a:r>
            <a:endParaRPr lang="zh-CN" altLang="en-US" sz="6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5000" fill="hold"/>
                                        <p:tgtEl>
                                          <p:spTgt spid="74754"/>
                                        </p:tgtEl>
                                        <p:attrNameLst>
                                          <p:attrName>ppt_w</p:attrName>
                                        </p:attrNameLst>
                                      </p:cBhvr>
                                      <p:tavLst>
                                        <p:tav tm="0" fmla="#ppt_w*sin(2.5*pi*$)">
                                          <p:val>
                                            <p:fltVal val="0"/>
                                          </p:val>
                                        </p:tav>
                                        <p:tav tm="100000">
                                          <p:val>
                                            <p:fltVal val="1"/>
                                          </p:val>
                                        </p:tav>
                                      </p:tavLst>
                                    </p:anim>
                                    <p:anim calcmode="lin" valueType="num">
                                      <p:cBhvr>
                                        <p:cTn id="8" dur="5000" fill="hold"/>
                                        <p:tgtEl>
                                          <p:spTgt spid="7475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1000" autoRev="1" fill="hold">
                                          <p:stCondLst>
                                            <p:cond delay="0"/>
                                          </p:stCondLst>
                                        </p:cTn>
                                        <p:tgtEl>
                                          <p:spTgt spid="4"/>
                                        </p:tgtEl>
                                        <p:attrNameLst>
                                          <p:attrName>ppt_w</p:attrName>
                                        </p:attrNameLst>
                                      </p:cBhvr>
                                    </p:anim>
                                    <p:anim by="(#ppt_w*0.50)" calcmode="lin" valueType="num">
                                      <p:cBhvr>
                                        <p:cTn id="14" dur="1000" decel="50000" autoRev="1" fill="hold">
                                          <p:stCondLst>
                                            <p:cond delay="0"/>
                                          </p:stCondLst>
                                        </p:cTn>
                                        <p:tgtEl>
                                          <p:spTgt spid="4"/>
                                        </p:tgtEl>
                                        <p:attrNameLst>
                                          <p:attrName>ppt_x</p:attrName>
                                        </p:attrNameLst>
                                      </p:cBhvr>
                                    </p:anim>
                                    <p:anim from="(-#ppt_h/2)" to="(#ppt_y)" calcmode="lin" valueType="num">
                                      <p:cBhvr>
                                        <p:cTn id="15" dur="2000" fill="hold">
                                          <p:stCondLst>
                                            <p:cond delay="0"/>
                                          </p:stCondLst>
                                        </p:cTn>
                                        <p:tgtEl>
                                          <p:spTgt spid="4"/>
                                        </p:tgtEl>
                                        <p:attrNameLst>
                                          <p:attrName>ppt_y</p:attrName>
                                        </p:attrNameLst>
                                      </p:cBhvr>
                                    </p:anim>
                                    <p:animRot by="21600000">
                                      <p:cBhvr>
                                        <p:cTn id="16" dur="2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1000" autoRev="1" fill="hold">
                                          <p:stCondLst>
                                            <p:cond delay="0"/>
                                          </p:stCondLst>
                                        </p:cTn>
                                        <p:tgtEl>
                                          <p:spTgt spid="5"/>
                                        </p:tgtEl>
                                        <p:attrNameLst>
                                          <p:attrName>ppt_w</p:attrName>
                                        </p:attrNameLst>
                                      </p:cBhvr>
                                    </p:anim>
                                    <p:anim by="(#ppt_w*0.50)" calcmode="lin" valueType="num">
                                      <p:cBhvr>
                                        <p:cTn id="22" dur="1000" decel="50000" autoRev="1" fill="hold">
                                          <p:stCondLst>
                                            <p:cond delay="0"/>
                                          </p:stCondLst>
                                        </p:cTn>
                                        <p:tgtEl>
                                          <p:spTgt spid="5"/>
                                        </p:tgtEl>
                                        <p:attrNameLst>
                                          <p:attrName>ppt_x</p:attrName>
                                        </p:attrNameLst>
                                      </p:cBhvr>
                                    </p:anim>
                                    <p:anim from="(-#ppt_h/2)" to="(#ppt_y)" calcmode="lin" valueType="num">
                                      <p:cBhvr>
                                        <p:cTn id="23" dur="2000" fill="hold">
                                          <p:stCondLst>
                                            <p:cond delay="0"/>
                                          </p:stCondLst>
                                        </p:cTn>
                                        <p:tgtEl>
                                          <p:spTgt spid="5"/>
                                        </p:tgtEl>
                                        <p:attrNameLst>
                                          <p:attrName>ppt_y</p:attrName>
                                        </p:attrNameLst>
                                      </p:cBhvr>
                                    </p:anim>
                                    <p:animRot by="21600000">
                                      <p:cBhvr>
                                        <p:cTn id="24" dur="2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xu\Pictures\a5.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2148880" y="260648"/>
            <a:ext cx="6995120" cy="1143000"/>
          </a:xfrm>
        </p:spPr>
        <p:txBody>
          <a:bodyPr>
            <a:noAutofit/>
          </a:bodyPr>
          <a:lstStyle/>
          <a:p>
            <a:r>
              <a:rPr lang="zh-CN" altLang="zh-CN" sz="8000" kern="1200" dirty="0" smtClean="0">
                <a:solidFill>
                  <a:srgbClr val="1AFFFA"/>
                </a:solidFill>
                <a:latin typeface="Calibri"/>
                <a:ea typeface="+mj-ea"/>
                <a:cs typeface="+mj-cs"/>
              </a:rPr>
              <a:t>棒状旋转星系</a:t>
            </a:r>
            <a:endParaRPr lang="zh-CN" altLang="en-US" sz="8000" dirty="0">
              <a:solidFill>
                <a:srgbClr val="1AFFFA"/>
              </a:solidFill>
            </a:endParaRPr>
          </a:p>
        </p:txBody>
      </p:sp>
      <p:sp>
        <p:nvSpPr>
          <p:cNvPr id="5" name="矩形 4"/>
          <p:cNvSpPr/>
          <p:nvPr/>
        </p:nvSpPr>
        <p:spPr>
          <a:xfrm>
            <a:off x="0" y="5411450"/>
            <a:ext cx="9144000" cy="1446550"/>
          </a:xfrm>
          <a:prstGeom prst="rect">
            <a:avLst/>
          </a:prstGeom>
        </p:spPr>
        <p:txBody>
          <a:bodyPr wrap="square">
            <a:spAutoFit/>
          </a:bodyPr>
          <a:lstStyle/>
          <a:p>
            <a:pPr algn="ctr"/>
            <a:r>
              <a:rPr lang="zh-CN" altLang="en-US" sz="4400" b="1" dirty="0" smtClean="0">
                <a:solidFill>
                  <a:srgbClr val="00FFFF"/>
                </a:solidFill>
              </a:rPr>
              <a:t>左上角显示</a:t>
            </a:r>
            <a:r>
              <a:rPr lang="en-US" altLang="zh-CN" sz="4400" b="1" dirty="0" smtClean="0">
                <a:solidFill>
                  <a:srgbClr val="00FFFF"/>
                </a:solidFill>
              </a:rPr>
              <a:t>IXO-5X</a:t>
            </a:r>
            <a:r>
              <a:rPr lang="zh-CN" altLang="en-US" sz="4400" b="1" dirty="0" smtClean="0">
                <a:solidFill>
                  <a:srgbClr val="00FFFF"/>
                </a:solidFill>
              </a:rPr>
              <a:t>新星形成射线源</a:t>
            </a:r>
            <a:endParaRPr lang="en-US" altLang="zh-CN" sz="4400" b="1" dirty="0" smtClean="0">
              <a:solidFill>
                <a:srgbClr val="00FFFF"/>
              </a:solidFill>
            </a:endParaRPr>
          </a:p>
          <a:p>
            <a:pPr algn="ctr"/>
            <a:r>
              <a:rPr lang="zh-CN" altLang="en-US" sz="4400" b="1" dirty="0" smtClean="0">
                <a:solidFill>
                  <a:srgbClr val="00FFFF"/>
                </a:solidFill>
              </a:rPr>
              <a:t>由恒星和黑洞互绕行 “双系统”</a:t>
            </a:r>
            <a:endParaRPr lang="en-US" altLang="zh-CN" sz="4400" b="1" dirty="0" smtClean="0">
              <a:solidFill>
                <a:srgbClr val="00FFFF"/>
              </a:solidFill>
            </a:endParaRPr>
          </a:p>
        </p:txBody>
      </p:sp>
      <p:sp>
        <p:nvSpPr>
          <p:cNvPr id="6" name="矩形 5"/>
          <p:cNvSpPr/>
          <p:nvPr/>
        </p:nvSpPr>
        <p:spPr>
          <a:xfrm>
            <a:off x="0" y="1772816"/>
            <a:ext cx="4251485" cy="1015663"/>
          </a:xfrm>
          <a:prstGeom prst="rect">
            <a:avLst/>
          </a:prstGeom>
        </p:spPr>
        <p:txBody>
          <a:bodyPr wrap="none">
            <a:spAutoFit/>
          </a:bodyPr>
          <a:lstStyle/>
          <a:p>
            <a:r>
              <a:rPr lang="en-US" altLang="zh-CN" sz="6000" b="1" dirty="0" smtClean="0">
                <a:solidFill>
                  <a:srgbClr val="00FFFF"/>
                </a:solidFill>
              </a:rPr>
              <a:t>IXO-5X</a:t>
            </a:r>
            <a:r>
              <a:rPr lang="zh-CN" altLang="en-US" sz="6000" b="1" dirty="0" smtClean="0">
                <a:solidFill>
                  <a:srgbClr val="00FFFF"/>
                </a:solidFill>
              </a:rPr>
              <a:t>新星</a:t>
            </a:r>
            <a:endParaRPr lang="zh-CN" altLang="en-US" sz="6000"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5939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1500" autoRev="1" fill="hold">
                                          <p:stCondLst>
                                            <p:cond delay="0"/>
                                          </p:stCondLst>
                                        </p:cTn>
                                        <p:tgtEl>
                                          <p:spTgt spid="5"/>
                                        </p:tgtEl>
                                        <p:attrNameLst>
                                          <p:attrName>ppt_w</p:attrName>
                                        </p:attrNameLst>
                                      </p:cBhvr>
                                    </p:anim>
                                    <p:anim by="(#ppt_w*0.50)" calcmode="lin" valueType="num">
                                      <p:cBhvr>
                                        <p:cTn id="19" dur="1500" decel="50000" autoRev="1" fill="hold">
                                          <p:stCondLst>
                                            <p:cond delay="0"/>
                                          </p:stCondLst>
                                        </p:cTn>
                                        <p:tgtEl>
                                          <p:spTgt spid="5"/>
                                        </p:tgtEl>
                                        <p:attrNameLst>
                                          <p:attrName>ppt_x</p:attrName>
                                        </p:attrNameLst>
                                      </p:cBhvr>
                                    </p:anim>
                                    <p:anim from="(-#ppt_h/2)" to="(#ppt_y)" calcmode="lin" valueType="num">
                                      <p:cBhvr>
                                        <p:cTn id="20" dur="3000" fill="hold">
                                          <p:stCondLst>
                                            <p:cond delay="0"/>
                                          </p:stCondLst>
                                        </p:cTn>
                                        <p:tgtEl>
                                          <p:spTgt spid="5"/>
                                        </p:tgtEl>
                                        <p:attrNameLst>
                                          <p:attrName>ppt_y</p:attrName>
                                        </p:attrNameLst>
                                      </p:cBhvr>
                                    </p:anim>
                                    <p:animRot by="21600000">
                                      <p:cBhvr>
                                        <p:cTn id="21" dur="3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0" fill="hold"/>
                                        <p:tgtEl>
                                          <p:spTgt spid="6"/>
                                        </p:tgtEl>
                                        <p:attrNameLst>
                                          <p:attrName>ppt_x</p:attrName>
                                        </p:attrNameLst>
                                      </p:cBhvr>
                                      <p:tavLst>
                                        <p:tav tm="0">
                                          <p:val>
                                            <p:strVal val="#ppt_x"/>
                                          </p:val>
                                        </p:tav>
                                        <p:tav tm="100000">
                                          <p:val>
                                            <p:strVal val="#ppt_x"/>
                                          </p:val>
                                        </p:tav>
                                      </p:tavLst>
                                    </p:anim>
                                    <p:anim calcmode="lin" valueType="num">
                                      <p:cBhvr additive="base">
                                        <p:cTn id="27"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593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NGC 6217棒旋星系"/>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标题 3"/>
          <p:cNvSpPr>
            <a:spLocks noGrp="1"/>
          </p:cNvSpPr>
          <p:nvPr>
            <p:ph type="title" idx="4294967295"/>
          </p:nvPr>
        </p:nvSpPr>
        <p:spPr>
          <a:xfrm>
            <a:off x="0" y="0"/>
            <a:ext cx="1547664" cy="6858000"/>
          </a:xfrm>
        </p:spPr>
        <p:txBody>
          <a:bodyPr vert="eaVert">
            <a:normAutofit/>
          </a:bodyPr>
          <a:lstStyle/>
          <a:p>
            <a:r>
              <a:rPr lang="en-US" altLang="zh-CN" sz="6000" kern="1200" dirty="0" smtClean="0">
                <a:solidFill>
                  <a:srgbClr val="1AFFFA"/>
                </a:solidFill>
                <a:latin typeface="+mj-lt"/>
                <a:ea typeface="+mj-ea"/>
                <a:cs typeface="+mj-cs"/>
              </a:rPr>
              <a:t>NGC6217</a:t>
            </a:r>
            <a:r>
              <a:rPr lang="zh-CN" altLang="zh-CN" sz="6000" kern="1200" dirty="0" smtClean="0">
                <a:solidFill>
                  <a:srgbClr val="1AFFFA"/>
                </a:solidFill>
                <a:latin typeface="Calibri"/>
                <a:ea typeface="+mj-ea"/>
                <a:cs typeface="+mj-cs"/>
              </a:rPr>
              <a:t>棒状星系</a:t>
            </a:r>
            <a:endParaRPr lang="zh-CN" altLang="en-US"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7577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1500" autoRev="1" fill="hold">
                                          <p:stCondLst>
                                            <p:cond delay="0"/>
                                          </p:stCondLst>
                                        </p:cTn>
                                        <p:tgtEl>
                                          <p:spTgt spid="4"/>
                                        </p:tgtEl>
                                        <p:attrNameLst>
                                          <p:attrName>ppt_w</p:attrName>
                                        </p:attrNameLst>
                                      </p:cBhvr>
                                    </p:anim>
                                    <p:anim by="(#ppt_w*0.50)" calcmode="lin" valueType="num">
                                      <p:cBhvr>
                                        <p:cTn id="12" dur="1500" decel="50000" autoRev="1" fill="hold">
                                          <p:stCondLst>
                                            <p:cond delay="0"/>
                                          </p:stCondLst>
                                        </p:cTn>
                                        <p:tgtEl>
                                          <p:spTgt spid="4"/>
                                        </p:tgtEl>
                                        <p:attrNameLst>
                                          <p:attrName>ppt_x</p:attrName>
                                        </p:attrNameLst>
                                      </p:cBhvr>
                                    </p:anim>
                                    <p:anim from="(-#ppt_h/2)" to="(#ppt_y)" calcmode="lin" valueType="num">
                                      <p:cBhvr>
                                        <p:cTn id="13" dur="3000" fill="hold">
                                          <p:stCondLst>
                                            <p:cond delay="0"/>
                                          </p:stCondLst>
                                        </p:cTn>
                                        <p:tgtEl>
                                          <p:spTgt spid="4"/>
                                        </p:tgtEl>
                                        <p:attrNameLst>
                                          <p:attrName>ppt_y</p:attrName>
                                        </p:attrNameLst>
                                      </p:cBhvr>
                                    </p:anim>
                                    <p:animRot by="21600000">
                                      <p:cBhvr>
                                        <p:cTn id="14" dur="3000" fill="hold">
                                          <p:stCondLst>
                                            <p:cond delay="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9" presetClass="entr" presetSubtype="5" fill="hold" nodeType="clickEffect">
                                  <p:stCondLst>
                                    <p:cond delay="0"/>
                                  </p:stCondLst>
                                  <p:childTnLst>
                                    <p:set>
                                      <p:cBhvr>
                                        <p:cTn id="18" dur="1" fill="hold">
                                          <p:stCondLst>
                                            <p:cond delay="0"/>
                                          </p:stCondLst>
                                        </p:cTn>
                                        <p:tgtEl>
                                          <p:spTgt spid="75779"/>
                                        </p:tgtEl>
                                        <p:attrNameLst>
                                          <p:attrName>style.visibility</p:attrName>
                                        </p:attrNameLst>
                                      </p:cBhvr>
                                      <p:to>
                                        <p:strVal val="visible"/>
                                      </p:to>
                                    </p:set>
                                    <p:anim calcmode="lin" valueType="num">
                                      <p:cBhvr>
                                        <p:cTn id="19" dur="5000" fill="hold"/>
                                        <p:tgtEl>
                                          <p:spTgt spid="75779"/>
                                        </p:tgtEl>
                                        <p:attrNameLst>
                                          <p:attrName>ppt_w</p:attrName>
                                        </p:attrNameLst>
                                      </p:cBhvr>
                                      <p:tavLst>
                                        <p:tav tm="0">
                                          <p:val>
                                            <p:strVal val="#ppt_w"/>
                                          </p:val>
                                        </p:tav>
                                        <p:tav tm="100000">
                                          <p:val>
                                            <p:strVal val="#ppt_w"/>
                                          </p:val>
                                        </p:tav>
                                      </p:tavLst>
                                    </p:anim>
                                    <p:anim calcmode="lin" valueType="num">
                                      <p:cBhvr>
                                        <p:cTn id="20" dur="5000" fill="hold"/>
                                        <p:tgtEl>
                                          <p:spTgt spid="75779"/>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xu\Pictures\1a.jpg"/>
          <p:cNvPicPr>
            <a:picLocks noChangeAspect="1" noChangeArrowheads="1"/>
          </p:cNvPicPr>
          <p:nvPr/>
        </p:nvPicPr>
        <p:blipFill>
          <a:blip r:embed="rId3" cstate="print"/>
          <a:srcRect/>
          <a:stretch>
            <a:fillRect/>
          </a:stretch>
        </p:blipFill>
        <p:spPr bwMode="auto">
          <a:xfrm>
            <a:off x="2057400" y="-84138"/>
            <a:ext cx="7086600" cy="6942138"/>
          </a:xfrm>
          <a:prstGeom prst="rect">
            <a:avLst/>
          </a:prstGeom>
          <a:noFill/>
          <a:ln w="9525">
            <a:noFill/>
            <a:miter lim="800000"/>
            <a:headEnd/>
            <a:tailEnd/>
          </a:ln>
        </p:spPr>
      </p:pic>
      <p:sp>
        <p:nvSpPr>
          <p:cNvPr id="13315" name="Rectangle 3"/>
          <p:cNvSpPr>
            <a:spLocks noGrp="1" noChangeArrowheads="1"/>
          </p:cNvSpPr>
          <p:nvPr>
            <p:ph type="title" idx="4294967295"/>
          </p:nvPr>
        </p:nvSpPr>
        <p:spPr>
          <a:xfrm>
            <a:off x="0" y="0"/>
            <a:ext cx="2057400" cy="6858000"/>
          </a:xfrm>
          <a:solidFill>
            <a:srgbClr val="1AFFFA"/>
          </a:solidFill>
        </p:spPr>
        <p:txBody>
          <a:bodyPr vert="eaVert">
            <a:normAutofit/>
          </a:bodyPr>
          <a:lstStyle/>
          <a:p>
            <a:pPr>
              <a:defRPr/>
            </a:pPr>
            <a:r>
              <a:rPr lang="zh-CN" altLang="en-US" sz="7200" dirty="0" smtClean="0">
                <a:solidFill>
                  <a:srgbClr val="FF0000"/>
                </a:solidFill>
              </a:rPr>
              <a:t>宇宙星系合成照</a:t>
            </a:r>
            <a:endParaRPr sz="7200" dirty="0" smtClean="0">
              <a:solidFill>
                <a:srgbClr val="FF0000"/>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770" decel="100000"/>
                                        <p:tgtEl>
                                          <p:spTgt spid="21506"/>
                                        </p:tgtEl>
                                      </p:cBhvr>
                                    </p:animEffect>
                                    <p:animScale>
                                      <p:cBhvr>
                                        <p:cTn id="8" dur="770" decel="100000"/>
                                        <p:tgtEl>
                                          <p:spTgt spid="21506"/>
                                        </p:tgtEl>
                                      </p:cBhvr>
                                      <p:from x="10000" y="10000"/>
                                      <p:to x="200000" y="450000"/>
                                    </p:animScale>
                                    <p:animScale>
                                      <p:cBhvr>
                                        <p:cTn id="9" dur="1230" accel="100000" fill="hold">
                                          <p:stCondLst>
                                            <p:cond delay="770"/>
                                          </p:stCondLst>
                                        </p:cTn>
                                        <p:tgtEl>
                                          <p:spTgt spid="21506"/>
                                        </p:tgtEl>
                                      </p:cBhvr>
                                      <p:from x="200000" y="450000"/>
                                      <p:to x="100000" y="100000"/>
                                    </p:animScale>
                                    <p:set>
                                      <p:cBhvr>
                                        <p:cTn id="10" dur="770" fill="hold"/>
                                        <p:tgtEl>
                                          <p:spTgt spid="21506"/>
                                        </p:tgtEl>
                                        <p:attrNameLst>
                                          <p:attrName>ppt_x</p:attrName>
                                        </p:attrNameLst>
                                      </p:cBhvr>
                                      <p:to>
                                        <p:strVal val="(0.5)"/>
                                      </p:to>
                                    </p:set>
                                    <p:anim from="(0.5)" to="(#ppt_x)" calcmode="lin" valueType="num">
                                      <p:cBhvr>
                                        <p:cTn id="11" dur="1230" accel="100000" fill="hold">
                                          <p:stCondLst>
                                            <p:cond delay="770"/>
                                          </p:stCondLst>
                                        </p:cTn>
                                        <p:tgtEl>
                                          <p:spTgt spid="21506"/>
                                        </p:tgtEl>
                                        <p:attrNameLst>
                                          <p:attrName>ppt_x</p:attrName>
                                        </p:attrNameLst>
                                      </p:cBhvr>
                                    </p:anim>
                                    <p:set>
                                      <p:cBhvr>
                                        <p:cTn id="12" dur="770" fill="hold"/>
                                        <p:tgtEl>
                                          <p:spTgt spid="21506"/>
                                        </p:tgtEl>
                                        <p:attrNameLst>
                                          <p:attrName>ppt_y</p:attrName>
                                        </p:attrNameLst>
                                      </p:cBhvr>
                                      <p:to>
                                        <p:strVal val="(#ppt_y+0.4)"/>
                                      </p:to>
                                    </p:set>
                                    <p:anim from="(#ppt_y+0.4)" to="(#ppt_y)" calcmode="lin" valueType="num">
                                      <p:cBhvr>
                                        <p:cTn id="13" dur="1230" accel="100000" fill="hold">
                                          <p:stCondLst>
                                            <p:cond delay="770"/>
                                          </p:stCondLst>
                                        </p:cTn>
                                        <p:tgtEl>
                                          <p:spTgt spid="2150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iterate type="lt">
                                    <p:tmPct val="0"/>
                                  </p:iterate>
                                  <p:childTnLst>
                                    <p:set>
                                      <p:cBhvr>
                                        <p:cTn id="17" dur="1" fill="hold">
                                          <p:stCondLst>
                                            <p:cond delay="0"/>
                                          </p:stCondLst>
                                        </p:cTn>
                                        <p:tgtEl>
                                          <p:spTgt spid="13315"/>
                                        </p:tgtEl>
                                        <p:attrNameLst>
                                          <p:attrName>style.visibility</p:attrName>
                                        </p:attrNameLst>
                                      </p:cBhvr>
                                      <p:to>
                                        <p:strVal val="visible"/>
                                      </p:to>
                                    </p:set>
                                    <p:anim calcmode="lin" valueType="num">
                                      <p:cBhvr>
                                        <p:cTn id="18" dur="2000" fill="hold"/>
                                        <p:tgtEl>
                                          <p:spTgt spid="13315"/>
                                        </p:tgtEl>
                                        <p:attrNameLst>
                                          <p:attrName>ppt_w</p:attrName>
                                        </p:attrNameLst>
                                      </p:cBhvr>
                                      <p:tavLst>
                                        <p:tav tm="0">
                                          <p:val>
                                            <p:fltVal val="0"/>
                                          </p:val>
                                        </p:tav>
                                        <p:tav tm="100000">
                                          <p:val>
                                            <p:strVal val="#ppt_w"/>
                                          </p:val>
                                        </p:tav>
                                      </p:tavLst>
                                    </p:anim>
                                    <p:anim calcmode="lin" valueType="num">
                                      <p:cBhvr>
                                        <p:cTn id="19" dur="2000" fill="hold"/>
                                        <p:tgtEl>
                                          <p:spTgt spid="13315"/>
                                        </p:tgtEl>
                                        <p:attrNameLst>
                                          <p:attrName>ppt_h</p:attrName>
                                        </p:attrNameLst>
                                      </p:cBhvr>
                                      <p:tavLst>
                                        <p:tav tm="0">
                                          <p:val>
                                            <p:fltVal val="0"/>
                                          </p:val>
                                        </p:tav>
                                        <p:tav tm="100000">
                                          <p:val>
                                            <p:strVal val="#ppt_h"/>
                                          </p:val>
                                        </p:tav>
                                      </p:tavLst>
                                    </p:anim>
                                    <p:anim calcmode="lin" valueType="num">
                                      <p:cBhvr>
                                        <p:cTn id="20" dur="2000" fill="hold"/>
                                        <p:tgtEl>
                                          <p:spTgt spid="13315"/>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133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1" nodeType="clickEffect">
                                  <p:stCondLst>
                                    <p:cond delay="0"/>
                                  </p:stCondLst>
                                  <p:iterate type="lt">
                                    <p:tmPct val="50000"/>
                                  </p:iterate>
                                  <p:childTnLst>
                                    <p:set>
                                      <p:cBhvr>
                                        <p:cTn id="25" dur="1" fill="hold">
                                          <p:stCondLst>
                                            <p:cond delay="0"/>
                                          </p:stCondLst>
                                        </p:cTn>
                                        <p:tgtEl>
                                          <p:spTgt spid="13315"/>
                                        </p:tgtEl>
                                        <p:attrNameLst>
                                          <p:attrName>style.visibility</p:attrName>
                                        </p:attrNameLst>
                                      </p:cBhvr>
                                      <p:to>
                                        <p:strVal val="visible"/>
                                      </p:to>
                                    </p:set>
                                    <p:anim calcmode="discrete" valueType="clr">
                                      <p:cBhvr override="childStyle">
                                        <p:cTn id="26" dur="1000"/>
                                        <p:tgtEl>
                                          <p:spTgt spid="13315"/>
                                        </p:tgtEl>
                                        <p:attrNameLst>
                                          <p:attrName>style.color</p:attrName>
                                        </p:attrNameLst>
                                      </p:cBhvr>
                                      <p:tavLst>
                                        <p:tav tm="0">
                                          <p:val>
                                            <p:clrVal>
                                              <a:schemeClr val="accent2"/>
                                            </p:clrVal>
                                          </p:val>
                                        </p:tav>
                                        <p:tav tm="50000">
                                          <p:val>
                                            <p:clrVal>
                                              <a:schemeClr val="hlink"/>
                                            </p:clrVal>
                                          </p:val>
                                        </p:tav>
                                      </p:tavLst>
                                    </p:anim>
                                    <p:anim calcmode="discrete" valueType="clr">
                                      <p:cBhvr>
                                        <p:cTn id="27" dur="1000"/>
                                        <p:tgtEl>
                                          <p:spTgt spid="13315"/>
                                        </p:tgtEl>
                                        <p:attrNameLst>
                                          <p:attrName>fillcolor</p:attrName>
                                        </p:attrNameLst>
                                      </p:cBhvr>
                                      <p:tavLst>
                                        <p:tav tm="0">
                                          <p:val>
                                            <p:clrVal>
                                              <a:schemeClr val="accent2"/>
                                            </p:clrVal>
                                          </p:val>
                                        </p:tav>
                                        <p:tav tm="50000">
                                          <p:val>
                                            <p:clrVal>
                                              <a:schemeClr val="hlink"/>
                                            </p:clrVal>
                                          </p:val>
                                        </p:tav>
                                      </p:tavLst>
                                    </p:anim>
                                    <p:set>
                                      <p:cBhvr>
                                        <p:cTn id="28" dur="1000"/>
                                        <p:tgtEl>
                                          <p:spTgt spid="133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5"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恒星形成地带"/>
          <p:cNvPicPr>
            <a:picLocks noChangeAspect="1" noChangeArrowheads="1"/>
          </p:cNvPicPr>
          <p:nvPr/>
        </p:nvPicPr>
        <p:blipFill>
          <a:blip r:embed="rId3" cstate="print"/>
          <a:srcRect/>
          <a:stretch>
            <a:fillRect/>
          </a:stretch>
        </p:blipFill>
        <p:spPr bwMode="auto">
          <a:xfrm>
            <a:off x="0" y="-7749"/>
            <a:ext cx="9144000" cy="6865749"/>
          </a:xfrm>
          <a:prstGeom prst="rect">
            <a:avLst/>
          </a:prstGeom>
          <a:noFill/>
        </p:spPr>
      </p:pic>
      <p:sp>
        <p:nvSpPr>
          <p:cNvPr id="4" name="标题 3"/>
          <p:cNvSpPr>
            <a:spLocks noGrp="1"/>
          </p:cNvSpPr>
          <p:nvPr>
            <p:ph type="title"/>
          </p:nvPr>
        </p:nvSpPr>
        <p:spPr>
          <a:xfrm>
            <a:off x="0" y="5661248"/>
            <a:ext cx="9144000" cy="1196752"/>
          </a:xfrm>
        </p:spPr>
        <p:txBody>
          <a:bodyPr>
            <a:noAutofit/>
          </a:bodyPr>
          <a:lstStyle/>
          <a:p>
            <a:r>
              <a:rPr lang="zh-CN" altLang="en-US" sz="8000" b="1" dirty="0" smtClean="0">
                <a:solidFill>
                  <a:srgbClr val="00FFFF"/>
                </a:solidFill>
              </a:rPr>
              <a:t>螺旋星系</a:t>
            </a:r>
            <a:r>
              <a:rPr lang="en-US" altLang="zh-CN" sz="8000" b="1" dirty="0" smtClean="0">
                <a:solidFill>
                  <a:srgbClr val="00FFFF"/>
                </a:solidFill>
              </a:rPr>
              <a:t>NGC 6503</a:t>
            </a:r>
            <a:endParaRPr lang="zh-CN" altLang="en-US" sz="8000" b="1" dirty="0">
              <a:solidFill>
                <a:srgbClr val="00FFFF"/>
              </a:solidFill>
            </a:endParaRPr>
          </a:p>
        </p:txBody>
      </p:sp>
      <p:sp>
        <p:nvSpPr>
          <p:cNvPr id="5" name="矩形 4"/>
          <p:cNvSpPr/>
          <p:nvPr/>
        </p:nvSpPr>
        <p:spPr>
          <a:xfrm>
            <a:off x="3563888" y="1556792"/>
            <a:ext cx="4820550" cy="1015663"/>
          </a:xfrm>
          <a:prstGeom prst="rect">
            <a:avLst/>
          </a:prstGeom>
        </p:spPr>
        <p:txBody>
          <a:bodyPr wrap="none">
            <a:spAutoFit/>
          </a:bodyPr>
          <a:lstStyle/>
          <a:p>
            <a:r>
              <a:rPr lang="zh-CN" altLang="en-US" sz="6000" b="1" dirty="0" smtClean="0">
                <a:solidFill>
                  <a:srgbClr val="1AFFFA"/>
                </a:solidFill>
              </a:rPr>
              <a:t>淡红色恒星点</a:t>
            </a:r>
            <a:endParaRPr lang="zh-CN" altLang="en-US" sz="60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1945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1000" autoRev="1" fill="hold">
                                          <p:stCondLst>
                                            <p:cond delay="0"/>
                                          </p:stCondLst>
                                        </p:cTn>
                                        <p:tgtEl>
                                          <p:spTgt spid="4"/>
                                        </p:tgtEl>
                                        <p:attrNameLst>
                                          <p:attrName>ppt_w</p:attrName>
                                        </p:attrNameLst>
                                      </p:cBhvr>
                                    </p:anim>
                                    <p:anim by="(#ppt_w*0.50)" calcmode="lin" valueType="num">
                                      <p:cBhvr>
                                        <p:cTn id="12" dur="1000" decel="50000" autoRev="1" fill="hold">
                                          <p:stCondLst>
                                            <p:cond delay="0"/>
                                          </p:stCondLst>
                                        </p:cTn>
                                        <p:tgtEl>
                                          <p:spTgt spid="4"/>
                                        </p:tgtEl>
                                        <p:attrNameLst>
                                          <p:attrName>ppt_x</p:attrName>
                                        </p:attrNameLst>
                                      </p:cBhvr>
                                    </p:anim>
                                    <p:anim from="(-#ppt_h/2)" to="(#ppt_y)" calcmode="lin" valueType="num">
                                      <p:cBhvr>
                                        <p:cTn id="13" dur="2000" fill="hold">
                                          <p:stCondLst>
                                            <p:cond delay="0"/>
                                          </p:stCondLst>
                                        </p:cTn>
                                        <p:tgtEl>
                                          <p:spTgt spid="4"/>
                                        </p:tgtEl>
                                        <p:attrNameLst>
                                          <p:attrName>ppt_y</p:attrName>
                                        </p:attrNameLst>
                                      </p:cBhvr>
                                    </p:anim>
                                    <p:animRot by="21600000">
                                      <p:cBhvr>
                                        <p:cTn id="14" dur="2000" fill="hold">
                                          <p:stCondLst>
                                            <p:cond delay="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1500" autoRev="1" fill="hold">
                                          <p:stCondLst>
                                            <p:cond delay="0"/>
                                          </p:stCondLst>
                                        </p:cTn>
                                        <p:tgtEl>
                                          <p:spTgt spid="5"/>
                                        </p:tgtEl>
                                        <p:attrNameLst>
                                          <p:attrName>ppt_w</p:attrName>
                                        </p:attrNameLst>
                                      </p:cBhvr>
                                    </p:anim>
                                    <p:anim by="(#ppt_w*0.50)" calcmode="lin" valueType="num">
                                      <p:cBhvr>
                                        <p:cTn id="20" dur="1500" decel="50000" autoRev="1" fill="hold">
                                          <p:stCondLst>
                                            <p:cond delay="0"/>
                                          </p:stCondLst>
                                        </p:cTn>
                                        <p:tgtEl>
                                          <p:spTgt spid="5"/>
                                        </p:tgtEl>
                                        <p:attrNameLst>
                                          <p:attrName>ppt_x</p:attrName>
                                        </p:attrNameLst>
                                      </p:cBhvr>
                                    </p:anim>
                                    <p:anim from="(-#ppt_h/2)" to="(#ppt_y)" calcmode="lin" valueType="num">
                                      <p:cBhvr>
                                        <p:cTn id="21" dur="3000" fill="hold">
                                          <p:stCondLst>
                                            <p:cond delay="0"/>
                                          </p:stCondLst>
                                        </p:cTn>
                                        <p:tgtEl>
                                          <p:spTgt spid="5"/>
                                        </p:tgtEl>
                                        <p:attrNameLst>
                                          <p:attrName>ppt_y</p:attrName>
                                        </p:attrNameLst>
                                      </p:cBhvr>
                                    </p:anim>
                                    <p:animRot by="21600000">
                                      <p:cBhvr>
                                        <p:cTn id="22" dur="3000" fill="hold">
                                          <p:stCondLst>
                                            <p:cond delay="0"/>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fade">
                                      <p:cBhvr>
                                        <p:cTn id="27" dur="770" decel="100000"/>
                                        <p:tgtEl>
                                          <p:spTgt spid="19458"/>
                                        </p:tgtEl>
                                      </p:cBhvr>
                                    </p:animEffect>
                                    <p:animScale>
                                      <p:cBhvr>
                                        <p:cTn id="28" dur="770" decel="100000"/>
                                        <p:tgtEl>
                                          <p:spTgt spid="19458"/>
                                        </p:tgtEl>
                                      </p:cBhvr>
                                      <p:from x="10000" y="10000"/>
                                      <p:to x="200000" y="450000"/>
                                    </p:animScale>
                                    <p:animScale>
                                      <p:cBhvr>
                                        <p:cTn id="29" dur="1230" accel="100000" fill="hold">
                                          <p:stCondLst>
                                            <p:cond delay="770"/>
                                          </p:stCondLst>
                                        </p:cTn>
                                        <p:tgtEl>
                                          <p:spTgt spid="19458"/>
                                        </p:tgtEl>
                                      </p:cBhvr>
                                      <p:from x="200000" y="450000"/>
                                      <p:to x="100000" y="100000"/>
                                    </p:animScale>
                                    <p:set>
                                      <p:cBhvr>
                                        <p:cTn id="30" dur="770" fill="hold"/>
                                        <p:tgtEl>
                                          <p:spTgt spid="19458"/>
                                        </p:tgtEl>
                                        <p:attrNameLst>
                                          <p:attrName>ppt_x</p:attrName>
                                        </p:attrNameLst>
                                      </p:cBhvr>
                                      <p:to>
                                        <p:strVal val="(0.5)"/>
                                      </p:to>
                                    </p:set>
                                    <p:anim from="(0.5)" to="(#ppt_x)" calcmode="lin" valueType="num">
                                      <p:cBhvr>
                                        <p:cTn id="31" dur="1230" accel="100000" fill="hold">
                                          <p:stCondLst>
                                            <p:cond delay="770"/>
                                          </p:stCondLst>
                                        </p:cTn>
                                        <p:tgtEl>
                                          <p:spTgt spid="19458"/>
                                        </p:tgtEl>
                                        <p:attrNameLst>
                                          <p:attrName>ppt_x</p:attrName>
                                        </p:attrNameLst>
                                      </p:cBhvr>
                                    </p:anim>
                                    <p:set>
                                      <p:cBhvr>
                                        <p:cTn id="32" dur="770" fill="hold"/>
                                        <p:tgtEl>
                                          <p:spTgt spid="19458"/>
                                        </p:tgtEl>
                                        <p:attrNameLst>
                                          <p:attrName>ppt_y</p:attrName>
                                        </p:attrNameLst>
                                      </p:cBhvr>
                                      <p:to>
                                        <p:strVal val="(#ppt_y+0.4)"/>
                                      </p:to>
                                    </p:set>
                                    <p:anim from="(#ppt_y+0.4)" to="(#ppt_y)" calcmode="lin" valueType="num">
                                      <p:cBhvr>
                                        <p:cTn id="33" dur="1230" accel="100000" fill="hold">
                                          <p:stCondLst>
                                            <p:cond delay="770"/>
                                          </p:stCondLst>
                                        </p:cTn>
                                        <p:tgtEl>
                                          <p:spTgt spid="194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10，微型星系"/>
          <p:cNvPicPr>
            <a:picLocks noChangeAspect="1" noChangeArrowheads="1"/>
          </p:cNvPicPr>
          <p:nvPr/>
        </p:nvPicPr>
        <p:blipFill>
          <a:blip r:embed="rId3" cstate="print"/>
          <a:srcRect/>
          <a:stretch>
            <a:fillRect/>
          </a:stretch>
        </p:blipFill>
        <p:spPr bwMode="auto">
          <a:xfrm>
            <a:off x="0" y="495300"/>
            <a:ext cx="9144000" cy="6362700"/>
          </a:xfrm>
          <a:prstGeom prst="rect">
            <a:avLst/>
          </a:prstGeom>
          <a:noFill/>
          <a:ln w="9525">
            <a:noFill/>
            <a:miter lim="800000"/>
            <a:headEnd/>
            <a:tailEnd/>
          </a:ln>
        </p:spPr>
      </p:pic>
      <p:sp>
        <p:nvSpPr>
          <p:cNvPr id="4" name="标题 3"/>
          <p:cNvSpPr>
            <a:spLocks noGrp="1"/>
          </p:cNvSpPr>
          <p:nvPr>
            <p:ph type="title"/>
          </p:nvPr>
        </p:nvSpPr>
        <p:spPr>
          <a:xfrm>
            <a:off x="0" y="0"/>
            <a:ext cx="9144000" cy="1143000"/>
          </a:xfrm>
          <a:solidFill>
            <a:srgbClr val="1AFFFA"/>
          </a:solidFill>
        </p:spPr>
        <p:txBody>
          <a:bodyPr>
            <a:noAutofit/>
          </a:bodyPr>
          <a:lstStyle/>
          <a:p>
            <a:pPr algn="ctr"/>
            <a:r>
              <a:rPr lang="zh-CN" altLang="en-US" sz="8000" b="1" dirty="0" smtClean="0">
                <a:solidFill>
                  <a:srgbClr val="FF0000"/>
                </a:solidFill>
              </a:rPr>
              <a:t>微型星系小豆豆</a:t>
            </a:r>
            <a:endParaRPr lang="zh-CN" altLang="en-US" sz="8000" b="1" dirty="0"/>
          </a:p>
        </p:txBody>
      </p:sp>
      <p:sp>
        <p:nvSpPr>
          <p:cNvPr id="5" name="矩形 4"/>
          <p:cNvSpPr/>
          <p:nvPr/>
        </p:nvSpPr>
        <p:spPr>
          <a:xfrm>
            <a:off x="0" y="3284984"/>
            <a:ext cx="9144000" cy="830997"/>
          </a:xfrm>
          <a:prstGeom prst="rect">
            <a:avLst/>
          </a:prstGeom>
        </p:spPr>
        <p:txBody>
          <a:bodyPr wrap="square">
            <a:spAutoFit/>
          </a:bodyPr>
          <a:lstStyle/>
          <a:p>
            <a:pPr algn="ctr"/>
            <a:r>
              <a:rPr lang="zh-CN" altLang="en-US" sz="4800" b="1" dirty="0" smtClean="0">
                <a:solidFill>
                  <a:srgbClr val="1AFFFA"/>
                </a:solidFill>
              </a:rPr>
              <a:t>比银河系小</a:t>
            </a:r>
            <a:r>
              <a:rPr lang="en-US" altLang="zh-CN" sz="4800" b="1" dirty="0" smtClean="0">
                <a:solidFill>
                  <a:srgbClr val="1AFFFA"/>
                </a:solidFill>
              </a:rPr>
              <a:t>10</a:t>
            </a:r>
            <a:r>
              <a:rPr lang="zh-CN" altLang="en-US" sz="4800" b="1" dirty="0" smtClean="0">
                <a:solidFill>
                  <a:srgbClr val="1AFFFA"/>
                </a:solidFill>
              </a:rPr>
              <a:t>倍，质量小</a:t>
            </a:r>
            <a:r>
              <a:rPr lang="en-US" altLang="zh-CN" sz="4800" b="1" dirty="0" smtClean="0">
                <a:solidFill>
                  <a:srgbClr val="1AFFFA"/>
                </a:solidFill>
              </a:rPr>
              <a:t>100</a:t>
            </a:r>
            <a:r>
              <a:rPr lang="zh-CN" altLang="en-US" sz="4800" b="1" dirty="0" smtClean="0">
                <a:solidFill>
                  <a:srgbClr val="1AFFFA"/>
                </a:solidFill>
              </a:rPr>
              <a:t>倍</a:t>
            </a:r>
            <a:endParaRPr lang="zh-CN" altLang="en-US" sz="4800" b="1" dirty="0">
              <a:solidFill>
                <a:srgbClr val="1AFFFA"/>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770" decel="100000"/>
                                        <p:tgtEl>
                                          <p:spTgt spid="79875"/>
                                        </p:tgtEl>
                                      </p:cBhvr>
                                    </p:animEffect>
                                    <p:animScale>
                                      <p:cBhvr>
                                        <p:cTn id="8" dur="770" decel="100000"/>
                                        <p:tgtEl>
                                          <p:spTgt spid="79875"/>
                                        </p:tgtEl>
                                      </p:cBhvr>
                                      <p:from x="10000" y="10000"/>
                                      <p:to x="200000" y="450000"/>
                                    </p:animScale>
                                    <p:animScale>
                                      <p:cBhvr>
                                        <p:cTn id="9" dur="1230" accel="100000" fill="hold">
                                          <p:stCondLst>
                                            <p:cond delay="770"/>
                                          </p:stCondLst>
                                        </p:cTn>
                                        <p:tgtEl>
                                          <p:spTgt spid="79875"/>
                                        </p:tgtEl>
                                      </p:cBhvr>
                                      <p:from x="200000" y="450000"/>
                                      <p:to x="100000" y="100000"/>
                                    </p:animScale>
                                    <p:set>
                                      <p:cBhvr>
                                        <p:cTn id="10" dur="770" fill="hold"/>
                                        <p:tgtEl>
                                          <p:spTgt spid="79875"/>
                                        </p:tgtEl>
                                        <p:attrNameLst>
                                          <p:attrName>ppt_x</p:attrName>
                                        </p:attrNameLst>
                                      </p:cBhvr>
                                      <p:to>
                                        <p:strVal val="(0.5)"/>
                                      </p:to>
                                    </p:set>
                                    <p:anim from="(0.5)" to="(#ppt_x)" calcmode="lin" valueType="num">
                                      <p:cBhvr>
                                        <p:cTn id="11" dur="1230" accel="100000" fill="hold">
                                          <p:stCondLst>
                                            <p:cond delay="770"/>
                                          </p:stCondLst>
                                        </p:cTn>
                                        <p:tgtEl>
                                          <p:spTgt spid="79875"/>
                                        </p:tgtEl>
                                        <p:attrNameLst>
                                          <p:attrName>ppt_x</p:attrName>
                                        </p:attrNameLst>
                                      </p:cBhvr>
                                    </p:anim>
                                    <p:set>
                                      <p:cBhvr>
                                        <p:cTn id="12" dur="770" fill="hold"/>
                                        <p:tgtEl>
                                          <p:spTgt spid="79875"/>
                                        </p:tgtEl>
                                        <p:attrNameLst>
                                          <p:attrName>ppt_y</p:attrName>
                                        </p:attrNameLst>
                                      </p:cBhvr>
                                      <p:to>
                                        <p:strVal val="(#ppt_y+0.4)"/>
                                      </p:to>
                                    </p:set>
                                    <p:anim from="(#ppt_y+0.4)" to="(#ppt_y)" calcmode="lin" valueType="num">
                                      <p:cBhvr>
                                        <p:cTn id="13" dur="1230" accel="100000" fill="hold">
                                          <p:stCondLst>
                                            <p:cond delay="770"/>
                                          </p:stCondLst>
                                        </p:cTn>
                                        <p:tgtEl>
                                          <p:spTgt spid="7987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1000" autoRev="1" fill="hold">
                                          <p:stCondLst>
                                            <p:cond delay="0"/>
                                          </p:stCondLst>
                                        </p:cTn>
                                        <p:tgtEl>
                                          <p:spTgt spid="5"/>
                                        </p:tgtEl>
                                        <p:attrNameLst>
                                          <p:attrName>ppt_w</p:attrName>
                                        </p:attrNameLst>
                                      </p:cBhvr>
                                    </p:anim>
                                    <p:anim by="(#ppt_w*0.50)" calcmode="lin" valueType="num">
                                      <p:cBhvr>
                                        <p:cTn id="26" dur="1000" decel="50000" autoRev="1" fill="hold">
                                          <p:stCondLst>
                                            <p:cond delay="0"/>
                                          </p:stCondLst>
                                        </p:cTn>
                                        <p:tgtEl>
                                          <p:spTgt spid="5"/>
                                        </p:tgtEl>
                                        <p:attrNameLst>
                                          <p:attrName>ppt_x</p:attrName>
                                        </p:attrNameLst>
                                      </p:cBhvr>
                                    </p:anim>
                                    <p:anim from="(-#ppt_h/2)" to="(#ppt_y)" calcmode="lin" valueType="num">
                                      <p:cBhvr>
                                        <p:cTn id="27" dur="2000" fill="hold">
                                          <p:stCondLst>
                                            <p:cond delay="0"/>
                                          </p:stCondLst>
                                        </p:cTn>
                                        <p:tgtEl>
                                          <p:spTgt spid="5"/>
                                        </p:tgtEl>
                                        <p:attrNameLst>
                                          <p:attrName>ppt_y</p:attrName>
                                        </p:attrNameLst>
                                      </p:cBhvr>
                                    </p:anim>
                                    <p:animRot by="21600000">
                                      <p:cBhvr>
                                        <p:cTn id="28" dur="2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nodeType="clickEffect">
                                  <p:stCondLst>
                                    <p:cond delay="0"/>
                                  </p:stCondLst>
                                  <p:childTnLst>
                                    <p:set>
                                      <p:cBhvr>
                                        <p:cTn id="32" dur="1" fill="hold">
                                          <p:stCondLst>
                                            <p:cond delay="0"/>
                                          </p:stCondLst>
                                        </p:cTn>
                                        <p:tgtEl>
                                          <p:spTgt spid="79875"/>
                                        </p:tgtEl>
                                        <p:attrNameLst>
                                          <p:attrName>style.visibility</p:attrName>
                                        </p:attrNameLst>
                                      </p:cBhvr>
                                      <p:to>
                                        <p:strVal val="visible"/>
                                      </p:to>
                                    </p:set>
                                    <p:anim calcmode="lin" valueType="num">
                                      <p:cBhvr>
                                        <p:cTn id="33" dur="5000" fill="hold"/>
                                        <p:tgtEl>
                                          <p:spTgt spid="79875"/>
                                        </p:tgtEl>
                                        <p:attrNameLst>
                                          <p:attrName>ppt_w</p:attrName>
                                        </p:attrNameLst>
                                      </p:cBhvr>
                                      <p:tavLst>
                                        <p:tav tm="0" fmla="#ppt_w*sin(2.5*pi*$)">
                                          <p:val>
                                            <p:fltVal val="0"/>
                                          </p:val>
                                        </p:tav>
                                        <p:tav tm="100000">
                                          <p:val>
                                            <p:fltVal val="1"/>
                                          </p:val>
                                        </p:tav>
                                      </p:tavLst>
                                    </p:anim>
                                    <p:anim calcmode="lin" valueType="num">
                                      <p:cBhvr>
                                        <p:cTn id="34" dur="5000" fill="hold"/>
                                        <p:tgtEl>
                                          <p:spTgt spid="798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点击图片查看下一页">
            <a:hlinkClick r:id="rId3" tooltip="点击图片查看下一页"/>
          </p:cNvPr>
          <p:cNvPicPr>
            <a:picLocks noGrp="1" noChangeAspect="1" noChangeArrowheads="1"/>
          </p:cNvPicPr>
          <p:nvPr>
            <p:ph idx="4294967295"/>
          </p:nvPr>
        </p:nvPicPr>
        <p:blipFill>
          <a:blip r:embed="rId4" cstate="print"/>
          <a:srcRect/>
          <a:stretch>
            <a:fillRect/>
          </a:stretch>
        </p:blipFill>
        <p:spPr>
          <a:xfrm>
            <a:off x="0" y="817563"/>
            <a:ext cx="9144000" cy="6040437"/>
          </a:xfrm>
        </p:spPr>
      </p:pic>
      <p:sp>
        <p:nvSpPr>
          <p:cNvPr id="6" name="矩形 5"/>
          <p:cNvSpPr/>
          <p:nvPr/>
        </p:nvSpPr>
        <p:spPr>
          <a:xfrm>
            <a:off x="0" y="2428868"/>
            <a:ext cx="800219" cy="4205638"/>
          </a:xfrm>
          <a:prstGeom prst="rect">
            <a:avLst/>
          </a:prstGeom>
        </p:spPr>
        <p:txBody>
          <a:bodyPr vert="eaVert" wrap="none">
            <a:spAutoFit/>
          </a:bodyPr>
          <a:lstStyle/>
          <a:p>
            <a:r>
              <a:rPr lang="en-US" altLang="zh-CN" sz="4000" b="1" dirty="0" smtClean="0">
                <a:solidFill>
                  <a:srgbClr val="00FFFF"/>
                </a:solidFill>
              </a:rPr>
              <a:t>“</a:t>
            </a:r>
            <a:r>
              <a:rPr lang="zh-CN" altLang="en-US" sz="4000" b="1" dirty="0" smtClean="0">
                <a:solidFill>
                  <a:srgbClr val="00FFFF"/>
                </a:solidFill>
              </a:rPr>
              <a:t>希克森紧密群</a:t>
            </a:r>
            <a:r>
              <a:rPr lang="en-US" altLang="zh-CN" sz="4000" b="1" dirty="0" smtClean="0">
                <a:solidFill>
                  <a:srgbClr val="00FFFF"/>
                </a:solidFill>
              </a:rPr>
              <a:t>92”</a:t>
            </a:r>
            <a:endParaRPr lang="zh-CN" altLang="en-US" sz="4000" b="1" dirty="0">
              <a:solidFill>
                <a:srgbClr val="00FFFF"/>
              </a:solidFill>
            </a:endParaRPr>
          </a:p>
        </p:txBody>
      </p:sp>
      <p:sp>
        <p:nvSpPr>
          <p:cNvPr id="7" name="标题 6"/>
          <p:cNvSpPr>
            <a:spLocks noGrp="1"/>
          </p:cNvSpPr>
          <p:nvPr>
            <p:ph type="title" idx="4294967295"/>
          </p:nvPr>
        </p:nvSpPr>
        <p:spPr>
          <a:xfrm>
            <a:off x="0" y="0"/>
            <a:ext cx="9144000" cy="857232"/>
          </a:xfrm>
          <a:solidFill>
            <a:srgbClr val="1AFFFA"/>
          </a:solidFill>
        </p:spPr>
        <p:txBody>
          <a:bodyPr>
            <a:normAutofit fontScale="90000"/>
          </a:bodyPr>
          <a:lstStyle/>
          <a:p>
            <a:pPr fontAlgn="base"/>
            <a:r>
              <a:rPr lang="zh-CN" sz="5400" b="1" kern="1200" dirty="0" smtClean="0">
                <a:solidFill>
                  <a:srgbClr val="FF0000"/>
                </a:solidFill>
                <a:latin typeface="Arial"/>
                <a:ea typeface="Arial"/>
                <a:cs typeface="+mn-cs"/>
              </a:rPr>
              <a:t>“史蒂芬五重星系”</a:t>
            </a:r>
            <a:r>
              <a:rPr lang="zh-CN" altLang="en-US" sz="5400" b="1" dirty="0" smtClean="0">
                <a:solidFill>
                  <a:srgbClr val="FF0000"/>
                </a:solidFill>
                <a:ea typeface="宋体" charset="-122"/>
              </a:rPr>
              <a:t>名不符实</a:t>
            </a:r>
            <a:endParaRPr lang="zh-CN" sz="5400" b="1" kern="1200" dirty="0" smtClean="0">
              <a:solidFill>
                <a:srgbClr val="FF0000"/>
              </a:solidFill>
              <a:latin typeface="Arial"/>
              <a:ea typeface="Arial"/>
              <a:cs typeface="+mn-cs"/>
            </a:endParaRPr>
          </a:p>
        </p:txBody>
      </p:sp>
      <p:sp>
        <p:nvSpPr>
          <p:cNvPr id="8" name="矩形 7"/>
          <p:cNvSpPr/>
          <p:nvPr/>
        </p:nvSpPr>
        <p:spPr>
          <a:xfrm>
            <a:off x="7728228" y="857232"/>
            <a:ext cx="1415772" cy="4898136"/>
          </a:xfrm>
          <a:prstGeom prst="rect">
            <a:avLst/>
          </a:prstGeom>
        </p:spPr>
        <p:txBody>
          <a:bodyPr vert="eaVert" wrap="none">
            <a:spAutoFit/>
          </a:bodyPr>
          <a:lstStyle/>
          <a:p>
            <a:r>
              <a:rPr lang="en-US" altLang="zh-CN" sz="4000" b="1" dirty="0" smtClean="0">
                <a:solidFill>
                  <a:srgbClr val="00FFFF"/>
                </a:solidFill>
                <a:ea typeface="宋体" charset="-122"/>
              </a:rPr>
              <a:t>NGC7320</a:t>
            </a:r>
            <a:r>
              <a:rPr lang="zh-CN" altLang="en-US" sz="4000" b="1" dirty="0" smtClean="0">
                <a:solidFill>
                  <a:srgbClr val="00FFFF"/>
                </a:solidFill>
                <a:ea typeface="宋体" charset="-122"/>
              </a:rPr>
              <a:t>与地球距离</a:t>
            </a:r>
            <a:endParaRPr lang="en-US" altLang="zh-CN" sz="4000" b="1" dirty="0" smtClean="0">
              <a:solidFill>
                <a:srgbClr val="00FFFF"/>
              </a:solidFill>
              <a:ea typeface="宋体" charset="-122"/>
            </a:endParaRPr>
          </a:p>
          <a:p>
            <a:r>
              <a:rPr lang="zh-CN" altLang="en-US" sz="4000" b="1" dirty="0" smtClean="0">
                <a:solidFill>
                  <a:srgbClr val="00FFFF"/>
                </a:solidFill>
                <a:ea typeface="宋体" charset="-122"/>
              </a:rPr>
              <a:t>比其它成员要近</a:t>
            </a:r>
            <a:r>
              <a:rPr lang="en-US" altLang="zh-CN" sz="4000" b="1" dirty="0" smtClean="0">
                <a:solidFill>
                  <a:srgbClr val="00FFFF"/>
                </a:solidFill>
                <a:ea typeface="宋体" charset="-122"/>
              </a:rPr>
              <a:t>7</a:t>
            </a:r>
            <a:r>
              <a:rPr lang="zh-CN" altLang="en-US" sz="4000" b="1" dirty="0" smtClean="0">
                <a:solidFill>
                  <a:srgbClr val="00FFFF"/>
                </a:solidFill>
                <a:ea typeface="宋体" charset="-122"/>
              </a:rPr>
              <a:t>倍</a:t>
            </a:r>
            <a:endParaRPr lang="zh-CN" altLang="en-US" sz="4000" b="1" dirty="0">
              <a:solidFill>
                <a:srgbClr val="00FFFF"/>
              </a:solidFill>
            </a:endParaRPr>
          </a:p>
        </p:txBody>
      </p:sp>
      <p:sp>
        <p:nvSpPr>
          <p:cNvPr id="9" name="矩形 8"/>
          <p:cNvSpPr/>
          <p:nvPr/>
        </p:nvSpPr>
        <p:spPr>
          <a:xfrm>
            <a:off x="6000760" y="6215082"/>
            <a:ext cx="1210588" cy="369332"/>
          </a:xfrm>
          <a:prstGeom prst="rect">
            <a:avLst/>
          </a:prstGeom>
        </p:spPr>
        <p:txBody>
          <a:bodyPr wrap="none">
            <a:spAutoFit/>
          </a:bodyPr>
          <a:lstStyle/>
          <a:p>
            <a:r>
              <a:rPr lang="en-US" altLang="zh-CN" b="1" dirty="0" smtClean="0">
                <a:solidFill>
                  <a:srgbClr val="00FFFF"/>
                </a:solidFill>
                <a:ea typeface="宋体" charset="-122"/>
              </a:rPr>
              <a:t>NGC7320</a:t>
            </a:r>
            <a:endParaRPr lang="zh-CN" altLang="en-US" dirty="0"/>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5427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anim calcmode="discrete" valueType="clr">
                                      <p:cBhvr override="childStyle">
                                        <p:cTn id="11"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7"/>
                                        </p:tgtEl>
                                        <p:attrNameLst>
                                          <p:attrName>fillcolor</p:attrName>
                                        </p:attrNameLst>
                                      </p:cBhvr>
                                      <p:tavLst>
                                        <p:tav tm="0">
                                          <p:val>
                                            <p:clrVal>
                                              <a:schemeClr val="accent2"/>
                                            </p:clrVal>
                                          </p:val>
                                        </p:tav>
                                        <p:tav tm="50000">
                                          <p:val>
                                            <p:clrVal>
                                              <a:schemeClr val="hlink"/>
                                            </p:clrVal>
                                          </p:val>
                                        </p:tav>
                                      </p:tavLst>
                                    </p:anim>
                                    <p:set>
                                      <p:cBhvr>
                                        <p:cTn id="13" dur="500"/>
                                        <p:tgtEl>
                                          <p:spTgt spid="7"/>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1000" autoRev="1" fill="hold">
                                          <p:stCondLst>
                                            <p:cond delay="0"/>
                                          </p:stCondLst>
                                        </p:cTn>
                                        <p:tgtEl>
                                          <p:spTgt spid="6"/>
                                        </p:tgtEl>
                                        <p:attrNameLst>
                                          <p:attrName>ppt_w</p:attrName>
                                        </p:attrNameLst>
                                      </p:cBhvr>
                                    </p:anim>
                                    <p:anim by="(#ppt_w*0.50)" calcmode="lin" valueType="num">
                                      <p:cBhvr>
                                        <p:cTn id="19" dur="1000" decel="50000" autoRev="1" fill="hold">
                                          <p:stCondLst>
                                            <p:cond delay="0"/>
                                          </p:stCondLst>
                                        </p:cTn>
                                        <p:tgtEl>
                                          <p:spTgt spid="6"/>
                                        </p:tgtEl>
                                        <p:attrNameLst>
                                          <p:attrName>ppt_x</p:attrName>
                                        </p:attrNameLst>
                                      </p:cBhvr>
                                    </p:anim>
                                    <p:anim from="(-#ppt_h/2)" to="(#ppt_y)" calcmode="lin" valueType="num">
                                      <p:cBhvr>
                                        <p:cTn id="20" dur="2000" fill="hold">
                                          <p:stCondLst>
                                            <p:cond delay="0"/>
                                          </p:stCondLst>
                                        </p:cTn>
                                        <p:tgtEl>
                                          <p:spTgt spid="6"/>
                                        </p:tgtEl>
                                        <p:attrNameLst>
                                          <p:attrName>ppt_y</p:attrName>
                                        </p:attrNameLst>
                                      </p:cBhvr>
                                    </p:anim>
                                    <p:animRot by="21600000">
                                      <p:cBhvr>
                                        <p:cTn id="21" dur="2000" fill="hold">
                                          <p:stCondLst>
                                            <p:cond delay="0"/>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by="(-#ppt_w*2)" calcmode="lin" valueType="num">
                                      <p:cBhvr rctx="PPT">
                                        <p:cTn id="32" dur="1000" autoRev="1" fill="hold">
                                          <p:stCondLst>
                                            <p:cond delay="0"/>
                                          </p:stCondLst>
                                        </p:cTn>
                                        <p:tgtEl>
                                          <p:spTgt spid="8"/>
                                        </p:tgtEl>
                                        <p:attrNameLst>
                                          <p:attrName>ppt_w</p:attrName>
                                        </p:attrNameLst>
                                      </p:cBhvr>
                                    </p:anim>
                                    <p:anim by="(#ppt_w*0.50)" calcmode="lin" valueType="num">
                                      <p:cBhvr>
                                        <p:cTn id="33" dur="1000" decel="50000" autoRev="1" fill="hold">
                                          <p:stCondLst>
                                            <p:cond delay="0"/>
                                          </p:stCondLst>
                                        </p:cTn>
                                        <p:tgtEl>
                                          <p:spTgt spid="8"/>
                                        </p:tgtEl>
                                        <p:attrNameLst>
                                          <p:attrName>ppt_x</p:attrName>
                                        </p:attrNameLst>
                                      </p:cBhvr>
                                    </p:anim>
                                    <p:anim from="(-#ppt_h/2)" to="(#ppt_y)" calcmode="lin" valueType="num">
                                      <p:cBhvr>
                                        <p:cTn id="34" dur="2000" fill="hold">
                                          <p:stCondLst>
                                            <p:cond delay="0"/>
                                          </p:stCondLst>
                                        </p:cTn>
                                        <p:tgtEl>
                                          <p:spTgt spid="8"/>
                                        </p:tgtEl>
                                        <p:attrNameLst>
                                          <p:attrName>ppt_y</p:attrName>
                                        </p:attrNameLst>
                                      </p:cBhvr>
                                    </p:anim>
                                    <p:animRot by="21600000">
                                      <p:cBhvr>
                                        <p:cTn id="35" dur="2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6858000"/>
          </a:xfrm>
          <a:solidFill>
            <a:srgbClr val="1AFFFA"/>
          </a:solidFill>
        </p:spPr>
        <p:txBody>
          <a:bodyPr>
            <a:normAutofit/>
          </a:bodyPr>
          <a:lstStyle/>
          <a:p>
            <a:r>
              <a:rPr lang="zh-CN" altLang="en-US" sz="8000" b="1" dirty="0" smtClean="0">
                <a:solidFill>
                  <a:srgbClr val="FF0000"/>
                </a:solidFill>
              </a:rPr>
              <a:t>谢谢收看</a:t>
            </a:r>
            <a:endParaRPr lang="zh-CN" altLang="en-US" b="1" dirty="0">
              <a:solidFill>
                <a:srgbClr val="FF0000"/>
              </a:solidFill>
            </a:endParaRPr>
          </a:p>
        </p:txBody>
      </p:sp>
      <p:sp>
        <p:nvSpPr>
          <p:cNvPr id="3" name="矩形 2"/>
          <p:cNvSpPr/>
          <p:nvPr/>
        </p:nvSpPr>
        <p:spPr>
          <a:xfrm>
            <a:off x="0" y="5157192"/>
            <a:ext cx="9144000" cy="1569660"/>
          </a:xfrm>
          <a:prstGeom prst="rect">
            <a:avLst/>
          </a:prstGeom>
          <a:noFill/>
        </p:spPr>
        <p:txBody>
          <a:bodyPr wrap="square">
            <a:spAutoFit/>
          </a:bodyPr>
          <a:lstStyle/>
          <a:p>
            <a:pPr algn="ctr"/>
            <a:r>
              <a:rPr lang="zh-CN" altLang="en-US" sz="4800" b="1" dirty="0" smtClean="0">
                <a:solidFill>
                  <a:srgbClr val="FF0000"/>
                </a:solidFill>
              </a:rPr>
              <a:t>资料取自网络，仅供学习交流。</a:t>
            </a:r>
            <a:r>
              <a:rPr lang="en-US" altLang="zh-CN" sz="4800" b="1" dirty="0" smtClean="0">
                <a:solidFill>
                  <a:srgbClr val="FF0000"/>
                </a:solidFill>
              </a:rPr>
              <a:t/>
            </a:r>
            <a:br>
              <a:rPr lang="en-US" altLang="zh-CN" sz="4800" b="1" dirty="0" smtClean="0">
                <a:solidFill>
                  <a:srgbClr val="FF0000"/>
                </a:solidFill>
              </a:rPr>
            </a:br>
            <a:r>
              <a:rPr lang="zh-CN" altLang="en-US" sz="4800" b="1" dirty="0" smtClean="0">
                <a:solidFill>
                  <a:srgbClr val="FF0000"/>
                </a:solidFill>
              </a:rPr>
              <a:t>编辑整理：外星人</a:t>
            </a:r>
            <a:r>
              <a:rPr lang="en-US" altLang="zh-CN" sz="4800" b="1" dirty="0" smtClean="0">
                <a:solidFill>
                  <a:srgbClr val="FF0000"/>
                </a:solidFill>
              </a:rPr>
              <a:t>2013</a:t>
            </a:r>
            <a:endParaRPr lang="zh-CN" altLang="en-US" sz="4800" dirty="0"/>
          </a:p>
        </p:txBody>
      </p:sp>
    </p:spTree>
  </p:cSld>
  <p:clrMapOvr>
    <a:masterClrMapping/>
  </p:clrMapOvr>
  <p:transition spd="slow" advTm="3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0"/>
            <a:ext cx="9144000" cy="6857999"/>
          </a:xfrm>
          <a:solidFill>
            <a:srgbClr val="00FFFF"/>
          </a:solidFill>
        </p:spPr>
        <p:txBody>
          <a:bodyPr>
            <a:normAutofit/>
          </a:bodyPr>
          <a:lstStyle/>
          <a:p>
            <a:r>
              <a:rPr lang="zh-CN" altLang="en-US" sz="8000" b="1" kern="1200" dirty="0" smtClean="0">
                <a:solidFill>
                  <a:srgbClr val="FF0000"/>
                </a:solidFill>
                <a:latin typeface="+mj-lt"/>
                <a:ea typeface="+mj-ea"/>
                <a:cs typeface="+mj-cs"/>
              </a:rPr>
              <a:t>星</a:t>
            </a:r>
            <a:r>
              <a:rPr lang="zh-CN" altLang="zh-CN" sz="8000" b="1" kern="1200" dirty="0" smtClean="0">
                <a:solidFill>
                  <a:srgbClr val="FF0000"/>
                </a:solidFill>
                <a:latin typeface="+mj-lt"/>
                <a:ea typeface="+mj-ea"/>
                <a:cs typeface="+mj-cs"/>
              </a:rPr>
              <a:t>系分类</a:t>
            </a:r>
            <a:endParaRPr lang="zh-CN" altLang="en-US" sz="8000" b="1" dirty="0">
              <a:solidFill>
                <a:srgbClr val="FF0000"/>
              </a:solidFill>
            </a:endParaRPr>
          </a:p>
        </p:txBody>
      </p:sp>
      <p:pic>
        <p:nvPicPr>
          <p:cNvPr id="189442" name="Picture 2" descr="http://img2.cache.netease.com/cnews/2008/11/27/2008112709475360ee3.jpg"/>
          <p:cNvPicPr>
            <a:picLocks noChangeAspect="1" noChangeArrowheads="1"/>
          </p:cNvPicPr>
          <p:nvPr/>
        </p:nvPicPr>
        <p:blipFill>
          <a:blip r:embed="rId3" cstate="print"/>
          <a:srcRect/>
          <a:stretch>
            <a:fillRect/>
          </a:stretch>
        </p:blipFill>
        <p:spPr bwMode="auto">
          <a:xfrm>
            <a:off x="-285784" y="0"/>
            <a:ext cx="9429784" cy="6858000"/>
          </a:xfrm>
          <a:prstGeom prst="rect">
            <a:avLst/>
          </a:prstGeom>
          <a:noFill/>
        </p:spPr>
      </p:pic>
      <p:sp>
        <p:nvSpPr>
          <p:cNvPr id="4" name="矩形 3"/>
          <p:cNvSpPr/>
          <p:nvPr/>
        </p:nvSpPr>
        <p:spPr>
          <a:xfrm>
            <a:off x="-324544" y="2420888"/>
            <a:ext cx="9468544" cy="2062103"/>
          </a:xfrm>
          <a:prstGeom prst="rect">
            <a:avLst/>
          </a:prstGeom>
        </p:spPr>
        <p:txBody>
          <a:bodyPr wrap="square">
            <a:spAutoFit/>
          </a:bodyPr>
          <a:lstStyle/>
          <a:p>
            <a:pPr algn="ctr"/>
            <a:r>
              <a:rPr lang="zh-CN" altLang="en-US" sz="4000" b="1" dirty="0" smtClean="0">
                <a:solidFill>
                  <a:srgbClr val="00FFFF"/>
                </a:solidFill>
              </a:rPr>
              <a:t>一直认为螺旋星系呈蓝色，椭圆星系大多是红色。</a:t>
            </a:r>
            <a:r>
              <a:rPr lang="zh-CN" altLang="en-US" sz="4400" b="1" dirty="0" smtClean="0">
                <a:solidFill>
                  <a:srgbClr val="00FFFF"/>
                </a:solidFill>
              </a:rPr>
              <a:t>许多在拥挤地区红色星系实际上是螺旋星系</a:t>
            </a:r>
            <a:r>
              <a:rPr lang="zh-CN" altLang="en-US" sz="4000" b="1" dirty="0" smtClean="0">
                <a:solidFill>
                  <a:srgbClr val="00FFFF"/>
                </a:solidFill>
              </a:rPr>
              <a:t>，这种发现打破了传统</a:t>
            </a:r>
            <a:endParaRPr lang="zh-CN" altLang="en-US" sz="4000" b="1" dirty="0">
              <a:solidFill>
                <a:srgbClr val="00FFFF"/>
              </a:solidFill>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3" decel="100000"/>
                                        <p:tgtEl>
                                          <p:spTgt spid="2"/>
                                        </p:tgtEl>
                                      </p:cBhvr>
                                    </p:animEffect>
                                    <p:animScale>
                                      <p:cBhvr>
                                        <p:cTn id="8" dur="193" decel="100000"/>
                                        <p:tgtEl>
                                          <p:spTgt spid="2"/>
                                        </p:tgtEl>
                                      </p:cBhvr>
                                      <p:from x="10000" y="10000"/>
                                      <p:to x="200000" y="450000"/>
                                    </p:animScale>
                                    <p:animScale>
                                      <p:cBhvr>
                                        <p:cTn id="9" dur="308" accel="100000" fill="hold">
                                          <p:stCondLst>
                                            <p:cond delay="193"/>
                                          </p:stCondLst>
                                        </p:cTn>
                                        <p:tgtEl>
                                          <p:spTgt spid="2"/>
                                        </p:tgtEl>
                                      </p:cBhvr>
                                      <p:from x="200000" y="450000"/>
                                      <p:to x="100000" y="100000"/>
                                    </p:animScale>
                                    <p:set>
                                      <p:cBhvr>
                                        <p:cTn id="10" dur="193" fill="hold"/>
                                        <p:tgtEl>
                                          <p:spTgt spid="2"/>
                                        </p:tgtEl>
                                        <p:attrNameLst>
                                          <p:attrName>ppt_x</p:attrName>
                                        </p:attrNameLst>
                                      </p:cBhvr>
                                      <p:to>
                                        <p:strVal val="(0.5)"/>
                                      </p:to>
                                    </p:set>
                                    <p:anim from="(0.5)" to="(#ppt_x)" calcmode="lin" valueType="num">
                                      <p:cBhvr>
                                        <p:cTn id="11" dur="308" accel="100000" fill="hold">
                                          <p:stCondLst>
                                            <p:cond delay="193"/>
                                          </p:stCondLst>
                                        </p:cTn>
                                        <p:tgtEl>
                                          <p:spTgt spid="2"/>
                                        </p:tgtEl>
                                        <p:attrNameLst>
                                          <p:attrName>ppt_x</p:attrName>
                                        </p:attrNameLst>
                                      </p:cBhvr>
                                    </p:anim>
                                    <p:set>
                                      <p:cBhvr>
                                        <p:cTn id="12" dur="193" fill="hold"/>
                                        <p:tgtEl>
                                          <p:spTgt spid="2"/>
                                        </p:tgtEl>
                                        <p:attrNameLst>
                                          <p:attrName>ppt_y</p:attrName>
                                        </p:attrNameLst>
                                      </p:cBhvr>
                                      <p:to>
                                        <p:strVal val="(#ppt_y+0.4)"/>
                                      </p:to>
                                    </p:set>
                                    <p:anim from="(#ppt_y+0.4)" to="(#ppt_y)" calcmode="lin" valueType="num">
                                      <p:cBhvr>
                                        <p:cTn id="13" dur="308" accel="100000" fill="hold">
                                          <p:stCondLst>
                                            <p:cond delay="193"/>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89442"/>
                                        </p:tgtEl>
                                        <p:attrNameLst>
                                          <p:attrName>style.visibility</p:attrName>
                                        </p:attrNameLst>
                                      </p:cBhvr>
                                      <p:to>
                                        <p:strVal val="visible"/>
                                      </p:to>
                                    </p:set>
                                    <p:animEffect transition="in" filter="fade">
                                      <p:cBhvr>
                                        <p:cTn id="18" dur="770" decel="100000"/>
                                        <p:tgtEl>
                                          <p:spTgt spid="189442"/>
                                        </p:tgtEl>
                                      </p:cBhvr>
                                    </p:animEffect>
                                    <p:animScale>
                                      <p:cBhvr>
                                        <p:cTn id="19" dur="770" decel="100000"/>
                                        <p:tgtEl>
                                          <p:spTgt spid="189442"/>
                                        </p:tgtEl>
                                      </p:cBhvr>
                                      <p:from x="10000" y="10000"/>
                                      <p:to x="200000" y="450000"/>
                                    </p:animScale>
                                    <p:animScale>
                                      <p:cBhvr>
                                        <p:cTn id="20" dur="1230" accel="100000" fill="hold">
                                          <p:stCondLst>
                                            <p:cond delay="770"/>
                                          </p:stCondLst>
                                        </p:cTn>
                                        <p:tgtEl>
                                          <p:spTgt spid="189442"/>
                                        </p:tgtEl>
                                      </p:cBhvr>
                                      <p:from x="200000" y="450000"/>
                                      <p:to x="100000" y="100000"/>
                                    </p:animScale>
                                    <p:set>
                                      <p:cBhvr>
                                        <p:cTn id="21" dur="770" fill="hold"/>
                                        <p:tgtEl>
                                          <p:spTgt spid="189442"/>
                                        </p:tgtEl>
                                        <p:attrNameLst>
                                          <p:attrName>ppt_x</p:attrName>
                                        </p:attrNameLst>
                                      </p:cBhvr>
                                      <p:to>
                                        <p:strVal val="(0.5)"/>
                                      </p:to>
                                    </p:set>
                                    <p:anim from="(0.5)" to="(#ppt_x)" calcmode="lin" valueType="num">
                                      <p:cBhvr>
                                        <p:cTn id="22" dur="1230" accel="100000" fill="hold">
                                          <p:stCondLst>
                                            <p:cond delay="770"/>
                                          </p:stCondLst>
                                        </p:cTn>
                                        <p:tgtEl>
                                          <p:spTgt spid="189442"/>
                                        </p:tgtEl>
                                        <p:attrNameLst>
                                          <p:attrName>ppt_x</p:attrName>
                                        </p:attrNameLst>
                                      </p:cBhvr>
                                    </p:anim>
                                    <p:set>
                                      <p:cBhvr>
                                        <p:cTn id="23" dur="770" fill="hold"/>
                                        <p:tgtEl>
                                          <p:spTgt spid="189442"/>
                                        </p:tgtEl>
                                        <p:attrNameLst>
                                          <p:attrName>ppt_y</p:attrName>
                                        </p:attrNameLst>
                                      </p:cBhvr>
                                      <p:to>
                                        <p:strVal val="(#ppt_y+0.4)"/>
                                      </p:to>
                                    </p:set>
                                    <p:anim from="(#ppt_y+0.4)" to="(#ppt_y)" calcmode="lin" valueType="num">
                                      <p:cBhvr>
                                        <p:cTn id="24" dur="1230" accel="100000" fill="hold">
                                          <p:stCondLst>
                                            <p:cond delay="770"/>
                                          </p:stCondLst>
                                        </p:cTn>
                                        <p:tgtEl>
                                          <p:spTgt spid="189442"/>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iterate type="lt">
                                    <p:tmPct val="0"/>
                                  </p:iterate>
                                  <p:childTnLst>
                                    <p:set>
                                      <p:cBhvr>
                                        <p:cTn id="28" dur="1" fill="hold">
                                          <p:stCondLst>
                                            <p:cond delay="0"/>
                                          </p:stCondLst>
                                        </p:cTn>
                                        <p:tgtEl>
                                          <p:spTgt spid="4"/>
                                        </p:tgtEl>
                                        <p:attrNameLst>
                                          <p:attrName>style.visibility</p:attrName>
                                        </p:attrNameLst>
                                      </p:cBhvr>
                                      <p:to>
                                        <p:strVal val="visible"/>
                                      </p:to>
                                    </p:set>
                                    <p:anim calcmode="lin" valueType="num">
                                      <p:cBhvr additive="base">
                                        <p:cTn id="29" dur="2000" fill="hold"/>
                                        <p:tgtEl>
                                          <p:spTgt spid="4"/>
                                        </p:tgtEl>
                                        <p:attrNameLst>
                                          <p:attrName>ppt_x</p:attrName>
                                        </p:attrNameLst>
                                      </p:cBhvr>
                                      <p:tavLst>
                                        <p:tav tm="0">
                                          <p:val>
                                            <p:strVal val="#ppt_x"/>
                                          </p:val>
                                        </p:tav>
                                        <p:tav tm="100000">
                                          <p:val>
                                            <p:strVal val="#ppt_x"/>
                                          </p:val>
                                        </p:tav>
                                      </p:tavLst>
                                    </p:anim>
                                    <p:anim calcmode="lin" valueType="num">
                                      <p:cBhvr additive="base">
                                        <p:cTn id="3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1" nodeType="clickEffect">
                                  <p:stCondLst>
                                    <p:cond delay="0"/>
                                  </p:stCondLst>
                                  <p:iterate type="lt">
                                    <p:tmPct val="50000"/>
                                  </p:iterate>
                                  <p:childTnLst>
                                    <p:set>
                                      <p:cBhvr>
                                        <p:cTn id="34" dur="1" fill="hold">
                                          <p:stCondLst>
                                            <p:cond delay="0"/>
                                          </p:stCondLst>
                                        </p:cTn>
                                        <p:tgtEl>
                                          <p:spTgt spid="4"/>
                                        </p:tgtEl>
                                        <p:attrNameLst>
                                          <p:attrName>style.visibility</p:attrName>
                                        </p:attrNameLst>
                                      </p:cBhvr>
                                      <p:to>
                                        <p:strVal val="visible"/>
                                      </p:to>
                                    </p:set>
                                    <p:anim calcmode="discrete" valueType="clr">
                                      <p:cBhvr override="childStyle">
                                        <p:cTn id="35"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4"/>
                                        </p:tgtEl>
                                        <p:attrNameLst>
                                          <p:attrName>fillcolor</p:attrName>
                                        </p:attrNameLst>
                                      </p:cBhvr>
                                      <p:tavLst>
                                        <p:tav tm="0">
                                          <p:val>
                                            <p:clrVal>
                                              <a:schemeClr val="accent2"/>
                                            </p:clrVal>
                                          </p:val>
                                        </p:tav>
                                        <p:tav tm="50000">
                                          <p:val>
                                            <p:clrVal>
                                              <a:schemeClr val="hlink"/>
                                            </p:clrVal>
                                          </p:val>
                                        </p:tav>
                                      </p:tavLst>
                                    </p:anim>
                                    <p:set>
                                      <p:cBhvr>
                                        <p:cTn id="37"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4,遥远星系3D图"/>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矩形 8"/>
          <p:cNvSpPr/>
          <p:nvPr/>
        </p:nvSpPr>
        <p:spPr>
          <a:xfrm flipH="1">
            <a:off x="7112675" y="0"/>
            <a:ext cx="2031325" cy="4524315"/>
          </a:xfrm>
          <a:prstGeom prst="rect">
            <a:avLst/>
          </a:prstGeom>
        </p:spPr>
        <p:txBody>
          <a:bodyPr vert="eaVert" wrap="square">
            <a:spAutoFit/>
          </a:bodyPr>
          <a:lstStyle/>
          <a:p>
            <a:r>
              <a:rPr lang="zh-CN" altLang="en-US" sz="4000" b="1" dirty="0" smtClean="0">
                <a:solidFill>
                  <a:srgbClr val="1AFFFA"/>
                </a:solidFill>
                <a:ea typeface="宋体" charset="-122"/>
              </a:rPr>
              <a:t>不同质量星系相撞</a:t>
            </a:r>
            <a:endParaRPr lang="en-US" altLang="zh-CN" sz="4000" b="1" dirty="0" smtClean="0">
              <a:solidFill>
                <a:srgbClr val="1AFFFA"/>
              </a:solidFill>
              <a:ea typeface="宋体" charset="-122"/>
            </a:endParaRPr>
          </a:p>
          <a:p>
            <a:r>
              <a:rPr lang="zh-CN" altLang="en-US" sz="4000" b="1" dirty="0" smtClean="0">
                <a:solidFill>
                  <a:srgbClr val="1AFFFA"/>
                </a:solidFill>
                <a:ea typeface="宋体" charset="-122"/>
              </a:rPr>
              <a:t>星盘重建年轻恒星</a:t>
            </a:r>
            <a:endParaRPr lang="en-US" altLang="zh-CN" sz="4000" b="1" dirty="0" smtClean="0">
              <a:solidFill>
                <a:srgbClr val="1AFFFA"/>
              </a:solidFill>
              <a:ea typeface="宋体" charset="-122"/>
            </a:endParaRPr>
          </a:p>
          <a:p>
            <a:r>
              <a:rPr lang="zh-CN" altLang="en-US" sz="4000" b="1" dirty="0" smtClean="0">
                <a:solidFill>
                  <a:srgbClr val="1AFFFA"/>
                </a:solidFill>
                <a:ea typeface="宋体" charset="-122"/>
              </a:rPr>
              <a:t>构成的蓝色下延伸</a:t>
            </a:r>
            <a:endParaRPr lang="zh-CN" altLang="en-US" sz="4000" b="1" dirty="0">
              <a:solidFill>
                <a:srgbClr val="1AFFFA"/>
              </a:solidFill>
            </a:endParaRPr>
          </a:p>
        </p:txBody>
      </p:sp>
      <p:sp>
        <p:nvSpPr>
          <p:cNvPr id="10" name="矩形 9"/>
          <p:cNvSpPr/>
          <p:nvPr/>
        </p:nvSpPr>
        <p:spPr>
          <a:xfrm>
            <a:off x="3800818" y="332656"/>
            <a:ext cx="1661993" cy="3312368"/>
          </a:xfrm>
          <a:prstGeom prst="rect">
            <a:avLst/>
          </a:prstGeom>
        </p:spPr>
        <p:txBody>
          <a:bodyPr vert="eaVert" wrap="square">
            <a:spAutoFit/>
          </a:bodyPr>
          <a:lstStyle/>
          <a:p>
            <a:pPr algn="ctr"/>
            <a:r>
              <a:rPr lang="zh-CN" altLang="en-US" sz="4800" b="1" dirty="0" smtClean="0">
                <a:solidFill>
                  <a:srgbClr val="1AFFFA"/>
                </a:solidFill>
                <a:ea typeface="宋体" charset="-122"/>
              </a:rPr>
              <a:t>大星系合并</a:t>
            </a:r>
            <a:endParaRPr lang="en-US" altLang="zh-CN" sz="4800" b="1" dirty="0" smtClean="0">
              <a:solidFill>
                <a:srgbClr val="1AFFFA"/>
              </a:solidFill>
              <a:ea typeface="宋体" charset="-122"/>
            </a:endParaRPr>
          </a:p>
          <a:p>
            <a:pPr algn="ctr"/>
            <a:r>
              <a:rPr lang="zh-CN" altLang="en-US" sz="4800" b="1" dirty="0" smtClean="0">
                <a:solidFill>
                  <a:srgbClr val="1AFFFA"/>
                </a:solidFill>
                <a:ea typeface="宋体" charset="-122"/>
              </a:rPr>
              <a:t>星盘重建中</a:t>
            </a:r>
            <a:endParaRPr lang="zh-CN" altLang="en-US" sz="4800" b="1" dirty="0">
              <a:solidFill>
                <a:srgbClr val="1AFFFA"/>
              </a:solidFill>
            </a:endParaRPr>
          </a:p>
        </p:txBody>
      </p:sp>
      <p:sp>
        <p:nvSpPr>
          <p:cNvPr id="11" name="矩形 10"/>
          <p:cNvSpPr/>
          <p:nvPr/>
        </p:nvSpPr>
        <p:spPr>
          <a:xfrm>
            <a:off x="323528" y="0"/>
            <a:ext cx="2215991" cy="3861048"/>
          </a:xfrm>
          <a:prstGeom prst="rect">
            <a:avLst/>
          </a:prstGeom>
        </p:spPr>
        <p:txBody>
          <a:bodyPr vert="eaVert" wrap="square">
            <a:spAutoFit/>
          </a:bodyPr>
          <a:lstStyle/>
          <a:p>
            <a:pPr algn="ctr"/>
            <a:r>
              <a:rPr lang="zh-CN" altLang="en-US" sz="4400" b="1" dirty="0" smtClean="0">
                <a:solidFill>
                  <a:srgbClr val="1AFFFA"/>
                </a:solidFill>
                <a:ea typeface="宋体" charset="-122"/>
              </a:rPr>
              <a:t>螺旋星云相撞温度太高</a:t>
            </a:r>
            <a:endParaRPr lang="en-US" altLang="zh-CN" sz="4400" b="1" dirty="0" smtClean="0">
              <a:solidFill>
                <a:srgbClr val="1AFFFA"/>
              </a:solidFill>
              <a:ea typeface="宋体" charset="-122"/>
            </a:endParaRPr>
          </a:p>
          <a:p>
            <a:pPr algn="ctr"/>
            <a:r>
              <a:rPr lang="zh-CN" altLang="en-US" sz="4400" b="1" dirty="0" smtClean="0">
                <a:solidFill>
                  <a:srgbClr val="1AFFFA"/>
                </a:solidFill>
                <a:ea typeface="宋体" charset="-122"/>
              </a:rPr>
              <a:t>无法形成恒星</a:t>
            </a:r>
            <a:endParaRPr lang="zh-CN" altLang="en-US" sz="4400" b="1" dirty="0">
              <a:solidFill>
                <a:srgbClr val="1AFFFA"/>
              </a:solidFill>
            </a:endParaRPr>
          </a:p>
        </p:txBody>
      </p:sp>
      <p:sp>
        <p:nvSpPr>
          <p:cNvPr id="13" name="标题 12"/>
          <p:cNvSpPr>
            <a:spLocks noGrp="1"/>
          </p:cNvSpPr>
          <p:nvPr>
            <p:ph type="title" idx="4294967295"/>
          </p:nvPr>
        </p:nvSpPr>
        <p:spPr>
          <a:xfrm>
            <a:off x="0" y="5715000"/>
            <a:ext cx="9144000" cy="1143000"/>
          </a:xfrm>
        </p:spPr>
        <p:txBody>
          <a:bodyPr>
            <a:noAutofit/>
          </a:bodyPr>
          <a:lstStyle/>
          <a:p>
            <a:pPr rtl="0" fontAlgn="base"/>
            <a:r>
              <a:rPr lang="zh-CN" altLang="zh-CN" sz="7200" kern="1200" dirty="0" smtClean="0">
                <a:solidFill>
                  <a:srgbClr val="1AFFFA"/>
                </a:solidFill>
                <a:latin typeface="宋体"/>
                <a:ea typeface="宋体"/>
                <a:cs typeface="+mn-cs"/>
              </a:rPr>
              <a:t>遥远星系</a:t>
            </a:r>
            <a:r>
              <a:rPr lang="en-US" altLang="zh-CN" sz="7200" kern="1200" dirty="0" smtClean="0">
                <a:solidFill>
                  <a:srgbClr val="1AFFFA"/>
                </a:solidFill>
                <a:latin typeface="宋体"/>
                <a:ea typeface="宋体"/>
                <a:cs typeface="+mn-cs"/>
              </a:rPr>
              <a:t>3D</a:t>
            </a:r>
            <a:r>
              <a:rPr lang="zh-CN" altLang="zh-CN" sz="7200" kern="1200" dirty="0" smtClean="0">
                <a:solidFill>
                  <a:srgbClr val="1AFFFA"/>
                </a:solidFill>
                <a:latin typeface="宋体"/>
                <a:ea typeface="宋体"/>
                <a:cs typeface="+mn-cs"/>
              </a:rPr>
              <a:t>合成图</a:t>
            </a:r>
            <a:endParaRPr lang="zh-CN" altLang="zh-CN" sz="7200" kern="1200" dirty="0" smtClean="0">
              <a:solidFill>
                <a:schemeClr val="tx1"/>
              </a:solidFill>
              <a:latin typeface="Arial"/>
              <a:ea typeface="Arial"/>
              <a:cs typeface="+mn-cs"/>
            </a:endParaRPr>
          </a:p>
        </p:txBody>
      </p:sp>
    </p:spTree>
  </p:cSld>
  <p:clrMapOvr>
    <a:masterClrMapping/>
  </p:clrMapOvr>
  <p:transition spd="slow" advTm="3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85" decel="100000"/>
                                        <p:tgtEl>
                                          <p:spTgt spid="8"/>
                                        </p:tgtEl>
                                      </p:cBhvr>
                                    </p:animEffect>
                                    <p:animScale>
                                      <p:cBhvr>
                                        <p:cTn id="8" dur="385" decel="100000"/>
                                        <p:tgtEl>
                                          <p:spTgt spid="8"/>
                                        </p:tgtEl>
                                      </p:cBhvr>
                                      <p:from x="10000" y="10000"/>
                                      <p:to x="200000" y="450000"/>
                                    </p:animScale>
                                    <p:animScale>
                                      <p:cBhvr>
                                        <p:cTn id="9" dur="615" accel="100000" fill="hold">
                                          <p:stCondLst>
                                            <p:cond delay="385"/>
                                          </p:stCondLst>
                                        </p:cTn>
                                        <p:tgtEl>
                                          <p:spTgt spid="8"/>
                                        </p:tgtEl>
                                      </p:cBhvr>
                                      <p:from x="200000" y="450000"/>
                                      <p:to x="100000" y="100000"/>
                                    </p:animScale>
                                    <p:set>
                                      <p:cBhvr>
                                        <p:cTn id="10" dur="385" fill="hold"/>
                                        <p:tgtEl>
                                          <p:spTgt spid="8"/>
                                        </p:tgtEl>
                                        <p:attrNameLst>
                                          <p:attrName>ppt_x</p:attrName>
                                        </p:attrNameLst>
                                      </p:cBhvr>
                                      <p:to>
                                        <p:strVal val="(0.5)"/>
                                      </p:to>
                                    </p:set>
                                    <p:anim from="(0.5)" to="(#ppt_x)" calcmode="lin" valueType="num">
                                      <p:cBhvr>
                                        <p:cTn id="11" dur="615" accel="100000" fill="hold">
                                          <p:stCondLst>
                                            <p:cond delay="385"/>
                                          </p:stCondLst>
                                        </p:cTn>
                                        <p:tgtEl>
                                          <p:spTgt spid="8"/>
                                        </p:tgtEl>
                                        <p:attrNameLst>
                                          <p:attrName>ppt_x</p:attrName>
                                        </p:attrNameLst>
                                      </p:cBhvr>
                                    </p:anim>
                                    <p:set>
                                      <p:cBhvr>
                                        <p:cTn id="12" dur="385" fill="hold"/>
                                        <p:tgtEl>
                                          <p:spTgt spid="8"/>
                                        </p:tgtEl>
                                        <p:attrNameLst>
                                          <p:attrName>ppt_y</p:attrName>
                                        </p:attrNameLst>
                                      </p:cBhvr>
                                      <p:to>
                                        <p:strVal val="(#ppt_y+0.4)"/>
                                      </p:to>
                                    </p:set>
                                    <p:anim from="(#ppt_y+0.4)" to="(#ppt_y)" calcmode="lin" valueType="num">
                                      <p:cBhvr>
                                        <p:cTn id="13" dur="615" accel="100000" fill="hold">
                                          <p:stCondLst>
                                            <p:cond delay="385"/>
                                          </p:stCondLst>
                                        </p:cTn>
                                        <p:tgtEl>
                                          <p:spTgt spid="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0" fill="hold"/>
                                        <p:tgtEl>
                                          <p:spTgt spid="13"/>
                                        </p:tgtEl>
                                        <p:attrNameLst>
                                          <p:attrName>ppt_x</p:attrName>
                                        </p:attrNameLst>
                                      </p:cBhvr>
                                      <p:tavLst>
                                        <p:tav tm="0">
                                          <p:val>
                                            <p:strVal val="#ppt_x"/>
                                          </p:val>
                                        </p:tav>
                                        <p:tav tm="100000">
                                          <p:val>
                                            <p:strVal val="#ppt_x"/>
                                          </p:val>
                                        </p:tav>
                                      </p:tavLst>
                                    </p:anim>
                                    <p:anim calcmode="lin" valueType="num">
                                      <p:cBhvr additive="base">
                                        <p:cTn id="19" dur="5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1500" autoRev="1" fill="hold">
                                          <p:stCondLst>
                                            <p:cond delay="0"/>
                                          </p:stCondLst>
                                        </p:cTn>
                                        <p:tgtEl>
                                          <p:spTgt spid="11"/>
                                        </p:tgtEl>
                                        <p:attrNameLst>
                                          <p:attrName>ppt_w</p:attrName>
                                        </p:attrNameLst>
                                      </p:cBhvr>
                                    </p:anim>
                                    <p:anim by="(#ppt_w*0.50)" calcmode="lin" valueType="num">
                                      <p:cBhvr>
                                        <p:cTn id="25" dur="1500" decel="50000" autoRev="1" fill="hold">
                                          <p:stCondLst>
                                            <p:cond delay="0"/>
                                          </p:stCondLst>
                                        </p:cTn>
                                        <p:tgtEl>
                                          <p:spTgt spid="11"/>
                                        </p:tgtEl>
                                        <p:attrNameLst>
                                          <p:attrName>ppt_x</p:attrName>
                                        </p:attrNameLst>
                                      </p:cBhvr>
                                    </p:anim>
                                    <p:anim from="(-#ppt_h/2)" to="(#ppt_y)" calcmode="lin" valueType="num">
                                      <p:cBhvr>
                                        <p:cTn id="26" dur="3000" fill="hold">
                                          <p:stCondLst>
                                            <p:cond delay="0"/>
                                          </p:stCondLst>
                                        </p:cTn>
                                        <p:tgtEl>
                                          <p:spTgt spid="11"/>
                                        </p:tgtEl>
                                        <p:attrNameLst>
                                          <p:attrName>ppt_y</p:attrName>
                                        </p:attrNameLst>
                                      </p:cBhvr>
                                    </p:anim>
                                    <p:animRot by="21600000">
                                      <p:cBhvr>
                                        <p:cTn id="27" dur="3000" fill="hold">
                                          <p:stCondLst>
                                            <p:cond delay="0"/>
                                          </p:stCondLst>
                                        </p:cTn>
                                        <p:tgtEl>
                                          <p:spTgt spid="1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 by="(-#ppt_w*2)" calcmode="lin" valueType="num">
                                      <p:cBhvr rctx="PPT">
                                        <p:cTn id="32" dur="1500" autoRev="1" fill="hold">
                                          <p:stCondLst>
                                            <p:cond delay="0"/>
                                          </p:stCondLst>
                                        </p:cTn>
                                        <p:tgtEl>
                                          <p:spTgt spid="10"/>
                                        </p:tgtEl>
                                        <p:attrNameLst>
                                          <p:attrName>ppt_w</p:attrName>
                                        </p:attrNameLst>
                                      </p:cBhvr>
                                    </p:anim>
                                    <p:anim by="(#ppt_w*0.50)" calcmode="lin" valueType="num">
                                      <p:cBhvr>
                                        <p:cTn id="33" dur="1500" decel="50000" autoRev="1" fill="hold">
                                          <p:stCondLst>
                                            <p:cond delay="0"/>
                                          </p:stCondLst>
                                        </p:cTn>
                                        <p:tgtEl>
                                          <p:spTgt spid="10"/>
                                        </p:tgtEl>
                                        <p:attrNameLst>
                                          <p:attrName>ppt_x</p:attrName>
                                        </p:attrNameLst>
                                      </p:cBhvr>
                                    </p:anim>
                                    <p:anim from="(-#ppt_h/2)" to="(#ppt_y)" calcmode="lin" valueType="num">
                                      <p:cBhvr>
                                        <p:cTn id="34" dur="3000" fill="hold">
                                          <p:stCondLst>
                                            <p:cond delay="0"/>
                                          </p:stCondLst>
                                        </p:cTn>
                                        <p:tgtEl>
                                          <p:spTgt spid="10"/>
                                        </p:tgtEl>
                                        <p:attrNameLst>
                                          <p:attrName>ppt_y</p:attrName>
                                        </p:attrNameLst>
                                      </p:cBhvr>
                                    </p:anim>
                                    <p:animRot by="21600000">
                                      <p:cBhvr>
                                        <p:cTn id="35" dur="3000" fill="hold">
                                          <p:stCondLst>
                                            <p:cond delay="0"/>
                                          </p:stCondLst>
                                        </p:cTn>
                                        <p:tgtEl>
                                          <p:spTgt spid="1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grpId="1" nodeType="clickEffect">
                                  <p:stCondLst>
                                    <p:cond delay="0"/>
                                  </p:stCondLst>
                                  <p:iterate type="lt">
                                    <p:tmPct val="0"/>
                                  </p:iterate>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0" fill="hold"/>
                                        <p:tgtEl>
                                          <p:spTgt spid="9"/>
                                        </p:tgtEl>
                                        <p:attrNameLst>
                                          <p:attrName>ppt_x</p:attrName>
                                        </p:attrNameLst>
                                      </p:cBhvr>
                                      <p:tavLst>
                                        <p:tav tm="0">
                                          <p:val>
                                            <p:strVal val="#ppt_x"/>
                                          </p:val>
                                        </p:tav>
                                        <p:tav tm="100000">
                                          <p:val>
                                            <p:strVal val="#ppt_x"/>
                                          </p:val>
                                        </p:tav>
                                      </p:tavLst>
                                    </p:anim>
                                    <p:anim calcmode="lin" valueType="num">
                                      <p:cBhvr additive="base">
                                        <p:cTn id="41"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by="(-#ppt_w*2)" calcmode="lin" valueType="num">
                                      <p:cBhvr rctx="PPT">
                                        <p:cTn id="46" dur="2500" autoRev="1" fill="hold">
                                          <p:stCondLst>
                                            <p:cond delay="0"/>
                                          </p:stCondLst>
                                        </p:cTn>
                                        <p:tgtEl>
                                          <p:spTgt spid="9"/>
                                        </p:tgtEl>
                                        <p:attrNameLst>
                                          <p:attrName>ppt_w</p:attrName>
                                        </p:attrNameLst>
                                      </p:cBhvr>
                                    </p:anim>
                                    <p:anim by="(#ppt_w*0.50)" calcmode="lin" valueType="num">
                                      <p:cBhvr>
                                        <p:cTn id="47" dur="2500" decel="50000" autoRev="1" fill="hold">
                                          <p:stCondLst>
                                            <p:cond delay="0"/>
                                          </p:stCondLst>
                                        </p:cTn>
                                        <p:tgtEl>
                                          <p:spTgt spid="9"/>
                                        </p:tgtEl>
                                        <p:attrNameLst>
                                          <p:attrName>ppt_x</p:attrName>
                                        </p:attrNameLst>
                                      </p:cBhvr>
                                    </p:anim>
                                    <p:anim from="(-#ppt_h/2)" to="(#ppt_y)" calcmode="lin" valueType="num">
                                      <p:cBhvr>
                                        <p:cTn id="48" dur="5000" fill="hold">
                                          <p:stCondLst>
                                            <p:cond delay="0"/>
                                          </p:stCondLst>
                                        </p:cTn>
                                        <p:tgtEl>
                                          <p:spTgt spid="9"/>
                                        </p:tgtEl>
                                        <p:attrNameLst>
                                          <p:attrName>ppt_y</p:attrName>
                                        </p:attrNameLst>
                                      </p:cBhvr>
                                    </p:anim>
                                    <p:animRot by="21600000">
                                      <p:cBhvr>
                                        <p:cTn id="49" dur="5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4393</TotalTime>
  <Words>1377</Words>
  <Application>Microsoft Office PowerPoint</Application>
  <PresentationFormat>全屏显示(4:3)</PresentationFormat>
  <Paragraphs>258</Paragraphs>
  <Slides>73</Slides>
  <Notes>67</Notes>
  <HiddenSlides>0</HiddenSlides>
  <MMClips>0</MMClips>
  <ScaleCrop>false</ScaleCrop>
  <HeadingPairs>
    <vt:vector size="4" baseType="variant">
      <vt:variant>
        <vt:lpstr>主题</vt:lpstr>
      </vt:variant>
      <vt:variant>
        <vt:i4>1</vt:i4>
      </vt:variant>
      <vt:variant>
        <vt:lpstr>幻灯片标题</vt:lpstr>
      </vt:variant>
      <vt:variant>
        <vt:i4>73</vt:i4>
      </vt:variant>
    </vt:vector>
  </HeadingPairs>
  <TitlesOfParts>
    <vt:vector size="74" baseType="lpstr">
      <vt:lpstr>Office 主题</vt:lpstr>
      <vt:lpstr>欢迎进入宇宙之窗 （六）</vt:lpstr>
      <vt:lpstr>宇宙—星系</vt:lpstr>
      <vt:lpstr>幻灯片 3</vt:lpstr>
      <vt:lpstr>幻灯片 4</vt:lpstr>
      <vt:lpstr>幻灯片 5</vt:lpstr>
      <vt:lpstr>宇宙最深处</vt:lpstr>
      <vt:lpstr>宇宙星系合成照</vt:lpstr>
      <vt:lpstr>星系分类</vt:lpstr>
      <vt:lpstr>遥远星系3D合成图</vt:lpstr>
      <vt:lpstr>110亿光年的年轻星系</vt:lpstr>
      <vt:lpstr>135亿年前早期星系</vt:lpstr>
      <vt:lpstr>132亿年最古老星系</vt:lpstr>
      <vt:lpstr>110亿光年青春期星系</vt:lpstr>
      <vt:lpstr>129.1亿光年新银河系</vt:lpstr>
      <vt:lpstr>巨型星系HUDF-JD2</vt:lpstr>
      <vt:lpstr>HUDF-JD2巨型星系</vt:lpstr>
      <vt:lpstr>ESO介绍，暗星系是充满气体的小星系，在宇宙形成初期就已出现，天文学家相信暗星系是现有明亮星系的构成部分。 NGC 4449星系是宇宙早期的原始星系，距离地球约1250万光年。当时这些小星系彼此碰撞、吞并.</vt:lpstr>
      <vt:lpstr>暗星系（绿圈）</vt:lpstr>
      <vt:lpstr>矮星系 赛吉尔-1</vt:lpstr>
      <vt:lpstr>赛吉尔-1隐身不见</vt:lpstr>
      <vt:lpstr>绿色属于同一星系</vt:lpstr>
      <vt:lpstr>这个矮星系以每秒209公里的速度相对银河系运动，但其中一些恒星运动速度仅有每秒194公里，而另一些却高达每秒224公里。 根据计算结果，要想造成速度异常，该矮星系质量应该约为60万倍太阳质量。但是仅发现约1000颗质量和太阳相仿古老恒星，所以其他为隐藏的暗物质。</vt:lpstr>
      <vt:lpstr>最暗星系“仙女座-IX”</vt:lpstr>
      <vt:lpstr>仙女座星系</vt:lpstr>
      <vt:lpstr>仙女星系M31</vt:lpstr>
      <vt:lpstr>三角座M33星系</vt:lpstr>
      <vt:lpstr>三角座星系紫外照</vt:lpstr>
      <vt:lpstr>M51螺旋星系</vt:lpstr>
      <vt:lpstr>M51螺旋星系</vt:lpstr>
      <vt:lpstr>NGC 5194涡状星系</vt:lpstr>
      <vt:lpstr>Messier64黑眼星系</vt:lpstr>
      <vt:lpstr>狮子座M66星系</vt:lpstr>
      <vt:lpstr>M74幻影星系</vt:lpstr>
      <vt:lpstr>M81大熊座螺旋星系</vt:lpstr>
      <vt:lpstr>M82 星爆星系</vt:lpstr>
      <vt:lpstr>M101彩虹风车</vt:lpstr>
      <vt:lpstr>眼状天体螺旋星系</vt:lpstr>
      <vt:lpstr>NGC 123大螺旋星系</vt:lpstr>
      <vt:lpstr>鲸鱼座NGC 157星系</vt:lpstr>
      <vt:lpstr>NGC 224巨型旋涡星系</vt:lpstr>
      <vt:lpstr>NGC404“幽灵星系”</vt:lpstr>
      <vt:lpstr>玉夫座双胞胎星系</vt:lpstr>
      <vt:lpstr>NGC463鳄鱼星系</vt:lpstr>
      <vt:lpstr>蝌蚪星系</vt:lpstr>
      <vt:lpstr>“NGC 891”螺旋星系</vt:lpstr>
      <vt:lpstr>NGC1512棒状星系</vt:lpstr>
      <vt:lpstr>NGC2683”UFO星系”</vt:lpstr>
      <vt:lpstr>NGC 2841圆盘星系</vt:lpstr>
      <vt:lpstr>NGC 2841螺旋星系</vt:lpstr>
      <vt:lpstr>NGC3242“木星的”</vt:lpstr>
      <vt:lpstr>NGC 3314光影骗局</vt:lpstr>
      <vt:lpstr>NGC3370螺旋星系</vt:lpstr>
      <vt:lpstr>NGC 3393螺旋星系</vt:lpstr>
      <vt:lpstr>NGC 3982风车星系</vt:lpstr>
      <vt:lpstr>NGC 4452超薄电脑</vt:lpstr>
      <vt:lpstr>NGC4522潘多拉星系</vt:lpstr>
      <vt:lpstr>NGC4594-M104草帽星系</vt:lpstr>
      <vt:lpstr>鳄鱼星系伴星系</vt:lpstr>
      <vt:lpstr>星爆星系</vt:lpstr>
      <vt:lpstr>NGC4666附近天区</vt:lpstr>
      <vt:lpstr>NGC 4696星系</vt:lpstr>
      <vt:lpstr>NGC 4710透镜状星系</vt:lpstr>
      <vt:lpstr>NGC4911漩涡星系</vt:lpstr>
      <vt:lpstr>NGC4921螺旋星系</vt:lpstr>
      <vt:lpstr>NGC 4945雪茄星系</vt:lpstr>
      <vt:lpstr>侏儒椭圆星系 NGC 5128</vt:lpstr>
      <vt:lpstr>NGC5866 透镜状星系</vt:lpstr>
      <vt:lpstr>棒状旋转星系</vt:lpstr>
      <vt:lpstr>NGC6217棒状星系</vt:lpstr>
      <vt:lpstr>螺旋星系NGC 6503</vt:lpstr>
      <vt:lpstr>微型星系小豆豆</vt:lpstr>
      <vt:lpstr>“史蒂芬五重星系”名不符实</vt:lpstr>
      <vt:lpstr>谢谢收看</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星系1</dc:title>
  <dc:creator>Pig&amp;Mouse</dc:creator>
  <cp:lastModifiedBy>FtpDown</cp:lastModifiedBy>
  <cp:revision>483</cp:revision>
  <dcterms:created xsi:type="dcterms:W3CDTF">2010-11-27T06:25:20Z</dcterms:created>
  <dcterms:modified xsi:type="dcterms:W3CDTF">2013-11-30T09:12:32Z</dcterms:modified>
</cp:coreProperties>
</file>