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53" r:id="rId2"/>
    <p:sldId id="258" r:id="rId3"/>
    <p:sldId id="299" r:id="rId4"/>
    <p:sldId id="312" r:id="rId5"/>
    <p:sldId id="315" r:id="rId6"/>
    <p:sldId id="316" r:id="rId7"/>
    <p:sldId id="317" r:id="rId8"/>
    <p:sldId id="318" r:id="rId9"/>
    <p:sldId id="265" r:id="rId10"/>
    <p:sldId id="314" r:id="rId11"/>
    <p:sldId id="323" r:id="rId12"/>
    <p:sldId id="331" r:id="rId13"/>
    <p:sldId id="293" r:id="rId14"/>
    <p:sldId id="328" r:id="rId15"/>
    <p:sldId id="329" r:id="rId16"/>
    <p:sldId id="336" r:id="rId17"/>
    <p:sldId id="338" r:id="rId18"/>
    <p:sldId id="337" r:id="rId19"/>
    <p:sldId id="339" r:id="rId20"/>
    <p:sldId id="269" r:id="rId21"/>
    <p:sldId id="332" r:id="rId22"/>
    <p:sldId id="285" r:id="rId23"/>
    <p:sldId id="335" r:id="rId24"/>
    <p:sldId id="330" r:id="rId25"/>
    <p:sldId id="305" r:id="rId26"/>
    <p:sldId id="341" r:id="rId27"/>
    <p:sldId id="290" r:id="rId28"/>
    <p:sldId id="270" r:id="rId29"/>
    <p:sldId id="333" r:id="rId30"/>
    <p:sldId id="342" r:id="rId31"/>
    <p:sldId id="334" r:id="rId32"/>
    <p:sldId id="296" r:id="rId33"/>
    <p:sldId id="297" r:id="rId34"/>
    <p:sldId id="271" r:id="rId35"/>
    <p:sldId id="294" r:id="rId36"/>
    <p:sldId id="272" r:id="rId37"/>
    <p:sldId id="319" r:id="rId38"/>
    <p:sldId id="268" r:id="rId39"/>
    <p:sldId id="276" r:id="rId40"/>
    <p:sldId id="309" r:id="rId41"/>
    <p:sldId id="275" r:id="rId42"/>
    <p:sldId id="298" r:id="rId43"/>
    <p:sldId id="295" r:id="rId44"/>
    <p:sldId id="310" r:id="rId45"/>
    <p:sldId id="292" r:id="rId46"/>
    <p:sldId id="273" r:id="rId47"/>
    <p:sldId id="279" r:id="rId48"/>
    <p:sldId id="281" r:id="rId49"/>
    <p:sldId id="282" r:id="rId50"/>
    <p:sldId id="291" r:id="rId51"/>
    <p:sldId id="300" r:id="rId52"/>
    <p:sldId id="278" r:id="rId53"/>
    <p:sldId id="283" r:id="rId54"/>
    <p:sldId id="301" r:id="rId55"/>
    <p:sldId id="302" r:id="rId56"/>
    <p:sldId id="343" r:id="rId57"/>
    <p:sldId id="344" r:id="rId58"/>
    <p:sldId id="345" r:id="rId59"/>
    <p:sldId id="346" r:id="rId60"/>
    <p:sldId id="347" r:id="rId61"/>
    <p:sldId id="348" r:id="rId62"/>
    <p:sldId id="349" r:id="rId63"/>
    <p:sldId id="350" r:id="rId64"/>
    <p:sldId id="351" r:id="rId65"/>
    <p:sldId id="352" r:id="rId66"/>
    <p:sldId id="354" r:id="rId6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1AFFFA"/>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7646" autoAdjust="0"/>
    <p:restoredTop sz="86404" autoAdjust="0"/>
  </p:normalViewPr>
  <p:slideViewPr>
    <p:cSldViewPr>
      <p:cViewPr>
        <p:scale>
          <a:sx n="80" d="100"/>
          <a:sy n="80" d="100"/>
        </p:scale>
        <p:origin x="-3300" y="-738"/>
      </p:cViewPr>
      <p:guideLst>
        <p:guide orient="horz" pos="2160"/>
        <p:guide pos="2880"/>
      </p:guideLst>
    </p:cSldViewPr>
  </p:slideViewPr>
  <p:outlineViewPr>
    <p:cViewPr>
      <p:scale>
        <a:sx n="33" d="100"/>
        <a:sy n="33" d="100"/>
      </p:scale>
      <p:origin x="33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106DC2-5ED8-48B8-B56B-82A9B3F3A303}" type="datetimeFigureOut">
              <a:rPr lang="zh-CN" altLang="en-US" smtClean="0"/>
              <a:pPr/>
              <a:t>2013/12/2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3188A-96A2-47FF-8C4C-410A928D2E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1F9906-7BF6-421A-B74C-A9CF4BD6007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938CB-4FC7-42FC-AA75-0478BF1AA6B8}" type="slidenum">
              <a:rPr lang="en-US" altLang="zh-CN"/>
              <a:pPr/>
              <a:t>22</a:t>
            </a:fld>
            <a:endParaRPr lang="en-US" altLang="zh-CN"/>
          </a:p>
        </p:txBody>
      </p:sp>
      <p:sp>
        <p:nvSpPr>
          <p:cNvPr id="27650" name="Rectangle 1026"/>
          <p:cNvSpPr>
            <a:spLocks noGrp="1" noRot="1" noChangeAspect="1" noChangeArrowheads="1" noTextEdit="1"/>
          </p:cNvSpPr>
          <p:nvPr>
            <p:ph type="sldImg"/>
          </p:nvPr>
        </p:nvSpPr>
        <p:spPr>
          <a:ln/>
        </p:spPr>
      </p:sp>
      <p:sp>
        <p:nvSpPr>
          <p:cNvPr id="27651" name="Rectangle 1027"/>
          <p:cNvSpPr>
            <a:spLocks noGrp="1" noChangeArrowheads="1"/>
          </p:cNvSpPr>
          <p:nvPr>
            <p:ph type="body" idx="1"/>
          </p:nvPr>
        </p:nvSpPr>
        <p:spPr/>
        <p:txBody>
          <a:bodyPr/>
          <a:lstStyle/>
          <a:p>
            <a:endParaRPr lang="en-US" altLang="zh-CN"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BA640-462C-4584-B621-D1C35CEDFD5F}" type="slidenum">
              <a:rPr lang="en-US" altLang="zh-CN"/>
              <a:pPr/>
              <a:t>27</a:t>
            </a:fld>
            <a:endParaRPr lang="en-US" altLang="zh-CN"/>
          </a:p>
        </p:txBody>
      </p:sp>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zh-CN" altLang="en-US" dirty="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28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265F44-8EC5-4717-BC88-3A327F2946E7}" type="slidenum">
              <a:rPr lang="zh-CN" altLang="en-US" smtClean="0"/>
              <a:pPr/>
              <a:t>30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32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33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34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35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265F44-8EC5-4717-BC88-3A327F2946E7}" type="slidenum">
              <a:rPr lang="zh-CN" altLang="en-US" smtClean="0"/>
              <a:pPr/>
              <a:t>37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38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39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91F9906-7BF6-421A-B74C-A9CF4BD60077}" type="slidenum">
              <a:rPr lang="zh-CN" altLang="en-US" smtClean="0"/>
              <a:pPr/>
              <a:t>40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265F44-8EC5-4717-BC88-3A327F2946E7}" type="slidenum">
              <a:rPr lang="zh-CN" altLang="en-US" smtClean="0"/>
              <a:pPr/>
              <a:t>41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42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43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smtClean="0"/>
          </a:p>
        </p:txBody>
      </p:sp>
      <p:sp>
        <p:nvSpPr>
          <p:cNvPr id="4" name="灯片编号占位符 3"/>
          <p:cNvSpPr>
            <a:spLocks noGrp="1"/>
          </p:cNvSpPr>
          <p:nvPr>
            <p:ph type="sldNum" sz="quarter" idx="10"/>
          </p:nvPr>
        </p:nvSpPr>
        <p:spPr/>
        <p:txBody>
          <a:bodyPr/>
          <a:lstStyle/>
          <a:p>
            <a:fld id="{491F9906-7BF6-421A-B74C-A9CF4BD60077}" type="slidenum">
              <a:rPr lang="zh-CN" altLang="en-US" smtClean="0"/>
              <a:pPr/>
              <a:t>44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45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zh-CN" altLang="en-US" dirty="0"/>
          </a:p>
        </p:txBody>
      </p:sp>
      <p:sp>
        <p:nvSpPr>
          <p:cNvPr id="4" name="灯片编号占位符 3"/>
          <p:cNvSpPr>
            <a:spLocks noGrp="1"/>
          </p:cNvSpPr>
          <p:nvPr>
            <p:ph type="sldNum" sz="quarter" idx="10"/>
          </p:nvPr>
        </p:nvSpPr>
        <p:spPr/>
        <p:txBody>
          <a:bodyPr/>
          <a:lstStyle/>
          <a:p>
            <a:fld id="{49265F44-8EC5-4717-BC88-3A327F2946E7}" type="slidenum">
              <a:rPr lang="zh-CN" altLang="en-US" smtClean="0"/>
              <a:pPr/>
              <a:t>46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3CA28-01E7-4554-A118-DF55F8CF2160}" type="slidenum">
              <a:rPr lang="en-US" altLang="zh-CN"/>
              <a:pPr/>
              <a:t>47</a:t>
            </a:fld>
            <a:endParaRPr lang="en-US" altLang="zh-CN"/>
          </a:p>
        </p:txBody>
      </p:sp>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265F44-8EC5-4717-BC88-3A327F2946E7}" type="slidenum">
              <a:rPr lang="zh-CN" altLang="en-US" smtClean="0"/>
              <a:pPr/>
              <a:t>48</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49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49265F44-8EC5-4717-BC88-3A327F2946E7}" type="slidenum">
              <a:rPr lang="zh-CN" altLang="en-US" smtClean="0"/>
              <a:pPr/>
              <a:t>50</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51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6</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52</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265F44-8EC5-4717-BC88-3A327F2946E7}" type="slidenum">
              <a:rPr lang="zh-CN" altLang="en-US" smtClean="0"/>
              <a:pPr/>
              <a:t>53</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54</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55</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58</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AA7C5-0BAB-478A-AE82-BC7F0DE78494}" type="slidenum">
              <a:rPr lang="en-US" altLang="zh-CN"/>
              <a:pPr/>
              <a:t>60</a:t>
            </a:fld>
            <a:endParaRPr lang="en-US" altLang="zh-CN"/>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zh-CN" altLang="en-US" dirty="0">
              <a:solidFill>
                <a:srgbClr val="636363"/>
              </a:solidFill>
            </a:endParaRPr>
          </a:p>
          <a:p>
            <a:endParaRPr lang="en-US" altLang="zh-C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8CC881-D049-465D-852A-836DCB81F4F7}" type="slidenum">
              <a:rPr lang="zh-CN" altLang="en-US" smtClean="0"/>
              <a:pPr/>
              <a:t>62</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9DFC4-EF15-4B04-8C51-FD548AF58707}" type="slidenum">
              <a:rPr lang="en-US" altLang="zh-CN"/>
              <a:pPr/>
              <a:t>63</a:t>
            </a:fld>
            <a:endParaRPr lang="en-US" altLang="zh-CN"/>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65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63188A-96A2-47FF-8C4C-410A928D2E76}"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41413" y="754063"/>
            <a:ext cx="4391025" cy="3294062"/>
          </a:xfrm>
        </p:spPr>
      </p:sp>
      <p:sp>
        <p:nvSpPr>
          <p:cNvPr id="149507" name="Rectangle 3"/>
          <p:cNvSpPr>
            <a:spLocks noGrp="1" noChangeArrowheads="1"/>
          </p:cNvSpPr>
          <p:nvPr>
            <p:ph type="body" idx="1"/>
          </p:nvPr>
        </p:nvSpPr>
        <p:spPr>
          <a:noFill/>
          <a:ln/>
        </p:spPr>
        <p:txBody>
          <a:bodyPr/>
          <a:lstStyle/>
          <a:p>
            <a:endParaRPr lang="zh-CN" altLang="en-US" dirty="0" smtClean="0">
              <a:latin typeface="Arial"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46D916F-CF5B-4EBD-82F3-25B472193AD9}" type="datetimeFigureOut">
              <a:rPr lang="zh-CN" altLang="en-US" smtClean="0"/>
              <a:pPr/>
              <a:t>2013/12/2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DF2524-CA14-4AD6-9BE7-37AB88488C7D}" type="slidenum">
              <a:rPr lang="zh-CN" altLang="en-US" smtClean="0"/>
              <a:pPr/>
              <a:t>‹#›</a:t>
            </a:fld>
            <a:endParaRPr lang="zh-CN" altLang="en-US"/>
          </a:p>
        </p:txBody>
      </p:sp>
    </p:spTree>
  </p:cSld>
  <p:clrMapOvr>
    <a:masterClrMapping/>
  </p:clrMapOvr>
  <p:transition spd="slow" advTm="300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D916F-CF5B-4EBD-82F3-25B472193AD9}" type="datetimeFigureOut">
              <a:rPr lang="zh-CN" altLang="en-US" smtClean="0"/>
              <a:pPr/>
              <a:t>2013/12/2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F2524-CA14-4AD6-9BE7-37AB88488C7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0"/>
            <a:ext cx="9144000" cy="6858000"/>
          </a:xfrm>
          <a:noFill/>
        </p:spPr>
        <p:txBody>
          <a:bodyPr>
            <a:noAutofit/>
          </a:bodyPr>
          <a:lstStyle/>
          <a:p>
            <a:r>
              <a:rPr lang="zh-CN" altLang="en-US" sz="8000" b="1" dirty="0" smtClean="0">
                <a:solidFill>
                  <a:srgbClr val="FF0000"/>
                </a:solidFill>
              </a:rPr>
              <a:t>欢迎进入宇宙之窗</a:t>
            </a:r>
            <a:r>
              <a:rPr lang="en-US" altLang="zh-CN" sz="8000" b="1" dirty="0" smtClean="0">
                <a:solidFill>
                  <a:srgbClr val="FF0000"/>
                </a:solidFill>
              </a:rPr>
              <a:t/>
            </a:r>
            <a:br>
              <a:rPr lang="en-US" altLang="zh-CN" sz="8000" b="1" dirty="0" smtClean="0">
                <a:solidFill>
                  <a:srgbClr val="FF0000"/>
                </a:solidFill>
              </a:rPr>
            </a:br>
            <a:r>
              <a:rPr lang="zh-CN" altLang="en-US" sz="8000" b="1" smtClean="0">
                <a:solidFill>
                  <a:srgbClr val="FF0000"/>
                </a:solidFill>
              </a:rPr>
              <a:t>（</a:t>
            </a:r>
            <a:r>
              <a:rPr lang="zh-CN" altLang="en-US" sz="8000" b="1" smtClean="0">
                <a:solidFill>
                  <a:srgbClr val="FF0000"/>
                </a:solidFill>
              </a:rPr>
              <a:t>七</a:t>
            </a:r>
            <a:r>
              <a:rPr lang="zh-CN" altLang="en-US" sz="8000" b="1" smtClean="0">
                <a:solidFill>
                  <a:srgbClr val="FF0000"/>
                </a:solidFill>
              </a:rPr>
              <a:t>）</a:t>
            </a:r>
            <a:r>
              <a:rPr lang="en-US" altLang="zh-CN" sz="4800" b="1" dirty="0" smtClean="0">
                <a:solidFill>
                  <a:srgbClr val="FF0000"/>
                </a:solidFill>
              </a:rPr>
              <a:t/>
            </a:r>
            <a:br>
              <a:rPr lang="en-US" altLang="zh-CN" sz="4800" b="1" dirty="0" smtClean="0">
                <a:solidFill>
                  <a:srgbClr val="FF0000"/>
                </a:solidFill>
              </a:rPr>
            </a:br>
            <a:r>
              <a:rPr lang="zh-CN" altLang="en-US" sz="6000" b="1" dirty="0" smtClean="0">
                <a:solidFill>
                  <a:srgbClr val="FF0000"/>
                </a:solidFill>
              </a:rPr>
              <a:t>让我们一起</a:t>
            </a:r>
            <a:r>
              <a:rPr lang="en-US" altLang="zh-CN" sz="6000" b="1" dirty="0" smtClean="0">
                <a:solidFill>
                  <a:srgbClr val="FF0000"/>
                </a:solidFill>
              </a:rPr>
              <a:t/>
            </a:r>
            <a:br>
              <a:rPr lang="en-US" altLang="zh-CN" sz="6000" b="1" dirty="0" smtClean="0">
                <a:solidFill>
                  <a:srgbClr val="FF0000"/>
                </a:solidFill>
              </a:rPr>
            </a:br>
            <a:r>
              <a:rPr lang="zh-CN" altLang="en-US" sz="6000" b="1" dirty="0" smtClean="0">
                <a:solidFill>
                  <a:srgbClr val="FF0000"/>
                </a:solidFill>
              </a:rPr>
              <a:t>探索宇宙的奥秘</a:t>
            </a:r>
            <a:r>
              <a:rPr lang="en-US" altLang="zh-CN" sz="4800" b="1" dirty="0" smtClean="0">
                <a:solidFill>
                  <a:srgbClr val="FF0000"/>
                </a:solidFill>
              </a:rPr>
              <a:t/>
            </a:r>
            <a:br>
              <a:rPr lang="en-US" altLang="zh-CN" sz="4800" b="1" dirty="0" smtClean="0">
                <a:solidFill>
                  <a:srgbClr val="FF0000"/>
                </a:solidFill>
              </a:rPr>
            </a:br>
            <a:r>
              <a:rPr lang="en-US" altLang="zh-CN" sz="4800" b="1" dirty="0" smtClean="0">
                <a:solidFill>
                  <a:srgbClr val="FF0000"/>
                </a:solidFill>
              </a:rPr>
              <a:t/>
            </a:r>
            <a:br>
              <a:rPr lang="en-US" altLang="zh-CN" sz="4800" b="1" dirty="0" smtClean="0">
                <a:solidFill>
                  <a:srgbClr val="FF0000"/>
                </a:solidFill>
              </a:rPr>
            </a:br>
            <a:r>
              <a:rPr lang="zh-CN" altLang="en-US" sz="4000" b="1" dirty="0" smtClean="0">
                <a:solidFill>
                  <a:srgbClr val="FF0000"/>
                </a:solidFill>
              </a:rPr>
              <a:t>自行设计幻灯片开始放映</a:t>
            </a:r>
            <a:r>
              <a:rPr lang="en-US" altLang="zh-CN" sz="4000" b="1" dirty="0" smtClean="0">
                <a:solidFill>
                  <a:srgbClr val="FF0000"/>
                </a:solidFill>
              </a:rPr>
              <a:t/>
            </a:r>
            <a:br>
              <a:rPr lang="en-US" altLang="zh-CN" sz="4000" b="1" dirty="0" smtClean="0">
                <a:solidFill>
                  <a:srgbClr val="FF0000"/>
                </a:solidFill>
              </a:rPr>
            </a:br>
            <a:r>
              <a:rPr lang="zh-CN" altLang="en-US" sz="4000" b="1" dirty="0" smtClean="0">
                <a:solidFill>
                  <a:srgbClr val="FF0000"/>
                </a:solidFill>
              </a:rPr>
              <a:t>可点击翻页</a:t>
            </a:r>
            <a:endParaRPr lang="zh-CN" altLang="en-US" sz="4000" b="1" dirty="0">
              <a:solidFill>
                <a:srgbClr val="FF0000"/>
              </a:solidFill>
            </a:endParaRPr>
          </a:p>
        </p:txBody>
      </p:sp>
      <p:sp>
        <p:nvSpPr>
          <p:cNvPr id="4" name="矩形 3"/>
          <p:cNvSpPr/>
          <p:nvPr/>
        </p:nvSpPr>
        <p:spPr>
          <a:xfrm>
            <a:off x="0" y="0"/>
            <a:ext cx="9144000" cy="1015663"/>
          </a:xfrm>
          <a:prstGeom prst="rect">
            <a:avLst/>
          </a:prstGeom>
          <a:noFill/>
        </p:spPr>
        <p:txBody>
          <a:bodyPr wrap="square">
            <a:spAutoFit/>
          </a:bodyPr>
          <a:lstStyle/>
          <a:p>
            <a:pPr algn="ctr"/>
            <a:endParaRPr lang="zh-CN" altLang="en-US" sz="6000"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ircle(ou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1"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1000" autoRev="1" fill="hold">
                                          <p:stCondLst>
                                            <p:cond delay="0"/>
                                          </p:stCondLst>
                                        </p:cTn>
                                        <p:tgtEl>
                                          <p:spTgt spid="2"/>
                                        </p:tgtEl>
                                        <p:attrNameLst>
                                          <p:attrName>ppt_w</p:attrName>
                                        </p:attrNameLst>
                                      </p:cBhvr>
                                    </p:anim>
                                    <p:anim by="(#ppt_w*0.50)" calcmode="lin" valueType="num">
                                      <p:cBhvr>
                                        <p:cTn id="13" dur="1000" decel="50000" autoRev="1" fill="hold">
                                          <p:stCondLst>
                                            <p:cond delay="0"/>
                                          </p:stCondLst>
                                        </p:cTn>
                                        <p:tgtEl>
                                          <p:spTgt spid="2"/>
                                        </p:tgtEl>
                                        <p:attrNameLst>
                                          <p:attrName>ppt_x</p:attrName>
                                        </p:attrNameLst>
                                      </p:cBhvr>
                                    </p:anim>
                                    <p:anim from="(-#ppt_h/2)" to="(#ppt_y)" calcmode="lin" valueType="num">
                                      <p:cBhvr>
                                        <p:cTn id="14" dur="2000" fill="hold">
                                          <p:stCondLst>
                                            <p:cond delay="0"/>
                                          </p:stCondLst>
                                        </p:cTn>
                                        <p:tgtEl>
                                          <p:spTgt spid="2"/>
                                        </p:tgtEl>
                                        <p:attrNameLst>
                                          <p:attrName>ppt_y</p:attrName>
                                        </p:attrNameLst>
                                      </p:cBhvr>
                                    </p:anim>
                                    <p:animRot by="21600000">
                                      <p:cBhvr>
                                        <p:cTn id="15" dur="2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黑洞内存在宇宙？（图片来源：NASA/CXC/CfA/R.Kraft et al., MPIfR/ESO/APEX/A.Weiss et al. and ESO/WFI）"/>
          <p:cNvPicPr>
            <a:picLocks noChangeAspect="1" noChangeArrowheads="1"/>
          </p:cNvPicPr>
          <p:nvPr/>
        </p:nvPicPr>
        <p:blipFill>
          <a:blip r:embed="rId3" cstate="print"/>
          <a:srcRect/>
          <a:stretch>
            <a:fillRect/>
          </a:stretch>
        </p:blipFill>
        <p:spPr bwMode="auto">
          <a:xfrm>
            <a:off x="0" y="0"/>
            <a:ext cx="9144000" cy="6857641"/>
          </a:xfrm>
          <a:prstGeom prst="rect">
            <a:avLst/>
          </a:prstGeom>
          <a:noFill/>
        </p:spPr>
      </p:pic>
      <p:sp>
        <p:nvSpPr>
          <p:cNvPr id="5" name="矩形 4"/>
          <p:cNvSpPr/>
          <p:nvPr/>
        </p:nvSpPr>
        <p:spPr>
          <a:xfrm>
            <a:off x="0" y="0"/>
            <a:ext cx="9144000" cy="2985433"/>
          </a:xfrm>
          <a:prstGeom prst="rect">
            <a:avLst/>
          </a:prstGeom>
        </p:spPr>
        <p:txBody>
          <a:bodyPr wrap="square">
            <a:spAutoFit/>
          </a:bodyPr>
          <a:lstStyle/>
          <a:p>
            <a:r>
              <a:rPr lang="zh-CN" altLang="en-US" sz="3600" b="1" dirty="0" smtClean="0">
                <a:solidFill>
                  <a:srgbClr val="00FFFF"/>
                </a:solidFill>
              </a:rPr>
              <a:t>根据一个离奇古怪的新理论，黑洞实际上是宇宙之间的通道</a:t>
            </a:r>
            <a:r>
              <a:rPr lang="en-US" altLang="zh-CN" sz="3600" b="1" dirty="0" smtClean="0">
                <a:solidFill>
                  <a:srgbClr val="00FFFF"/>
                </a:solidFill>
              </a:rPr>
              <a:t>——</a:t>
            </a:r>
            <a:r>
              <a:rPr lang="zh-CN" altLang="en-US" sz="3600" b="1" dirty="0" smtClean="0">
                <a:solidFill>
                  <a:srgbClr val="00FFFF"/>
                </a:solidFill>
              </a:rPr>
              <a:t>一种虫洞。这项理论指出，正如一些科学家所预测的那样，黑洞吞噬的物质并不会沦落成一个点，而是从黑洞另一端的“白洞”喷出</a:t>
            </a:r>
            <a:r>
              <a:rPr lang="en-US" altLang="zh-CN" sz="3600" b="1" dirty="0" smtClean="0">
                <a:solidFill>
                  <a:srgbClr val="00FFFF"/>
                </a:solidFill>
              </a:rPr>
              <a:t>!</a:t>
            </a:r>
            <a:r>
              <a:rPr lang="zh-CN" altLang="zh-CN" sz="3600" b="1" dirty="0" smtClean="0">
                <a:solidFill>
                  <a:srgbClr val="00FFFF"/>
                </a:solidFill>
              </a:rPr>
              <a:t>黑洞</a:t>
            </a:r>
            <a:r>
              <a:rPr lang="zh-CN" altLang="en-US" sz="3600" b="1" dirty="0" smtClean="0">
                <a:solidFill>
                  <a:srgbClr val="00FFFF"/>
                </a:solidFill>
              </a:rPr>
              <a:t>？虫洞</a:t>
            </a:r>
            <a:r>
              <a:rPr lang="en-US" altLang="zh-CN" sz="3600" b="1" dirty="0" smtClean="0">
                <a:solidFill>
                  <a:srgbClr val="00FFFF"/>
                </a:solidFill>
              </a:rPr>
              <a:t>-</a:t>
            </a:r>
            <a:r>
              <a:rPr lang="zh-CN" altLang="en-US" sz="3600" b="1" dirty="0" smtClean="0">
                <a:solidFill>
                  <a:srgbClr val="00FFFF"/>
                </a:solidFill>
              </a:rPr>
              <a:t>白洞</a:t>
            </a:r>
            <a:r>
              <a:rPr lang="zh-CN" altLang="zh-CN" sz="4000" b="1" dirty="0" smtClean="0">
                <a:solidFill>
                  <a:srgbClr val="66FFFF"/>
                </a:solidFill>
              </a:rPr>
              <a:t>？</a:t>
            </a:r>
            <a:endParaRPr lang="zh-CN" altLang="en-US" sz="4000" b="1" dirty="0">
              <a:solidFill>
                <a:srgbClr val="66FFFF"/>
              </a:solidFill>
            </a:endParaRPr>
          </a:p>
        </p:txBody>
      </p:sp>
      <p:sp>
        <p:nvSpPr>
          <p:cNvPr id="7" name="标题 6"/>
          <p:cNvSpPr>
            <a:spLocks noGrp="1"/>
          </p:cNvSpPr>
          <p:nvPr>
            <p:ph type="title" idx="4294967295"/>
          </p:nvPr>
        </p:nvSpPr>
        <p:spPr>
          <a:xfrm>
            <a:off x="0" y="5715000"/>
            <a:ext cx="9144000" cy="1143000"/>
          </a:xfrm>
        </p:spPr>
        <p:txBody>
          <a:bodyPr>
            <a:normAutofit fontScale="90000"/>
          </a:bodyPr>
          <a:lstStyle/>
          <a:p>
            <a:r>
              <a:rPr lang="zh-CN" sz="8000" b="1" kern="1200" dirty="0" smtClean="0">
                <a:solidFill>
                  <a:srgbClr val="00FFFF"/>
                </a:solidFill>
                <a:latin typeface="Calibri"/>
                <a:ea typeface="宋体"/>
                <a:cs typeface="+mj-cs"/>
              </a:rPr>
              <a:t>黑洞</a:t>
            </a:r>
            <a:r>
              <a:rPr lang="en-US" sz="8000" b="1" kern="1200" dirty="0" smtClean="0">
                <a:solidFill>
                  <a:srgbClr val="00FFFF"/>
                </a:solidFill>
                <a:latin typeface="Calibri"/>
                <a:ea typeface="宋体"/>
                <a:cs typeface="+mj-cs"/>
              </a:rPr>
              <a:t>-</a:t>
            </a:r>
            <a:r>
              <a:rPr lang="zh-CN" sz="8000" b="1" kern="1200" dirty="0" smtClean="0">
                <a:solidFill>
                  <a:srgbClr val="00FFFF"/>
                </a:solidFill>
                <a:latin typeface="Calibri"/>
                <a:ea typeface="宋体"/>
                <a:cs typeface="+mj-cs"/>
              </a:rPr>
              <a:t>宇宙间通道</a:t>
            </a:r>
            <a:r>
              <a:rPr lang="zh-CN" altLang="en-US" sz="8000" b="1" dirty="0" smtClean="0">
                <a:solidFill>
                  <a:srgbClr val="00FFFF"/>
                </a:solidFill>
                <a:latin typeface="Calibri"/>
                <a:ea typeface="宋体"/>
              </a:rPr>
              <a:t>！</a:t>
            </a:r>
            <a:endParaRPr lang="zh-CN" altLang="en-US" dirty="0">
              <a:solidFill>
                <a:srgbClr val="00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7"/>
                                        </p:tgtEl>
                                        <p:attrNameLst>
                                          <p:attrName>fillcolor</p:attrName>
                                        </p:attrNameLst>
                                      </p:cBhvr>
                                      <p:tavLst>
                                        <p:tav tm="0">
                                          <p:val>
                                            <p:clrVal>
                                              <a:schemeClr val="accent2"/>
                                            </p:clrVal>
                                          </p:val>
                                        </p:tav>
                                        <p:tav tm="50000">
                                          <p:val>
                                            <p:clrVal>
                                              <a:schemeClr val="hlink"/>
                                            </p:clrVal>
                                          </p:val>
                                        </p:tav>
                                      </p:tavLst>
                                    </p:anim>
                                    <p:set>
                                      <p:cBhvr>
                                        <p:cTn id="15" dur="500"/>
                                        <p:tgtEl>
                                          <p:spTgt spid="7"/>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1000" autoRev="1" fill="hold">
                                          <p:stCondLst>
                                            <p:cond delay="0"/>
                                          </p:stCondLst>
                                        </p:cTn>
                                        <p:tgtEl>
                                          <p:spTgt spid="5"/>
                                        </p:tgtEl>
                                        <p:attrNameLst>
                                          <p:attrName>ppt_w</p:attrName>
                                        </p:attrNameLst>
                                      </p:cBhvr>
                                    </p:anim>
                                    <p:anim by="(#ppt_w*0.50)" calcmode="lin" valueType="num">
                                      <p:cBhvr>
                                        <p:cTn id="21" dur="1000" decel="50000" autoRev="1" fill="hold">
                                          <p:stCondLst>
                                            <p:cond delay="0"/>
                                          </p:stCondLst>
                                        </p:cTn>
                                        <p:tgtEl>
                                          <p:spTgt spid="5"/>
                                        </p:tgtEl>
                                        <p:attrNameLst>
                                          <p:attrName>ppt_x</p:attrName>
                                        </p:attrNameLst>
                                      </p:cBhvr>
                                    </p:anim>
                                    <p:anim from="(-#ppt_h/2)" to="(#ppt_y)" calcmode="lin" valueType="num">
                                      <p:cBhvr>
                                        <p:cTn id="22" dur="2000" fill="hold">
                                          <p:stCondLst>
                                            <p:cond delay="0"/>
                                          </p:stCondLst>
                                        </p:cTn>
                                        <p:tgtEl>
                                          <p:spTgt spid="5"/>
                                        </p:tgtEl>
                                        <p:attrNameLst>
                                          <p:attrName>ppt_y</p:attrName>
                                        </p:attrNameLst>
                                      </p:cBhvr>
                                    </p:anim>
                                    <p:animRot by="21600000">
                                      <p:cBhvr>
                                        <p:cTn id="23" dur="2000" fill="hold">
                                          <p:stCondLst>
                                            <p:cond delay="0"/>
                                          </p:stCondLst>
                                        </p:cTn>
                                        <p:tgtEl>
                                          <p:spTgt spid="5"/>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0722"/>
                                        </p:tgtEl>
                                        <p:attrNameLst>
                                          <p:attrName>style.visibility</p:attrName>
                                        </p:attrNameLst>
                                      </p:cBhvr>
                                      <p:to>
                                        <p:strVal val="visible"/>
                                      </p:to>
                                    </p:set>
                                    <p:anim calcmode="lin" valueType="num">
                                      <p:cBhvr>
                                        <p:cTn id="28" dur="1000" fill="hold"/>
                                        <p:tgtEl>
                                          <p:spTgt spid="30722"/>
                                        </p:tgtEl>
                                        <p:attrNameLst>
                                          <p:attrName>ppt_w</p:attrName>
                                        </p:attrNameLst>
                                      </p:cBhvr>
                                      <p:tavLst>
                                        <p:tav tm="0">
                                          <p:val>
                                            <p:fltVal val="0"/>
                                          </p:val>
                                        </p:tav>
                                        <p:tav tm="100000">
                                          <p:val>
                                            <p:strVal val="#ppt_w"/>
                                          </p:val>
                                        </p:tav>
                                      </p:tavLst>
                                    </p:anim>
                                    <p:anim calcmode="lin" valueType="num">
                                      <p:cBhvr>
                                        <p:cTn id="29" dur="1000" fill="hold"/>
                                        <p:tgtEl>
                                          <p:spTgt spid="307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6986528"/>
          </a:xfrm>
          <a:prstGeom prst="rect">
            <a:avLst/>
          </a:prstGeom>
        </p:spPr>
        <p:txBody>
          <a:bodyPr wrap="square">
            <a:spAutoFit/>
          </a:bodyPr>
          <a:lstStyle/>
          <a:p>
            <a:pPr lvl="1"/>
            <a:r>
              <a:rPr lang="zh-CN" altLang="zh-CN" sz="2800" b="1" dirty="0" smtClean="0">
                <a:solidFill>
                  <a:srgbClr val="FF0000"/>
                </a:solidFill>
              </a:rPr>
              <a:t>天文学家了解到，包括银河系各星系都被巨型黑洞所</a:t>
            </a:r>
            <a:r>
              <a:rPr lang="zh-CN" altLang="zh-CN" sz="2800" b="1" dirty="0" smtClean="0"/>
              <a:t>固定</a:t>
            </a:r>
            <a:r>
              <a:rPr lang="zh-CN" altLang="en-US" sz="2800" b="1" dirty="0" smtClean="0"/>
              <a:t>？</a:t>
            </a:r>
            <a:r>
              <a:rPr lang="zh-CN" altLang="zh-CN" sz="2800" b="1" dirty="0" smtClean="0">
                <a:solidFill>
                  <a:srgbClr val="FF0000"/>
                </a:solidFill>
              </a:rPr>
              <a:t>。黑洞</a:t>
            </a:r>
            <a:r>
              <a:rPr lang="zh-CN" altLang="zh-CN" sz="2800" b="1" dirty="0" smtClean="0"/>
              <a:t>不停地</a:t>
            </a:r>
            <a:r>
              <a:rPr lang="zh-CN" altLang="zh-CN" sz="2800" b="1" dirty="0" smtClean="0">
                <a:solidFill>
                  <a:srgbClr val="FF0000"/>
                </a:solidFill>
              </a:rPr>
              <a:t>吸收周围的气体和尘埃，作为其壮大的“营养”。而吸积盘</a:t>
            </a:r>
            <a:r>
              <a:rPr lang="zh-CN" altLang="zh-CN" sz="2800" b="1" dirty="0" smtClean="0"/>
              <a:t>自身就刮出飓风</a:t>
            </a:r>
            <a:r>
              <a:rPr lang="zh-CN" altLang="zh-CN" sz="2800" b="1" dirty="0" smtClean="0">
                <a:solidFill>
                  <a:srgbClr val="FF0000"/>
                </a:solidFill>
              </a:rPr>
              <a:t>。喷气流从底部涌出，而在吸积盘上方，就像是一束激光</a:t>
            </a:r>
            <a:r>
              <a:rPr lang="zh-CN" altLang="en-US" sz="2800" b="1" dirty="0" smtClean="0">
                <a:solidFill>
                  <a:srgbClr val="FF0000"/>
                </a:solidFill>
              </a:rPr>
              <a:t>。？</a:t>
            </a:r>
            <a:endParaRPr lang="en-US" altLang="zh-CN" sz="2800" b="1" dirty="0" smtClean="0">
              <a:solidFill>
                <a:srgbClr val="FF0000"/>
              </a:solidFill>
            </a:endParaRPr>
          </a:p>
          <a:p>
            <a:pPr lvl="1"/>
            <a:r>
              <a:rPr lang="zh-CN" altLang="zh-CN" sz="2800" b="1" dirty="0" smtClean="0">
                <a:solidFill>
                  <a:srgbClr val="FF0000"/>
                </a:solidFill>
              </a:rPr>
              <a:t>黑洞按照吸积盘的旋转方向</a:t>
            </a:r>
            <a:r>
              <a:rPr lang="zh-CN" altLang="en-US" sz="2800" b="1" dirty="0" smtClean="0">
                <a:solidFill>
                  <a:srgbClr val="FF0000"/>
                </a:solidFill>
              </a:rPr>
              <a:t>分为</a:t>
            </a:r>
            <a:r>
              <a:rPr lang="zh-CN" altLang="zh-CN" sz="2800" b="1" dirty="0" smtClean="0">
                <a:solidFill>
                  <a:srgbClr val="FF0000"/>
                </a:solidFill>
              </a:rPr>
              <a:t>顺行黑洞</a:t>
            </a:r>
            <a:r>
              <a:rPr lang="en-US" altLang="zh-CN" sz="2800" b="1" dirty="0" smtClean="0">
                <a:solidFill>
                  <a:srgbClr val="FF0000"/>
                </a:solidFill>
              </a:rPr>
              <a:t> </a:t>
            </a:r>
            <a:r>
              <a:rPr lang="zh-CN" altLang="en-US" sz="2800" b="1" dirty="0" smtClean="0">
                <a:solidFill>
                  <a:srgbClr val="FF0000"/>
                </a:solidFill>
              </a:rPr>
              <a:t>和</a:t>
            </a:r>
            <a:r>
              <a:rPr lang="zh-CN" altLang="zh-CN" sz="2800" b="1" dirty="0" smtClean="0">
                <a:solidFill>
                  <a:srgbClr val="FF0000"/>
                </a:solidFill>
              </a:rPr>
              <a:t>逆行黑洞。最新研究显示，黑洞通过释放惊人的辐射能量，可以扼杀整个超大质量星系，它将使星系内的胚胎恒星未诞生就难逃毁灭厄运，并且迫使其它残留恒星缓慢死亡。最新的研究发现，逆行黑洞的喷气流最多，而顺行黑洞则较少甚至没有。逆行黑洞能有较多的喷气流，主要是由于这类黑洞与其内部轨道盘的边缘处有较大空隙</a:t>
            </a:r>
            <a:endParaRPr lang="en-US" altLang="zh-CN" sz="2800" b="1" dirty="0" smtClean="0">
              <a:solidFill>
                <a:srgbClr val="FF0000"/>
              </a:solidFill>
            </a:endParaRPr>
          </a:p>
          <a:p>
            <a:pPr lvl="1"/>
            <a:r>
              <a:rPr lang="zh-CN" altLang="zh-CN" sz="2800" b="1" dirty="0" smtClean="0">
                <a:solidFill>
                  <a:srgbClr val="FF0000"/>
                </a:solidFill>
              </a:rPr>
              <a:t>美国宇航局新的一项研究表明，逆向旋转的黑洞能够制造更大的喷气流。此研究结果有利于阐述星系是如何转换时间的。</a:t>
            </a:r>
            <a:endParaRPr lang="en-US" altLang="zh-CN" sz="2800" b="1" dirty="0" smtClean="0">
              <a:solidFill>
                <a:srgbClr val="FF0000"/>
              </a:solidFill>
            </a:endParaRPr>
          </a:p>
          <a:p>
            <a:pPr lvl="1"/>
            <a:endParaRPr lang="zh-CN" altLang="en-US" sz="28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gtEl>
                                        <p:attrNameLst>
                                          <p:attrName>fillcolor</p:attrName>
                                        </p:attrNameLst>
                                      </p:cBhvr>
                                      <p:tavLst>
                                        <p:tav tm="0">
                                          <p:val>
                                            <p:clrVal>
                                              <a:schemeClr val="accent2"/>
                                            </p:clrVal>
                                          </p:val>
                                        </p:tav>
                                        <p:tav tm="50000">
                                          <p:val>
                                            <p:clrVal>
                                              <a:schemeClr val="hlink"/>
                                            </p:clrVal>
                                          </p:val>
                                        </p:tav>
                                      </p:tavLst>
                                    </p:anim>
                                    <p:set>
                                      <p:cBhvr>
                                        <p:cTn id="15"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6555641"/>
          </a:xfrm>
          <a:prstGeom prst="rect">
            <a:avLst/>
          </a:prstGeom>
        </p:spPr>
        <p:txBody>
          <a:bodyPr wrap="square">
            <a:spAutoFit/>
          </a:bodyPr>
          <a:lstStyle/>
          <a:p>
            <a:pPr algn="ctr">
              <a:defRPr/>
            </a:pPr>
            <a:r>
              <a:rPr lang="zh-CN" altLang="en-US" sz="6000" b="1" dirty="0" smtClean="0">
                <a:solidFill>
                  <a:srgbClr val="FF0000"/>
                </a:solidFill>
              </a:rPr>
              <a:t>黑洞吞食过程</a:t>
            </a:r>
            <a:r>
              <a:rPr lang="en-US" altLang="zh-CN" sz="6000" b="1" dirty="0" smtClean="0">
                <a:solidFill>
                  <a:srgbClr val="FF0000"/>
                </a:solidFill>
              </a:rPr>
              <a:t>???</a:t>
            </a:r>
          </a:p>
          <a:p>
            <a:pPr algn="ctr">
              <a:defRPr/>
            </a:pPr>
            <a:r>
              <a:rPr lang="zh-CN" altLang="en-US" sz="4000" b="1" dirty="0" smtClean="0">
                <a:solidFill>
                  <a:srgbClr val="FF0000"/>
                </a:solidFill>
              </a:rPr>
              <a:t>黑洞吞食过程中所释放出的巨大能量会强烈抑制恒星的形成（左图）。如果没有外流物有规则的调控，星系就会拥有过多的会爆发成超新星的年轻恒星。 相反，一个过度活跃的黑洞（右图）也会终止恒星形成，使宿主星系缺少可以构建行星的重元素（恒星聚变产生），例如铁、硅和氧。而银河系中央黑洞（中图） 的活动程度和位置正是恰到好处。</a:t>
            </a: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3"/>
                                        </p:tgtEl>
                                        <p:attrNameLst>
                                          <p:attrName>fillcolor</p:attrName>
                                        </p:attrNameLst>
                                      </p:cBhvr>
                                      <p:tavLst>
                                        <p:tav tm="0">
                                          <p:val>
                                            <p:clrVal>
                                              <a:schemeClr val="accent2"/>
                                            </p:clrVal>
                                          </p:val>
                                        </p:tav>
                                        <p:tav tm="50000">
                                          <p:val>
                                            <p:clrVal>
                                              <a:schemeClr val="hlink"/>
                                            </p:clrVal>
                                          </p:val>
                                        </p:tav>
                                      </p:tavLst>
                                    </p:anim>
                                    <p:set>
                                      <p:cBhvr>
                                        <p:cTn id="15" dur="50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地球或因黑洞而存在：释放能量滋养生命"/>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4" name="矩形 3"/>
          <p:cNvSpPr/>
          <p:nvPr/>
        </p:nvSpPr>
        <p:spPr>
          <a:xfrm>
            <a:off x="6286512" y="2786058"/>
            <a:ext cx="2857488" cy="1938992"/>
          </a:xfrm>
          <a:prstGeom prst="rect">
            <a:avLst/>
          </a:prstGeom>
        </p:spPr>
        <p:txBody>
          <a:bodyPr wrap="square">
            <a:spAutoFit/>
          </a:bodyPr>
          <a:lstStyle/>
          <a:p>
            <a:r>
              <a:rPr lang="zh-CN" altLang="en-US" sz="4000" b="1" dirty="0" smtClean="0">
                <a:solidFill>
                  <a:srgbClr val="1AFFFA"/>
                </a:solidFill>
              </a:rPr>
              <a:t>过度活跃黑洞会终止恒星形成</a:t>
            </a:r>
            <a:endParaRPr lang="zh-CN" altLang="en-US" sz="4000" b="1" dirty="0">
              <a:solidFill>
                <a:srgbClr val="1AFFFA"/>
              </a:solidFill>
            </a:endParaRPr>
          </a:p>
        </p:txBody>
      </p:sp>
      <p:sp>
        <p:nvSpPr>
          <p:cNvPr id="5" name="矩形 4"/>
          <p:cNvSpPr/>
          <p:nvPr/>
        </p:nvSpPr>
        <p:spPr>
          <a:xfrm>
            <a:off x="0" y="0"/>
            <a:ext cx="9144000" cy="707886"/>
          </a:xfrm>
          <a:prstGeom prst="rect">
            <a:avLst/>
          </a:prstGeom>
        </p:spPr>
        <p:txBody>
          <a:bodyPr wrap="square">
            <a:spAutoFit/>
          </a:bodyPr>
          <a:lstStyle/>
          <a:p>
            <a:endParaRPr lang="zh-CN" altLang="en-US" sz="4000" b="1" dirty="0">
              <a:solidFill>
                <a:srgbClr val="1AFFFA"/>
              </a:solidFill>
            </a:endParaRPr>
          </a:p>
        </p:txBody>
      </p:sp>
      <p:sp>
        <p:nvSpPr>
          <p:cNvPr id="6" name="矩形 5"/>
          <p:cNvSpPr/>
          <p:nvPr/>
        </p:nvSpPr>
        <p:spPr>
          <a:xfrm>
            <a:off x="0" y="571480"/>
            <a:ext cx="3428992" cy="3170099"/>
          </a:xfrm>
          <a:prstGeom prst="rect">
            <a:avLst/>
          </a:prstGeom>
        </p:spPr>
        <p:txBody>
          <a:bodyPr wrap="square">
            <a:spAutoFit/>
          </a:bodyPr>
          <a:lstStyle/>
          <a:p>
            <a:r>
              <a:rPr lang="zh-CN" altLang="en-US" sz="4000" b="1" dirty="0" smtClean="0">
                <a:solidFill>
                  <a:srgbClr val="1AFFFA"/>
                </a:solidFill>
              </a:rPr>
              <a:t>没有外流物有规则的调控星系就会拥有过多年轻恒星会爆发成超新星</a:t>
            </a:r>
            <a:endParaRPr lang="zh-CN" altLang="en-US" sz="4000" b="1" dirty="0">
              <a:solidFill>
                <a:srgbClr val="1AFFFA"/>
              </a:solidFill>
            </a:endParaRPr>
          </a:p>
        </p:txBody>
      </p:sp>
      <p:sp>
        <p:nvSpPr>
          <p:cNvPr id="7" name="矩形 6"/>
          <p:cNvSpPr/>
          <p:nvPr/>
        </p:nvSpPr>
        <p:spPr>
          <a:xfrm>
            <a:off x="5357386" y="785794"/>
            <a:ext cx="2757486" cy="1323439"/>
          </a:xfrm>
          <a:prstGeom prst="rect">
            <a:avLst/>
          </a:prstGeom>
        </p:spPr>
        <p:txBody>
          <a:bodyPr wrap="none">
            <a:spAutoFit/>
          </a:bodyPr>
          <a:lstStyle/>
          <a:p>
            <a:r>
              <a:rPr lang="zh-CN" altLang="en-US" sz="4000" b="1" dirty="0" smtClean="0">
                <a:solidFill>
                  <a:srgbClr val="1AFFFA"/>
                </a:solidFill>
              </a:rPr>
              <a:t>银河系</a:t>
            </a:r>
            <a:r>
              <a:rPr lang="zh-CN" altLang="en-US" sz="4000" b="1" dirty="0" smtClean="0">
                <a:solidFill>
                  <a:srgbClr val="00FFFF"/>
                </a:solidFill>
              </a:rPr>
              <a:t>中央</a:t>
            </a:r>
            <a:endParaRPr lang="en-US" altLang="zh-CN" sz="4000" b="1" dirty="0" smtClean="0">
              <a:solidFill>
                <a:srgbClr val="00FFFF"/>
              </a:solidFill>
            </a:endParaRPr>
          </a:p>
          <a:p>
            <a:r>
              <a:rPr lang="zh-CN" altLang="en-US" sz="4000" b="1" dirty="0" smtClean="0">
                <a:solidFill>
                  <a:srgbClr val="00FFFF"/>
                </a:solidFill>
              </a:rPr>
              <a:t>黑洞喷流</a:t>
            </a:r>
            <a:endParaRPr lang="zh-CN" altLang="en-US" sz="4000" b="1" dirty="0">
              <a:solidFill>
                <a:srgbClr val="00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 fill="hold"/>
                                        <p:tgtEl>
                                          <p:spTgt spid="84994"/>
                                        </p:tgtEl>
                                        <p:attrNameLst>
                                          <p:attrName>ppt_w</p:attrName>
                                        </p:attrNameLst>
                                      </p:cBhvr>
                                      <p:tavLst>
                                        <p:tav tm="0">
                                          <p:val>
                                            <p:fltVal val="0"/>
                                          </p:val>
                                        </p:tav>
                                        <p:tav tm="100000">
                                          <p:val>
                                            <p:strVal val="#ppt_w"/>
                                          </p:val>
                                        </p:tav>
                                      </p:tavLst>
                                    </p:anim>
                                    <p:anim calcmode="lin" valueType="num">
                                      <p:cBhvr>
                                        <p:cTn id="8" dur="500" fill="hold"/>
                                        <p:tgtEl>
                                          <p:spTgt spid="849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1000" autoRev="1" fill="hold">
                                          <p:stCondLst>
                                            <p:cond delay="0"/>
                                          </p:stCondLst>
                                        </p:cTn>
                                        <p:tgtEl>
                                          <p:spTgt spid="7"/>
                                        </p:tgtEl>
                                        <p:attrNameLst>
                                          <p:attrName>ppt_w</p:attrName>
                                        </p:attrNameLst>
                                      </p:cBhvr>
                                    </p:anim>
                                    <p:anim by="(#ppt_w*0.50)" calcmode="lin" valueType="num">
                                      <p:cBhvr>
                                        <p:cTn id="14" dur="1000" decel="50000" autoRev="1" fill="hold">
                                          <p:stCondLst>
                                            <p:cond delay="0"/>
                                          </p:stCondLst>
                                        </p:cTn>
                                        <p:tgtEl>
                                          <p:spTgt spid="7"/>
                                        </p:tgtEl>
                                        <p:attrNameLst>
                                          <p:attrName>ppt_x</p:attrName>
                                        </p:attrNameLst>
                                      </p:cBhvr>
                                    </p:anim>
                                    <p:anim from="(-#ppt_h/2)" to="(#ppt_y)" calcmode="lin" valueType="num">
                                      <p:cBhvr>
                                        <p:cTn id="15" dur="2000" fill="hold">
                                          <p:stCondLst>
                                            <p:cond delay="0"/>
                                          </p:stCondLst>
                                        </p:cTn>
                                        <p:tgtEl>
                                          <p:spTgt spid="7"/>
                                        </p:tgtEl>
                                        <p:attrNameLst>
                                          <p:attrName>ppt_y</p:attrName>
                                        </p:attrNameLst>
                                      </p:cBhvr>
                                    </p:anim>
                                    <p:animRot by="21600000">
                                      <p:cBhvr>
                                        <p:cTn id="16" dur="2000" fill="hold">
                                          <p:stCondLst>
                                            <p:cond delay="0"/>
                                          </p:stCondLst>
                                        </p:cTn>
                                        <p:tgtEl>
                                          <p:spTgt spid="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nodePh="1">
                                  <p:stCondLst>
                                    <p:cond delay="0"/>
                                  </p:stCondLst>
                                  <p:endCondLst>
                                    <p:cond evt="begin" delay="0">
                                      <p:tn val="19"/>
                                    </p:cond>
                                  </p:end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4">
                                            <p:txEl>
                                              <p:pRg st="0" end="0"/>
                                            </p:txEl>
                                          </p:spTgt>
                                        </p:tgtEl>
                                        <p:attrNameLst>
                                          <p:attrName>style.visibility</p:attrName>
                                        </p:attrNameLst>
                                      </p:cBhvr>
                                      <p:to>
                                        <p:strVal val="visible"/>
                                      </p:to>
                                    </p:set>
                                    <p:anim by="(-#ppt_w*2)" calcmode="lin" valueType="num">
                                      <p:cBhvr rctx="PPT">
                                        <p:cTn id="29" dur="1000" autoRev="1" fill="hold">
                                          <p:stCondLst>
                                            <p:cond delay="0"/>
                                          </p:stCondLst>
                                        </p:cTn>
                                        <p:tgtEl>
                                          <p:spTgt spid="4">
                                            <p:txEl>
                                              <p:pRg st="0" end="0"/>
                                            </p:txEl>
                                          </p:spTgt>
                                        </p:tgtEl>
                                        <p:attrNameLst>
                                          <p:attrName>ppt_w</p:attrName>
                                        </p:attrNameLst>
                                      </p:cBhvr>
                                    </p:anim>
                                    <p:anim by="(#ppt_w*0.50)" calcmode="lin" valueType="num">
                                      <p:cBhvr>
                                        <p:cTn id="30" dur="1000" decel="50000" autoRev="1" fill="hold">
                                          <p:stCondLst>
                                            <p:cond delay="0"/>
                                          </p:stCondLst>
                                        </p:cTn>
                                        <p:tgtEl>
                                          <p:spTgt spid="4">
                                            <p:txEl>
                                              <p:pRg st="0" end="0"/>
                                            </p:txEl>
                                          </p:spTgt>
                                        </p:tgtEl>
                                        <p:attrNameLst>
                                          <p:attrName>ppt_x</p:attrName>
                                        </p:attrNameLst>
                                      </p:cBhvr>
                                    </p:anim>
                                    <p:anim from="(-#ppt_h/2)" to="(#ppt_y)" calcmode="lin" valueType="num">
                                      <p:cBhvr>
                                        <p:cTn id="31" dur="2000" fill="hold">
                                          <p:stCondLst>
                                            <p:cond delay="0"/>
                                          </p:stCondLst>
                                        </p:cTn>
                                        <p:tgtEl>
                                          <p:spTgt spid="4">
                                            <p:txEl>
                                              <p:pRg st="0" end="0"/>
                                            </p:txEl>
                                          </p:spTgt>
                                        </p:tgtEl>
                                        <p:attrNameLst>
                                          <p:attrName>ppt_y</p:attrName>
                                        </p:attrNameLst>
                                      </p:cBhvr>
                                    </p:anim>
                                    <p:animRot by="21600000">
                                      <p:cBhvr>
                                        <p:cTn id="32" dur="2000" fill="hold">
                                          <p:stCondLst>
                                            <p:cond delay="0"/>
                                          </p:stCondLst>
                                        </p:cTn>
                                        <p:tgtEl>
                                          <p:spTgt spid="4">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by="(-#ppt_w*2)" calcmode="lin" valueType="num">
                                      <p:cBhvr rctx="PPT">
                                        <p:cTn id="37" dur="500" autoRev="1" fill="hold">
                                          <p:stCondLst>
                                            <p:cond delay="0"/>
                                          </p:stCondLst>
                                        </p:cTn>
                                        <p:tgtEl>
                                          <p:spTgt spid="6"/>
                                        </p:tgtEl>
                                        <p:attrNameLst>
                                          <p:attrName>ppt_w</p:attrName>
                                        </p:attrNameLst>
                                      </p:cBhvr>
                                    </p:anim>
                                    <p:anim by="(#ppt_w*0.50)" calcmode="lin" valueType="num">
                                      <p:cBhvr>
                                        <p:cTn id="38" dur="500" decel="50000" autoRev="1" fill="hold">
                                          <p:stCondLst>
                                            <p:cond delay="0"/>
                                          </p:stCondLst>
                                        </p:cTn>
                                        <p:tgtEl>
                                          <p:spTgt spid="6"/>
                                        </p:tgtEl>
                                        <p:attrNameLst>
                                          <p:attrName>ppt_x</p:attrName>
                                        </p:attrNameLst>
                                      </p:cBhvr>
                                    </p:anim>
                                    <p:anim from="(-#ppt_h/2)" to="(#ppt_y)" calcmode="lin" valueType="num">
                                      <p:cBhvr>
                                        <p:cTn id="39" dur="1000" fill="hold">
                                          <p:stCondLst>
                                            <p:cond delay="0"/>
                                          </p:stCondLst>
                                        </p:cTn>
                                        <p:tgtEl>
                                          <p:spTgt spid="6"/>
                                        </p:tgtEl>
                                        <p:attrNameLst>
                                          <p:attrName>ppt_y</p:attrName>
                                        </p:attrNameLst>
                                      </p:cBhvr>
                                    </p:anim>
                                    <p:animRot by="21600000">
                                      <p:cBhvr>
                                        <p:cTn id="40" dur="1000" fill="hold">
                                          <p:stCondLst>
                                            <p:cond delay="0"/>
                                          </p:stCondLst>
                                        </p:cTn>
                                        <p:tgtEl>
                                          <p:spTgt spid="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84994"/>
                                        </p:tgtEl>
                                        <p:attrNameLst>
                                          <p:attrName>style.visibility</p:attrName>
                                        </p:attrNameLst>
                                      </p:cBhvr>
                                      <p:to>
                                        <p:strVal val="visible"/>
                                      </p:to>
                                    </p:set>
                                    <p:anim calcmode="lin" valueType="num">
                                      <p:cBhvr>
                                        <p:cTn id="45" dur="3000" fill="hold"/>
                                        <p:tgtEl>
                                          <p:spTgt spid="84994"/>
                                        </p:tgtEl>
                                        <p:attrNameLst>
                                          <p:attrName>ppt_w</p:attrName>
                                        </p:attrNameLst>
                                      </p:cBhvr>
                                      <p:tavLst>
                                        <p:tav tm="0">
                                          <p:val>
                                            <p:fltVal val="0"/>
                                          </p:val>
                                        </p:tav>
                                        <p:tav tm="100000">
                                          <p:val>
                                            <p:strVal val="#ppt_w"/>
                                          </p:val>
                                        </p:tav>
                                      </p:tavLst>
                                    </p:anim>
                                    <p:anim calcmode="lin" valueType="num">
                                      <p:cBhvr>
                                        <p:cTn id="46" dur="3000" fill="hold"/>
                                        <p:tgtEl>
                                          <p:spTgt spid="849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cstate="print"/>
          <a:srcRect/>
          <a:stretch>
            <a:fillRect/>
          </a:stretch>
        </p:blipFill>
        <p:spPr bwMode="auto">
          <a:xfrm>
            <a:off x="0" y="0"/>
            <a:ext cx="9144000" cy="6858024"/>
          </a:xfrm>
          <a:prstGeom prst="rect">
            <a:avLst/>
          </a:prstGeom>
          <a:noFill/>
          <a:ln w="9525">
            <a:noFill/>
            <a:miter lim="800000"/>
            <a:headEnd/>
            <a:tailEnd/>
          </a:ln>
        </p:spPr>
      </p:pic>
      <p:sp>
        <p:nvSpPr>
          <p:cNvPr id="5" name="矩形 4"/>
          <p:cNvSpPr/>
          <p:nvPr/>
        </p:nvSpPr>
        <p:spPr>
          <a:xfrm>
            <a:off x="0" y="4549676"/>
            <a:ext cx="9144000" cy="2308324"/>
          </a:xfrm>
          <a:prstGeom prst="rect">
            <a:avLst/>
          </a:prstGeom>
        </p:spPr>
        <p:txBody>
          <a:bodyPr wrap="square">
            <a:spAutoFit/>
          </a:bodyPr>
          <a:lstStyle/>
          <a:p>
            <a:pPr algn="ctr"/>
            <a:r>
              <a:rPr lang="zh-CN" altLang="en-US" sz="4800" b="1" dirty="0" smtClean="0">
                <a:solidFill>
                  <a:srgbClr val="00FFFF"/>
                </a:solidFill>
                <a:latin typeface="Arial" charset="0"/>
              </a:rPr>
              <a:t>仙女座星系发现26个疑似黑洞</a:t>
            </a:r>
            <a:endParaRPr lang="en-US" altLang="zh-CN" sz="4800" b="1" dirty="0" smtClean="0">
              <a:solidFill>
                <a:srgbClr val="00FFFF"/>
              </a:solidFill>
              <a:latin typeface="Arial" charset="0"/>
            </a:endParaRPr>
          </a:p>
          <a:p>
            <a:pPr algn="ctr"/>
            <a:r>
              <a:rPr lang="zh-CN" altLang="en-US" sz="4800" b="1" dirty="0" smtClean="0">
                <a:solidFill>
                  <a:srgbClr val="00FFFF"/>
                </a:solidFill>
                <a:latin typeface="Arial" charset="0"/>
              </a:rPr>
              <a:t>是本星系群中最大成员</a:t>
            </a:r>
            <a:endParaRPr lang="en-US" altLang="zh-CN" sz="4800" b="1" dirty="0" smtClean="0">
              <a:solidFill>
                <a:srgbClr val="00FFFF"/>
              </a:solidFill>
              <a:latin typeface="Arial" charset="0"/>
            </a:endParaRPr>
          </a:p>
          <a:p>
            <a:pPr algn="ctr"/>
            <a:r>
              <a:rPr lang="zh-CN" altLang="en-US" sz="4800" b="1" dirty="0" smtClean="0">
                <a:solidFill>
                  <a:srgbClr val="00FFFF"/>
                </a:solidFill>
                <a:latin typeface="Arial" charset="0"/>
              </a:rPr>
              <a:t>银河系第二，已发现50个黑洞</a:t>
            </a:r>
            <a:endParaRPr lang="zh-CN" altLang="en-US" sz="4800" b="1" dirty="0" smtClean="0">
              <a:solidFill>
                <a:srgbClr val="00FFFF"/>
              </a:solidFill>
            </a:endParaRPr>
          </a:p>
        </p:txBody>
      </p:sp>
      <p:sp>
        <p:nvSpPr>
          <p:cNvPr id="4" name="标题 3"/>
          <p:cNvSpPr>
            <a:spLocks noGrp="1"/>
          </p:cNvSpPr>
          <p:nvPr>
            <p:ph type="title" idx="4294967295"/>
          </p:nvPr>
        </p:nvSpPr>
        <p:spPr>
          <a:xfrm>
            <a:off x="0" y="0"/>
            <a:ext cx="9144000" cy="1417638"/>
          </a:xfrm>
        </p:spPr>
        <p:txBody>
          <a:bodyPr/>
          <a:lstStyle/>
          <a:p>
            <a:r>
              <a:rPr lang="zh-CN" sz="8000" b="1" kern="1200" dirty="0" smtClean="0">
                <a:solidFill>
                  <a:srgbClr val="00FFFF"/>
                </a:solidFill>
                <a:latin typeface="Arial"/>
                <a:ea typeface="宋体"/>
                <a:cs typeface="+mn-cs"/>
              </a:rPr>
              <a:t>仙女座星系</a:t>
            </a:r>
            <a:r>
              <a:rPr lang="zh-CN" altLang="en-US" sz="6000" b="1" dirty="0" smtClean="0">
                <a:solidFill>
                  <a:srgbClr val="00FFFF"/>
                </a:solidFill>
                <a:latin typeface="Arial" charset="0"/>
              </a:rPr>
              <a:t>黑洞</a:t>
            </a:r>
            <a:endParaRPr lang="zh-CN" altLang="en-US" sz="6000"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fade">
                                      <p:cBhvr>
                                        <p:cTn id="7" dur="770" decel="100000"/>
                                        <p:tgtEl>
                                          <p:spTgt spid="138242"/>
                                        </p:tgtEl>
                                      </p:cBhvr>
                                    </p:animEffect>
                                    <p:animScale>
                                      <p:cBhvr>
                                        <p:cTn id="8" dur="770" decel="100000"/>
                                        <p:tgtEl>
                                          <p:spTgt spid="138242"/>
                                        </p:tgtEl>
                                      </p:cBhvr>
                                      <p:from x="10000" y="10000"/>
                                      <p:to x="200000" y="450000"/>
                                    </p:animScale>
                                    <p:animScale>
                                      <p:cBhvr>
                                        <p:cTn id="9" dur="1230" accel="100000" fill="hold">
                                          <p:stCondLst>
                                            <p:cond delay="770"/>
                                          </p:stCondLst>
                                        </p:cTn>
                                        <p:tgtEl>
                                          <p:spTgt spid="138242"/>
                                        </p:tgtEl>
                                      </p:cBhvr>
                                      <p:from x="200000" y="450000"/>
                                      <p:to x="100000" y="100000"/>
                                    </p:animScale>
                                    <p:set>
                                      <p:cBhvr>
                                        <p:cTn id="10" dur="770" fill="hold"/>
                                        <p:tgtEl>
                                          <p:spTgt spid="138242"/>
                                        </p:tgtEl>
                                        <p:attrNameLst>
                                          <p:attrName>ppt_x</p:attrName>
                                        </p:attrNameLst>
                                      </p:cBhvr>
                                      <p:to>
                                        <p:strVal val="(0.5)"/>
                                      </p:to>
                                    </p:set>
                                    <p:anim from="(0.5)" to="(#ppt_x)" calcmode="lin" valueType="num">
                                      <p:cBhvr>
                                        <p:cTn id="11" dur="1230" accel="100000" fill="hold">
                                          <p:stCondLst>
                                            <p:cond delay="770"/>
                                          </p:stCondLst>
                                        </p:cTn>
                                        <p:tgtEl>
                                          <p:spTgt spid="138242"/>
                                        </p:tgtEl>
                                        <p:attrNameLst>
                                          <p:attrName>ppt_x</p:attrName>
                                        </p:attrNameLst>
                                      </p:cBhvr>
                                    </p:anim>
                                    <p:set>
                                      <p:cBhvr>
                                        <p:cTn id="12" dur="770" fill="hold"/>
                                        <p:tgtEl>
                                          <p:spTgt spid="138242"/>
                                        </p:tgtEl>
                                        <p:attrNameLst>
                                          <p:attrName>ppt_y</p:attrName>
                                        </p:attrNameLst>
                                      </p:cBhvr>
                                      <p:to>
                                        <p:strVal val="(#ppt_y+0.4)"/>
                                      </p:to>
                                    </p:set>
                                    <p:anim from="(#ppt_y+0.4)" to="(#ppt_y)" calcmode="lin" valueType="num">
                                      <p:cBhvr>
                                        <p:cTn id="13" dur="1230" accel="100000" fill="hold">
                                          <p:stCondLst>
                                            <p:cond delay="770"/>
                                          </p:stCondLst>
                                        </p:cTn>
                                        <p:tgtEl>
                                          <p:spTgt spid="13824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1000" autoRev="1" fill="hold">
                                          <p:stCondLst>
                                            <p:cond delay="0"/>
                                          </p:stCondLst>
                                        </p:cTn>
                                        <p:tgtEl>
                                          <p:spTgt spid="5"/>
                                        </p:tgtEl>
                                        <p:attrNameLst>
                                          <p:attrName>ppt_w</p:attrName>
                                        </p:attrNameLst>
                                      </p:cBhvr>
                                    </p:anim>
                                    <p:anim by="(#ppt_w*0.50)" calcmode="lin" valueType="num">
                                      <p:cBhvr>
                                        <p:cTn id="27" dur="1000" decel="50000" autoRev="1" fill="hold">
                                          <p:stCondLst>
                                            <p:cond delay="0"/>
                                          </p:stCondLst>
                                        </p:cTn>
                                        <p:tgtEl>
                                          <p:spTgt spid="5"/>
                                        </p:tgtEl>
                                        <p:attrNameLst>
                                          <p:attrName>ppt_x</p:attrName>
                                        </p:attrNameLst>
                                      </p:cBhvr>
                                    </p:anim>
                                    <p:anim from="(-#ppt_h/2)" to="(#ppt_y)" calcmode="lin" valueType="num">
                                      <p:cBhvr>
                                        <p:cTn id="28" dur="2000" fill="hold">
                                          <p:stCondLst>
                                            <p:cond delay="0"/>
                                          </p:stCondLst>
                                        </p:cTn>
                                        <p:tgtEl>
                                          <p:spTgt spid="5"/>
                                        </p:tgtEl>
                                        <p:attrNameLst>
                                          <p:attrName>ppt_y</p:attrName>
                                        </p:attrNameLst>
                                      </p:cBhvr>
                                    </p:anim>
                                    <p:animRot by="21600000">
                                      <p:cBhvr>
                                        <p:cTn id="29" dur="2000" fill="hold">
                                          <p:stCondLst>
                                            <p:cond delay="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38242"/>
                                        </p:tgtEl>
                                        <p:attrNameLst>
                                          <p:attrName>style.visibility</p:attrName>
                                        </p:attrNameLst>
                                      </p:cBhvr>
                                      <p:to>
                                        <p:strVal val="visible"/>
                                      </p:to>
                                    </p:set>
                                    <p:anim calcmode="lin" valueType="num">
                                      <p:cBhvr>
                                        <p:cTn id="34" dur="1000" fill="hold"/>
                                        <p:tgtEl>
                                          <p:spTgt spid="138242"/>
                                        </p:tgtEl>
                                        <p:attrNameLst>
                                          <p:attrName>ppt_w</p:attrName>
                                        </p:attrNameLst>
                                      </p:cBhvr>
                                      <p:tavLst>
                                        <p:tav tm="0">
                                          <p:val>
                                            <p:fltVal val="0"/>
                                          </p:val>
                                        </p:tav>
                                        <p:tav tm="100000">
                                          <p:val>
                                            <p:strVal val="#ppt_w"/>
                                          </p:val>
                                        </p:tav>
                                      </p:tavLst>
                                    </p:anim>
                                    <p:anim calcmode="lin" valueType="num">
                                      <p:cBhvr>
                                        <p:cTn id="35" dur="1000" fill="hold"/>
                                        <p:tgtEl>
                                          <p:spTgt spid="1382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4708981"/>
          </a:xfrm>
          <a:prstGeom prst="rect">
            <a:avLst/>
          </a:prstGeom>
        </p:spPr>
        <p:txBody>
          <a:bodyPr wrap="square">
            <a:spAutoFit/>
          </a:bodyPr>
          <a:lstStyle/>
          <a:p>
            <a:r>
              <a:rPr lang="zh-CN" altLang="en-US" sz="6000" b="1" dirty="0" smtClean="0">
                <a:solidFill>
                  <a:srgbClr val="FF0000"/>
                </a:solidFill>
              </a:rPr>
              <a:t>？既然如此，这岂不是说有多少黑洞就有多少个</a:t>
            </a:r>
            <a:endParaRPr lang="en-US" altLang="zh-CN" sz="6000" b="1" dirty="0" smtClean="0">
              <a:solidFill>
                <a:srgbClr val="FF0000"/>
              </a:solidFill>
            </a:endParaRPr>
          </a:p>
          <a:p>
            <a:r>
              <a:rPr lang="zh-CN" altLang="en-US" sz="6000" b="1" dirty="0" smtClean="0">
                <a:solidFill>
                  <a:srgbClr val="FF0000"/>
                </a:solidFill>
              </a:rPr>
              <a:t>“奇点”！就有多少个“虫洞”！就有多少个“宇宙”！！！</a:t>
            </a: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画家的想象图。两个黑洞合并产生的后座力可能导致新形成的黑洞脱离星系中部。"/>
          <p:cNvPicPr>
            <a:picLocks noChangeAspect="1" noChangeArrowheads="1"/>
          </p:cNvPicPr>
          <p:nvPr/>
        </p:nvPicPr>
        <p:blipFill>
          <a:blip r:embed="rId3" cstate="print"/>
          <a:srcRect/>
          <a:stretch>
            <a:fillRect/>
          </a:stretch>
        </p:blipFill>
        <p:spPr bwMode="auto">
          <a:xfrm>
            <a:off x="-94625" y="-171400"/>
            <a:ext cx="9238625" cy="7029400"/>
          </a:xfrm>
          <a:prstGeom prst="rect">
            <a:avLst/>
          </a:prstGeom>
          <a:noFill/>
          <a:ln w="9525">
            <a:noFill/>
            <a:miter lim="800000"/>
            <a:headEnd/>
            <a:tailEnd/>
          </a:ln>
        </p:spPr>
      </p:pic>
      <p:sp>
        <p:nvSpPr>
          <p:cNvPr id="4" name="标题 3"/>
          <p:cNvSpPr>
            <a:spLocks noGrp="1"/>
          </p:cNvSpPr>
          <p:nvPr>
            <p:ph type="title" idx="4294967295"/>
          </p:nvPr>
        </p:nvSpPr>
        <p:spPr>
          <a:xfrm>
            <a:off x="-252536" y="-171400"/>
            <a:ext cx="9721080" cy="1417638"/>
          </a:xfrm>
        </p:spPr>
        <p:txBody>
          <a:bodyPr>
            <a:noAutofit/>
          </a:bodyPr>
          <a:lstStyle/>
          <a:p>
            <a:pPr algn="l"/>
            <a:r>
              <a:rPr lang="zh-CN" altLang="zh-CN" sz="7200" kern="1200" dirty="0" smtClean="0">
                <a:solidFill>
                  <a:srgbClr val="1AFFFA"/>
                </a:solidFill>
                <a:latin typeface="Calibri"/>
                <a:ea typeface="宋体"/>
                <a:cs typeface="+mj-cs"/>
              </a:rPr>
              <a:t>新</a:t>
            </a:r>
            <a:r>
              <a:rPr lang="zh-CN" altLang="en-US" sz="7200" kern="1200" dirty="0" smtClean="0">
                <a:solidFill>
                  <a:srgbClr val="1AFFFA"/>
                </a:solidFill>
                <a:latin typeface="Calibri"/>
                <a:ea typeface="宋体"/>
                <a:cs typeface="+mj-cs"/>
              </a:rPr>
              <a:t>生</a:t>
            </a:r>
            <a:r>
              <a:rPr lang="zh-CN" altLang="zh-CN" sz="7200" kern="1200" dirty="0" smtClean="0">
                <a:solidFill>
                  <a:srgbClr val="1AFFFA"/>
                </a:solidFill>
                <a:latin typeface="Calibri"/>
                <a:ea typeface="宋体"/>
                <a:cs typeface="+mj-cs"/>
              </a:rPr>
              <a:t>黑洞脱离星系中部</a:t>
            </a:r>
            <a:endParaRPr lang="zh-CN" altLang="en-US" sz="7200" dirty="0">
              <a:solidFill>
                <a:srgbClr val="1AFFFA"/>
              </a:solidFill>
            </a:endParaRPr>
          </a:p>
        </p:txBody>
      </p:sp>
      <p:sp>
        <p:nvSpPr>
          <p:cNvPr id="5" name="矩形 4"/>
          <p:cNvSpPr/>
          <p:nvPr/>
        </p:nvSpPr>
        <p:spPr>
          <a:xfrm>
            <a:off x="1428728" y="1285860"/>
            <a:ext cx="2501006" cy="646331"/>
          </a:xfrm>
          <a:prstGeom prst="rect">
            <a:avLst/>
          </a:prstGeom>
        </p:spPr>
        <p:txBody>
          <a:bodyPr wrap="none">
            <a:spAutoFit/>
          </a:bodyPr>
          <a:lstStyle/>
          <a:p>
            <a:r>
              <a:rPr lang="zh-CN" altLang="en-US" sz="3600" b="1" dirty="0" smtClean="0">
                <a:solidFill>
                  <a:srgbClr val="00FFFF"/>
                </a:solidFill>
              </a:rPr>
              <a:t>艺术概念图</a:t>
            </a:r>
            <a:endParaRPr lang="zh-CN" altLang="en-US" sz="3600" b="1" dirty="0">
              <a:solidFill>
                <a:srgbClr val="00FFFF"/>
              </a:solidFill>
            </a:endParaRPr>
          </a:p>
        </p:txBody>
      </p:sp>
      <p:sp>
        <p:nvSpPr>
          <p:cNvPr id="6" name="矩形 5"/>
          <p:cNvSpPr/>
          <p:nvPr/>
        </p:nvSpPr>
        <p:spPr>
          <a:xfrm>
            <a:off x="0" y="4919008"/>
            <a:ext cx="9144000" cy="1938992"/>
          </a:xfrm>
          <a:prstGeom prst="rect">
            <a:avLst/>
          </a:prstGeom>
        </p:spPr>
        <p:txBody>
          <a:bodyPr wrap="square">
            <a:spAutoFit/>
          </a:bodyPr>
          <a:lstStyle/>
          <a:p>
            <a:r>
              <a:rPr lang="zh-CN" altLang="zh-CN" sz="4000" b="1" dirty="0" smtClean="0">
                <a:solidFill>
                  <a:srgbClr val="00FFFF"/>
                </a:solidFill>
              </a:rPr>
              <a:t>两个黑洞合并产生的后座力可能导致新形成的黑洞脱离星系中部。</a:t>
            </a:r>
            <a:endParaRPr lang="en-US" altLang="zh-CN" sz="4000" b="1" dirty="0" smtClean="0">
              <a:solidFill>
                <a:srgbClr val="00FFFF"/>
              </a:solidFill>
            </a:endParaRPr>
          </a:p>
          <a:p>
            <a:r>
              <a:rPr lang="zh-CN" altLang="en-US" sz="4000" b="1" dirty="0" smtClean="0">
                <a:solidFill>
                  <a:srgbClr val="00FFFF"/>
                </a:solidFill>
              </a:rPr>
              <a:t>这是否反证：黑洞不可能无限增大！！！</a:t>
            </a:r>
            <a:endParaRPr lang="zh-CN" altLang="en-US" sz="4000" b="1" dirty="0">
              <a:solidFill>
                <a:srgbClr val="00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
                                        </p:tgtEl>
                                        <p:attrNameLst>
                                          <p:attrName>fillcolor</p:attrName>
                                        </p:attrNameLst>
                                      </p:cBhvr>
                                      <p:tavLst>
                                        <p:tav tm="0">
                                          <p:val>
                                            <p:clrVal>
                                              <a:schemeClr val="accent2"/>
                                            </p:clrVal>
                                          </p:val>
                                        </p:tav>
                                        <p:tav tm="50000">
                                          <p:val>
                                            <p:clrVal>
                                              <a:schemeClr val="hlink"/>
                                            </p:clrVal>
                                          </p:val>
                                        </p:tav>
                                      </p:tavLst>
                                    </p:anim>
                                    <p:set>
                                      <p:cBhvr>
                                        <p:cTn id="15" dur="50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by="(-#ppt_w*2)" calcmode="lin" valueType="num">
                                      <p:cBhvr rctx="PPT">
                                        <p:cTn id="28" dur="1000" autoRev="1" fill="hold">
                                          <p:stCondLst>
                                            <p:cond delay="0"/>
                                          </p:stCondLst>
                                        </p:cTn>
                                        <p:tgtEl>
                                          <p:spTgt spid="6"/>
                                        </p:tgtEl>
                                        <p:attrNameLst>
                                          <p:attrName>ppt_w</p:attrName>
                                        </p:attrNameLst>
                                      </p:cBhvr>
                                    </p:anim>
                                    <p:anim by="(#ppt_w*0.50)" calcmode="lin" valueType="num">
                                      <p:cBhvr>
                                        <p:cTn id="29" dur="1000" decel="50000" autoRev="1" fill="hold">
                                          <p:stCondLst>
                                            <p:cond delay="0"/>
                                          </p:stCondLst>
                                        </p:cTn>
                                        <p:tgtEl>
                                          <p:spTgt spid="6"/>
                                        </p:tgtEl>
                                        <p:attrNameLst>
                                          <p:attrName>ppt_x</p:attrName>
                                        </p:attrNameLst>
                                      </p:cBhvr>
                                    </p:anim>
                                    <p:anim from="(-#ppt_h/2)" to="(#ppt_y)" calcmode="lin" valueType="num">
                                      <p:cBhvr>
                                        <p:cTn id="30" dur="2000" fill="hold">
                                          <p:stCondLst>
                                            <p:cond delay="0"/>
                                          </p:stCondLst>
                                        </p:cTn>
                                        <p:tgtEl>
                                          <p:spTgt spid="6"/>
                                        </p:tgtEl>
                                        <p:attrNameLst>
                                          <p:attrName>ppt_y</p:attrName>
                                        </p:attrNameLst>
                                      </p:cBhvr>
                                    </p:anim>
                                    <p:animRot by="21600000">
                                      <p:cBhvr>
                                        <p:cTn id="31" dur="2000" fill="hold">
                                          <p:stCondLst>
                                            <p:cond delay="0"/>
                                          </p:stCondLst>
                                        </p:cTn>
                                        <p:tgtEl>
                                          <p:spTgt spid="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9" presetClass="entr" presetSubtype="10"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 calcmode="lin" valueType="num">
                                      <p:cBhvr>
                                        <p:cTn id="36" dur="5000" fill="hold"/>
                                        <p:tgtEl>
                                          <p:spTgt spid="4098"/>
                                        </p:tgtEl>
                                        <p:attrNameLst>
                                          <p:attrName>ppt_w</p:attrName>
                                        </p:attrNameLst>
                                      </p:cBhvr>
                                      <p:tavLst>
                                        <p:tav tm="0" fmla="#ppt_w*sin(2.5*pi*$)">
                                          <p:val>
                                            <p:fltVal val="0"/>
                                          </p:val>
                                        </p:tav>
                                        <p:tav tm="100000">
                                          <p:val>
                                            <p:fltVal val="1"/>
                                          </p:val>
                                        </p:tav>
                                      </p:tavLst>
                                    </p:anim>
                                    <p:anim calcmode="lin" valueType="num">
                                      <p:cBhvr>
                                        <p:cTn id="37" dur="5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6740307"/>
          </a:xfrm>
          <a:prstGeom prst="rect">
            <a:avLst/>
          </a:prstGeom>
        </p:spPr>
        <p:txBody>
          <a:bodyPr wrap="square">
            <a:spAutoFit/>
          </a:bodyPr>
          <a:lstStyle/>
          <a:p>
            <a:r>
              <a:rPr lang="en-US" altLang="zh-CN" sz="3600" b="1" dirty="0" smtClean="0">
                <a:solidFill>
                  <a:srgbClr val="FF0000"/>
                </a:solidFill>
              </a:rPr>
              <a:t>12.7.9</a:t>
            </a:r>
            <a:r>
              <a:rPr lang="zh-CN" altLang="en-US" sz="3600" b="1" dirty="0" smtClean="0">
                <a:solidFill>
                  <a:srgbClr val="FF0000"/>
                </a:solidFill>
              </a:rPr>
              <a:t>美宇航局的科学家使用钱德拉</a:t>
            </a:r>
            <a:r>
              <a:rPr lang="en-US" altLang="zh-CN" sz="3600" b="1" dirty="0" smtClean="0">
                <a:solidFill>
                  <a:srgbClr val="FF0000"/>
                </a:solidFill>
              </a:rPr>
              <a:t>X</a:t>
            </a:r>
            <a:r>
              <a:rPr lang="zh-CN" altLang="en-US" sz="3600" b="1" dirty="0" smtClean="0">
                <a:solidFill>
                  <a:srgbClr val="FF0000"/>
                </a:solidFill>
              </a:rPr>
              <a:t>射线空间望远镜和雨燕探测器对一个</a:t>
            </a:r>
            <a:r>
              <a:rPr lang="en-US" altLang="zh-CN" sz="3600" b="1" dirty="0" smtClean="0">
                <a:solidFill>
                  <a:srgbClr val="FF0000"/>
                </a:solidFill>
              </a:rPr>
              <a:t>2009</a:t>
            </a:r>
            <a:r>
              <a:rPr lang="zh-CN" altLang="en-US" sz="3600" b="1" dirty="0" smtClean="0">
                <a:solidFill>
                  <a:srgbClr val="FF0000"/>
                </a:solidFill>
              </a:rPr>
              <a:t>年发现的超亮天体进行长达</a:t>
            </a:r>
            <a:r>
              <a:rPr lang="en-US" altLang="zh-CN" sz="3600" b="1" dirty="0" smtClean="0">
                <a:solidFill>
                  <a:srgbClr val="FF0000"/>
                </a:solidFill>
              </a:rPr>
              <a:t>3</a:t>
            </a:r>
            <a:r>
              <a:rPr lang="zh-CN" altLang="en-US" sz="3600" b="1" dirty="0" smtClean="0">
                <a:solidFill>
                  <a:srgbClr val="FF0000"/>
                </a:solidFill>
              </a:rPr>
              <a:t>年的研究后，近日宣布发现了首个偏离中心的新类型黑洞，编号</a:t>
            </a:r>
            <a:r>
              <a:rPr lang="en-US" altLang="zh-CN" sz="3600" b="1" dirty="0" smtClean="0">
                <a:solidFill>
                  <a:srgbClr val="FF0000"/>
                </a:solidFill>
              </a:rPr>
              <a:t>HLX-1</a:t>
            </a:r>
            <a:r>
              <a:rPr lang="zh-CN" altLang="en-US" sz="3600" b="1" dirty="0" smtClean="0">
                <a:solidFill>
                  <a:srgbClr val="FF0000"/>
                </a:solidFill>
              </a:rPr>
              <a:t>。</a:t>
            </a:r>
          </a:p>
          <a:p>
            <a:r>
              <a:rPr lang="zh-CN" altLang="en-US" sz="3600" b="1" dirty="0" smtClean="0">
                <a:solidFill>
                  <a:srgbClr val="FF0000"/>
                </a:solidFill>
              </a:rPr>
              <a:t>　　一直以来科学家们都认为黑洞只有两种大小，一种小型恒星级黑洞，质量一般为太阳的数倍，另一种超大质量黑洞，质量为太阳的数百万倍。其中超大质量黑洞会吞噬大量恒星和其它物质而“声名狼藉”，它们只存在于大部分星系的核心，包括银河系。而此次新发现的中等质量黑洞则介于这两类黑洞类型之间，其质量数约为</a:t>
            </a:r>
            <a:r>
              <a:rPr lang="en-US" altLang="zh-CN" sz="3600" b="1" dirty="0" smtClean="0">
                <a:solidFill>
                  <a:srgbClr val="FF0000"/>
                </a:solidFill>
              </a:rPr>
              <a:t>9</a:t>
            </a:r>
            <a:r>
              <a:rPr lang="zh-CN" altLang="en-US" sz="3600" b="1" dirty="0" smtClean="0">
                <a:solidFill>
                  <a:srgbClr val="FF0000"/>
                </a:solidFill>
              </a:rPr>
              <a:t>万倍太阳质量。</a:t>
            </a:r>
            <a:endParaRPr lang="zh-CN" altLang="en-US" sz="36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3"/>
                                        </p:tgtEl>
                                        <p:attrNameLst>
                                          <p:attrName>fillcolor</p:attrName>
                                        </p:attrNameLst>
                                      </p:cBhvr>
                                      <p:tavLst>
                                        <p:tav tm="0">
                                          <p:val>
                                            <p:clrVal>
                                              <a:schemeClr val="accent2"/>
                                            </p:clrVal>
                                          </p:val>
                                        </p:tav>
                                        <p:tav tm="50000">
                                          <p:val>
                                            <p:clrVal>
                                              <a:schemeClr val="hlink"/>
                                            </p:clrVal>
                                          </p:val>
                                        </p:tav>
                                      </p:tavLst>
                                    </p:anim>
                                    <p:set>
                                      <p:cBhvr>
                                        <p:cTn id="15" dur="50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最新发现的新型黑洞，位于图中用白色圆圈圈出的球状星团核心部位"/>
          <p:cNvPicPr>
            <a:picLocks noChangeAspect="1" noChangeArrowheads="1"/>
          </p:cNvPicPr>
          <p:nvPr/>
        </p:nvPicPr>
        <p:blipFill>
          <a:blip r:embed="rId3" cstate="print"/>
          <a:srcRect/>
          <a:stretch>
            <a:fillRect/>
          </a:stretch>
        </p:blipFill>
        <p:spPr bwMode="auto">
          <a:xfrm>
            <a:off x="0" y="-7749"/>
            <a:ext cx="9144000" cy="6865749"/>
          </a:xfrm>
          <a:prstGeom prst="rect">
            <a:avLst/>
          </a:prstGeom>
          <a:noFill/>
        </p:spPr>
      </p:pic>
      <p:sp>
        <p:nvSpPr>
          <p:cNvPr id="4" name="标题 3"/>
          <p:cNvSpPr>
            <a:spLocks noGrp="1"/>
          </p:cNvSpPr>
          <p:nvPr>
            <p:ph type="title"/>
          </p:nvPr>
        </p:nvSpPr>
        <p:spPr>
          <a:xfrm>
            <a:off x="467544" y="0"/>
            <a:ext cx="8229600" cy="1143000"/>
          </a:xfrm>
        </p:spPr>
        <p:txBody>
          <a:bodyPr>
            <a:normAutofit/>
          </a:bodyPr>
          <a:lstStyle/>
          <a:p>
            <a:r>
              <a:rPr lang="en-US" altLang="zh-CN" sz="6000" b="1" dirty="0" smtClean="0">
                <a:solidFill>
                  <a:srgbClr val="FF0000"/>
                </a:solidFill>
              </a:rPr>
              <a:t>3</a:t>
            </a:r>
            <a:r>
              <a:rPr lang="zh-CN" altLang="en-US" sz="6000" b="1" dirty="0" smtClean="0">
                <a:solidFill>
                  <a:srgbClr val="FF0000"/>
                </a:solidFill>
              </a:rPr>
              <a:t>亿光年外发现新型黑洞</a:t>
            </a:r>
            <a:endParaRPr lang="zh-CN" altLang="en-US" sz="6000" dirty="0">
              <a:solidFill>
                <a:srgbClr val="FF0000"/>
              </a:solidFill>
            </a:endParaRPr>
          </a:p>
        </p:txBody>
      </p:sp>
      <p:sp>
        <p:nvSpPr>
          <p:cNvPr id="5" name="矩形 4"/>
          <p:cNvSpPr/>
          <p:nvPr/>
        </p:nvSpPr>
        <p:spPr>
          <a:xfrm>
            <a:off x="0" y="5103674"/>
            <a:ext cx="9144000" cy="1446550"/>
          </a:xfrm>
          <a:prstGeom prst="rect">
            <a:avLst/>
          </a:prstGeom>
        </p:spPr>
        <p:txBody>
          <a:bodyPr wrap="square">
            <a:spAutoFit/>
          </a:bodyPr>
          <a:lstStyle/>
          <a:p>
            <a:pPr algn="ctr"/>
            <a:r>
              <a:rPr lang="zh-CN" altLang="en-US" sz="4400" b="1" dirty="0" smtClean="0">
                <a:solidFill>
                  <a:srgbClr val="1AFFFA"/>
                </a:solidFill>
              </a:rPr>
              <a:t>距离地球近</a:t>
            </a:r>
            <a:r>
              <a:rPr lang="en-US" altLang="zh-CN" sz="4400" b="1" dirty="0" smtClean="0">
                <a:solidFill>
                  <a:srgbClr val="1AFFFA"/>
                </a:solidFill>
              </a:rPr>
              <a:t>3</a:t>
            </a:r>
            <a:r>
              <a:rPr lang="zh-CN" altLang="en-US" sz="4400" b="1" dirty="0" smtClean="0">
                <a:solidFill>
                  <a:srgbClr val="1AFFFA"/>
                </a:solidFill>
              </a:rPr>
              <a:t>亿光年</a:t>
            </a:r>
            <a:r>
              <a:rPr lang="en-US" altLang="zh-CN" sz="4400" b="1" dirty="0" smtClean="0">
                <a:solidFill>
                  <a:srgbClr val="1AFFFA"/>
                </a:solidFill>
              </a:rPr>
              <a:t>HLX-1</a:t>
            </a:r>
            <a:r>
              <a:rPr lang="zh-CN" altLang="en-US" sz="4400" b="1" dirty="0" smtClean="0">
                <a:solidFill>
                  <a:srgbClr val="1AFFFA"/>
                </a:solidFill>
              </a:rPr>
              <a:t>爆发</a:t>
            </a:r>
            <a:endParaRPr lang="en-US" altLang="zh-CN" sz="4400" b="1" dirty="0" smtClean="0">
              <a:solidFill>
                <a:srgbClr val="1AFFFA"/>
              </a:solidFill>
            </a:endParaRPr>
          </a:p>
          <a:p>
            <a:pPr algn="ctr"/>
            <a:r>
              <a:rPr lang="zh-CN" altLang="en-US" sz="4400" b="1" dirty="0" smtClean="0">
                <a:solidFill>
                  <a:srgbClr val="1AFFFA"/>
                </a:solidFill>
              </a:rPr>
              <a:t>新类型黑洞偏离中心</a:t>
            </a:r>
            <a:r>
              <a:rPr lang="en-US" altLang="zh-CN" sz="4400" b="1" dirty="0" smtClean="0">
                <a:solidFill>
                  <a:srgbClr val="1AFFFA"/>
                </a:solidFill>
              </a:rPr>
              <a:t>12000</a:t>
            </a:r>
            <a:r>
              <a:rPr lang="zh-CN" altLang="en-US" sz="4400" b="1" dirty="0" smtClean="0">
                <a:solidFill>
                  <a:srgbClr val="1AFFFA"/>
                </a:solidFill>
              </a:rPr>
              <a:t>光年</a:t>
            </a:r>
            <a:endParaRPr lang="zh-CN" altLang="en-US" sz="4400" b="1" dirty="0">
              <a:solidFill>
                <a:srgbClr val="1AFFFA"/>
              </a:solidFill>
            </a:endParaRPr>
          </a:p>
        </p:txBody>
      </p:sp>
      <p:sp>
        <p:nvSpPr>
          <p:cNvPr id="6" name="矩形 5"/>
          <p:cNvSpPr/>
          <p:nvPr/>
        </p:nvSpPr>
        <p:spPr>
          <a:xfrm>
            <a:off x="1357290" y="3286124"/>
            <a:ext cx="1728358" cy="707886"/>
          </a:xfrm>
          <a:prstGeom prst="rect">
            <a:avLst/>
          </a:prstGeom>
        </p:spPr>
        <p:txBody>
          <a:bodyPr wrap="none">
            <a:spAutoFit/>
          </a:bodyPr>
          <a:lstStyle/>
          <a:p>
            <a:r>
              <a:rPr lang="zh-CN" altLang="en-US" sz="4000" b="1" dirty="0" smtClean="0">
                <a:solidFill>
                  <a:srgbClr val="00FFFF"/>
                </a:solidFill>
              </a:rPr>
              <a:t>新黑洞</a:t>
            </a:r>
            <a:endParaRPr lang="zh-CN" altLang="en-US" sz="4000" b="1" dirty="0">
              <a:solidFill>
                <a:srgbClr val="00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4"/>
                                        </p:tgtEl>
                                        <p:attrNameLst>
                                          <p:attrName>fillcolor</p:attrName>
                                        </p:attrNameLst>
                                      </p:cBhvr>
                                      <p:tavLst>
                                        <p:tav tm="0">
                                          <p:val>
                                            <p:clrVal>
                                              <a:schemeClr val="accent2"/>
                                            </p:clrVal>
                                          </p:val>
                                        </p:tav>
                                        <p:tav tm="50000">
                                          <p:val>
                                            <p:clrVal>
                                              <a:schemeClr val="hlink"/>
                                            </p:clrVal>
                                          </p:val>
                                        </p:tav>
                                      </p:tavLst>
                                    </p:anim>
                                    <p:set>
                                      <p:cBhvr>
                                        <p:cTn id="20" dur="500"/>
                                        <p:tgtEl>
                                          <p:spTgt spid="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1000" autoRev="1" fill="hold">
                                          <p:stCondLst>
                                            <p:cond delay="0"/>
                                          </p:stCondLst>
                                        </p:cTn>
                                        <p:tgtEl>
                                          <p:spTgt spid="5"/>
                                        </p:tgtEl>
                                        <p:attrNameLst>
                                          <p:attrName>ppt_w</p:attrName>
                                        </p:attrNameLst>
                                      </p:cBhvr>
                                    </p:anim>
                                    <p:anim by="(#ppt_w*0.50)" calcmode="lin" valueType="num">
                                      <p:cBhvr>
                                        <p:cTn id="26" dur="1000" decel="50000" autoRev="1" fill="hold">
                                          <p:stCondLst>
                                            <p:cond delay="0"/>
                                          </p:stCondLst>
                                        </p:cTn>
                                        <p:tgtEl>
                                          <p:spTgt spid="5"/>
                                        </p:tgtEl>
                                        <p:attrNameLst>
                                          <p:attrName>ppt_x</p:attrName>
                                        </p:attrNameLst>
                                      </p:cBhvr>
                                    </p:anim>
                                    <p:anim from="(-#ppt_h/2)" to="(#ppt_y)" calcmode="lin" valueType="num">
                                      <p:cBhvr>
                                        <p:cTn id="27" dur="2000" fill="hold">
                                          <p:stCondLst>
                                            <p:cond delay="0"/>
                                          </p:stCondLst>
                                        </p:cTn>
                                        <p:tgtEl>
                                          <p:spTgt spid="5"/>
                                        </p:tgtEl>
                                        <p:attrNameLst>
                                          <p:attrName>ppt_y</p:attrName>
                                        </p:attrNameLst>
                                      </p:cBhvr>
                                    </p:anim>
                                    <p:animRot by="21600000">
                                      <p:cBhvr>
                                        <p:cTn id="28" dur="2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9" presetClass="entr" presetSubtype="1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p:cTn id="41" dur="5000" fill="hold"/>
                                        <p:tgtEl>
                                          <p:spTgt spid="1026"/>
                                        </p:tgtEl>
                                        <p:attrNameLst>
                                          <p:attrName>ppt_w</p:attrName>
                                        </p:attrNameLst>
                                      </p:cBhvr>
                                      <p:tavLst>
                                        <p:tav tm="0" fmla="#ppt_w*sin(2.5*pi*$)">
                                          <p:val>
                                            <p:fltVal val="0"/>
                                          </p:val>
                                        </p:tav>
                                        <p:tav tm="100000">
                                          <p:val>
                                            <p:fltVal val="1"/>
                                          </p:val>
                                        </p:tav>
                                      </p:tavLst>
                                    </p:anim>
                                    <p:anim calcmode="lin" valueType="num">
                                      <p:cBhvr>
                                        <p:cTn id="42"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科学家认为远离星系中央的红圈区域就是这颗黑洞所在位置。"/>
          <p:cNvPicPr>
            <a:picLocks noChangeAspect="1" noChangeArrowheads="1"/>
          </p:cNvPicPr>
          <p:nvPr/>
        </p:nvPicPr>
        <p:blipFill>
          <a:blip r:embed="rId3" cstate="print"/>
          <a:srcRect/>
          <a:stretch>
            <a:fillRect/>
          </a:stretch>
        </p:blipFill>
        <p:spPr bwMode="auto">
          <a:xfrm>
            <a:off x="-1" y="0"/>
            <a:ext cx="9107717" cy="6858000"/>
          </a:xfrm>
          <a:prstGeom prst="rect">
            <a:avLst/>
          </a:prstGeom>
          <a:noFill/>
          <a:ln w="9525">
            <a:noFill/>
            <a:miter lim="800000"/>
            <a:headEnd/>
            <a:tailEnd/>
          </a:ln>
        </p:spPr>
      </p:pic>
      <p:sp>
        <p:nvSpPr>
          <p:cNvPr id="4" name="标题 3"/>
          <p:cNvSpPr>
            <a:spLocks noGrp="1"/>
          </p:cNvSpPr>
          <p:nvPr>
            <p:ph type="title" idx="4294967295"/>
          </p:nvPr>
        </p:nvSpPr>
        <p:spPr>
          <a:xfrm>
            <a:off x="0" y="0"/>
            <a:ext cx="9144000" cy="1417638"/>
          </a:xfrm>
        </p:spPr>
        <p:txBody>
          <a:bodyPr>
            <a:noAutofit/>
          </a:bodyPr>
          <a:lstStyle/>
          <a:p>
            <a:r>
              <a:rPr lang="zh-CN" altLang="zh-CN" sz="8000" b="1" kern="1200" dirty="0" smtClean="0">
                <a:solidFill>
                  <a:srgbClr val="FF0000"/>
                </a:solidFill>
                <a:latin typeface="Calibri"/>
                <a:ea typeface="宋体"/>
                <a:cs typeface="+mj-cs"/>
              </a:rPr>
              <a:t>黑洞远离星系中央</a:t>
            </a:r>
            <a:endParaRPr lang="zh-CN" altLang="en-US" sz="8000" b="1" dirty="0"/>
          </a:p>
        </p:txBody>
      </p:sp>
      <p:sp>
        <p:nvSpPr>
          <p:cNvPr id="5" name="矩形 4"/>
          <p:cNvSpPr/>
          <p:nvPr/>
        </p:nvSpPr>
        <p:spPr>
          <a:xfrm>
            <a:off x="0" y="3995678"/>
            <a:ext cx="9144000" cy="2862322"/>
          </a:xfrm>
          <a:prstGeom prst="rect">
            <a:avLst/>
          </a:prstGeom>
        </p:spPr>
        <p:txBody>
          <a:bodyPr wrap="square">
            <a:spAutoFit/>
          </a:bodyPr>
          <a:lstStyle/>
          <a:p>
            <a:pPr>
              <a:defRPr/>
            </a:pPr>
            <a:r>
              <a:rPr lang="en-US" altLang="zh-CN" sz="3600" b="1" dirty="0" smtClean="0">
                <a:solidFill>
                  <a:srgbClr val="FF0000"/>
                </a:solidFill>
              </a:rPr>
              <a:t>10.5.14 </a:t>
            </a:r>
            <a:r>
              <a:rPr lang="zh-CN" altLang="zh-CN" sz="3600" b="1" dirty="0" smtClean="0">
                <a:solidFill>
                  <a:srgbClr val="FF0000"/>
                </a:solidFill>
              </a:rPr>
              <a:t>荷兰学生玛丽安</a:t>
            </a:r>
            <a:r>
              <a:rPr lang="en-US" altLang="zh-CN" sz="3600" b="1" dirty="0" smtClean="0">
                <a:solidFill>
                  <a:srgbClr val="FF0000"/>
                </a:solidFill>
              </a:rPr>
              <a:t>·</a:t>
            </a:r>
            <a:r>
              <a:rPr lang="zh-CN" altLang="zh-CN" sz="3600" b="1" dirty="0" smtClean="0">
                <a:solidFill>
                  <a:srgbClr val="FF0000"/>
                </a:solidFill>
              </a:rPr>
              <a:t>海达发现一个不同寻常的黑洞，与地球距离超过</a:t>
            </a:r>
            <a:r>
              <a:rPr lang="en-US" altLang="zh-CN" sz="3600" b="1" dirty="0" smtClean="0">
                <a:solidFill>
                  <a:srgbClr val="FF0000"/>
                </a:solidFill>
              </a:rPr>
              <a:t>5</a:t>
            </a:r>
            <a:r>
              <a:rPr lang="zh-CN" altLang="zh-CN" sz="3600" b="1" dirty="0" smtClean="0">
                <a:solidFill>
                  <a:srgbClr val="FF0000"/>
                </a:solidFill>
              </a:rPr>
              <a:t>亿光年。科学家认为并不像海达预想的那样处于所在星系中部，而是朝一侧移动。远离星系中央的红圈区域就是这颗黑洞所在位置。</a:t>
            </a:r>
            <a:endParaRPr lang="en-US" altLang="zh-CN" sz="3600" b="1" dirty="0" smtClean="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770" decel="100000"/>
                                        <p:tgtEl>
                                          <p:spTgt spid="5122"/>
                                        </p:tgtEl>
                                      </p:cBhvr>
                                    </p:animEffect>
                                    <p:animScale>
                                      <p:cBhvr>
                                        <p:cTn id="8" dur="770" decel="100000"/>
                                        <p:tgtEl>
                                          <p:spTgt spid="5122"/>
                                        </p:tgtEl>
                                      </p:cBhvr>
                                      <p:from x="10000" y="10000"/>
                                      <p:to x="200000" y="450000"/>
                                    </p:animScale>
                                    <p:animScale>
                                      <p:cBhvr>
                                        <p:cTn id="9" dur="1230" accel="100000" fill="hold">
                                          <p:stCondLst>
                                            <p:cond delay="770"/>
                                          </p:stCondLst>
                                        </p:cTn>
                                        <p:tgtEl>
                                          <p:spTgt spid="5122"/>
                                        </p:tgtEl>
                                      </p:cBhvr>
                                      <p:from x="200000" y="450000"/>
                                      <p:to x="100000" y="100000"/>
                                    </p:animScale>
                                    <p:set>
                                      <p:cBhvr>
                                        <p:cTn id="10" dur="770" fill="hold"/>
                                        <p:tgtEl>
                                          <p:spTgt spid="5122"/>
                                        </p:tgtEl>
                                        <p:attrNameLst>
                                          <p:attrName>ppt_x</p:attrName>
                                        </p:attrNameLst>
                                      </p:cBhvr>
                                      <p:to>
                                        <p:strVal val="(0.5)"/>
                                      </p:to>
                                    </p:set>
                                    <p:anim from="(0.5)" to="(#ppt_x)" calcmode="lin" valueType="num">
                                      <p:cBhvr>
                                        <p:cTn id="11" dur="1230" accel="100000" fill="hold">
                                          <p:stCondLst>
                                            <p:cond delay="770"/>
                                          </p:stCondLst>
                                        </p:cTn>
                                        <p:tgtEl>
                                          <p:spTgt spid="5122"/>
                                        </p:tgtEl>
                                        <p:attrNameLst>
                                          <p:attrName>ppt_x</p:attrName>
                                        </p:attrNameLst>
                                      </p:cBhvr>
                                    </p:anim>
                                    <p:set>
                                      <p:cBhvr>
                                        <p:cTn id="12" dur="770" fill="hold"/>
                                        <p:tgtEl>
                                          <p:spTgt spid="5122"/>
                                        </p:tgtEl>
                                        <p:attrNameLst>
                                          <p:attrName>ppt_y</p:attrName>
                                        </p:attrNameLst>
                                      </p:cBhvr>
                                      <p:to>
                                        <p:strVal val="(#ppt_y+0.4)"/>
                                      </p:to>
                                    </p:set>
                                    <p:anim from="(#ppt_y+0.4)" to="(#ppt_y)" calcmode="lin" valueType="num">
                                      <p:cBhvr>
                                        <p:cTn id="13" dur="1230" accel="100000" fill="hold">
                                          <p:stCondLst>
                                            <p:cond delay="770"/>
                                          </p:stCondLst>
                                        </p:cTn>
                                        <p:tgtEl>
                                          <p:spTgt spid="512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1000" autoRev="1" fill="hold">
                                          <p:stCondLst>
                                            <p:cond delay="0"/>
                                          </p:stCondLst>
                                        </p:cTn>
                                        <p:tgtEl>
                                          <p:spTgt spid="4"/>
                                        </p:tgtEl>
                                        <p:attrNameLst>
                                          <p:attrName>ppt_w</p:attrName>
                                        </p:attrNameLst>
                                      </p:cBhvr>
                                    </p:anim>
                                    <p:anim by="(#ppt_w*0.50)" calcmode="lin" valueType="num">
                                      <p:cBhvr>
                                        <p:cTn id="19" dur="1000" decel="50000" autoRev="1" fill="hold">
                                          <p:stCondLst>
                                            <p:cond delay="0"/>
                                          </p:stCondLst>
                                        </p:cTn>
                                        <p:tgtEl>
                                          <p:spTgt spid="4"/>
                                        </p:tgtEl>
                                        <p:attrNameLst>
                                          <p:attrName>ppt_x</p:attrName>
                                        </p:attrNameLst>
                                      </p:cBhvr>
                                    </p:anim>
                                    <p:anim from="(-#ppt_h/2)" to="(#ppt_y)" calcmode="lin" valueType="num">
                                      <p:cBhvr>
                                        <p:cTn id="20" dur="2000" fill="hold">
                                          <p:stCondLst>
                                            <p:cond delay="0"/>
                                          </p:stCondLst>
                                        </p:cTn>
                                        <p:tgtEl>
                                          <p:spTgt spid="4"/>
                                        </p:tgtEl>
                                        <p:attrNameLst>
                                          <p:attrName>ppt_y</p:attrName>
                                        </p:attrNameLst>
                                      </p:cBhvr>
                                    </p:anim>
                                    <p:animRot by="21600000">
                                      <p:cBhvr>
                                        <p:cTn id="21" dur="2000" fill="hold">
                                          <p:stCondLst>
                                            <p:cond delay="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1000" autoRev="1" fill="hold">
                                          <p:stCondLst>
                                            <p:cond delay="0"/>
                                          </p:stCondLst>
                                        </p:cTn>
                                        <p:tgtEl>
                                          <p:spTgt spid="5"/>
                                        </p:tgtEl>
                                        <p:attrNameLst>
                                          <p:attrName>ppt_w</p:attrName>
                                        </p:attrNameLst>
                                      </p:cBhvr>
                                    </p:anim>
                                    <p:anim by="(#ppt_w*0.50)" calcmode="lin" valueType="num">
                                      <p:cBhvr>
                                        <p:cTn id="27" dur="1000" decel="50000" autoRev="1" fill="hold">
                                          <p:stCondLst>
                                            <p:cond delay="0"/>
                                          </p:stCondLst>
                                        </p:cTn>
                                        <p:tgtEl>
                                          <p:spTgt spid="5"/>
                                        </p:tgtEl>
                                        <p:attrNameLst>
                                          <p:attrName>ppt_x</p:attrName>
                                        </p:attrNameLst>
                                      </p:cBhvr>
                                    </p:anim>
                                    <p:anim from="(-#ppt_h/2)" to="(#ppt_y)" calcmode="lin" valueType="num">
                                      <p:cBhvr>
                                        <p:cTn id="28" dur="2000" fill="hold">
                                          <p:stCondLst>
                                            <p:cond delay="0"/>
                                          </p:stCondLst>
                                        </p:cTn>
                                        <p:tgtEl>
                                          <p:spTgt spid="5"/>
                                        </p:tgtEl>
                                        <p:attrNameLst>
                                          <p:attrName>ppt_y</p:attrName>
                                        </p:attrNameLst>
                                      </p:cBhvr>
                                    </p:anim>
                                    <p:animRot by="21600000">
                                      <p:cBhvr>
                                        <p:cTn id="29" dur="2000" fill="hold">
                                          <p:stCondLst>
                                            <p:cond delay="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5122"/>
                                        </p:tgtEl>
                                        <p:attrNameLst>
                                          <p:attrName>style.visibility</p:attrName>
                                        </p:attrNameLst>
                                      </p:cBhvr>
                                      <p:to>
                                        <p:strVal val="visible"/>
                                      </p:to>
                                    </p:set>
                                    <p:anim calcmode="lin" valueType="num">
                                      <p:cBhvr>
                                        <p:cTn id="34" dur="1000" fill="hold"/>
                                        <p:tgtEl>
                                          <p:spTgt spid="5122"/>
                                        </p:tgtEl>
                                        <p:attrNameLst>
                                          <p:attrName>ppt_w</p:attrName>
                                        </p:attrNameLst>
                                      </p:cBhvr>
                                      <p:tavLst>
                                        <p:tav tm="0">
                                          <p:val>
                                            <p:fltVal val="0"/>
                                          </p:val>
                                        </p:tav>
                                        <p:tav tm="100000">
                                          <p:val>
                                            <p:strVal val="#ppt_w"/>
                                          </p:val>
                                        </p:tav>
                                      </p:tavLst>
                                    </p:anim>
                                    <p:anim calcmode="lin" valueType="num">
                                      <p:cBhvr>
                                        <p:cTn id="35" dur="10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0" y="0"/>
            <a:ext cx="9144000" cy="6858000"/>
          </a:xfrm>
          <a:solidFill>
            <a:srgbClr val="1AFFFA"/>
          </a:solidFill>
        </p:spPr>
        <p:txBody>
          <a:bodyPr>
            <a:normAutofit/>
          </a:bodyPr>
          <a:lstStyle/>
          <a:p>
            <a:r>
              <a:rPr lang="zh-CN" altLang="en-US" sz="8800" b="1" dirty="0" smtClean="0">
                <a:solidFill>
                  <a:srgbClr val="FF0000"/>
                </a:solidFill>
              </a:rPr>
              <a:t>宇宙</a:t>
            </a:r>
            <a:r>
              <a:rPr lang="en-US" altLang="zh-CN" sz="8800" b="1" dirty="0" smtClean="0">
                <a:solidFill>
                  <a:srgbClr val="FF0000"/>
                </a:solidFill>
              </a:rPr>
              <a:t>-</a:t>
            </a:r>
            <a:r>
              <a:rPr lang="zh-CN" altLang="en-US" sz="8800" b="1" dirty="0" smtClean="0">
                <a:solidFill>
                  <a:srgbClr val="FF0000"/>
                </a:solidFill>
              </a:rPr>
              <a:t>黑洞</a:t>
            </a:r>
            <a:r>
              <a:rPr lang="en-US" altLang="zh-CN" sz="8800" b="1" dirty="0" smtClean="0">
                <a:solidFill>
                  <a:srgbClr val="FF0000"/>
                </a:solidFill>
              </a:rPr>
              <a:t>?</a:t>
            </a:r>
            <a:r>
              <a:rPr lang="zh-CN" altLang="en-US" sz="8800" b="1" dirty="0" smtClean="0">
                <a:solidFill>
                  <a:srgbClr val="FF0000"/>
                </a:solidFill>
              </a:rPr>
              <a:t>空洞</a:t>
            </a:r>
            <a:r>
              <a:rPr lang="en-US" altLang="zh-CN" sz="8800" b="1" dirty="0" smtClean="0">
                <a:solidFill>
                  <a:srgbClr val="FF0000"/>
                </a:solidFill>
              </a:rPr>
              <a:t>?</a:t>
            </a:r>
            <a:endParaRPr lang="zh-CN" altLang="en-US" sz="8800" b="1"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ppt_w"/>
                                          </p:val>
                                        </p:tav>
                                        <p:tav tm="100000">
                                          <p:val>
                                            <p:strVal val="#ppt_w"/>
                                          </p:val>
                                        </p:tav>
                                      </p:tavLst>
                                    </p:anim>
                                    <p:anim calcmode="lin" valueType="num">
                                      <p:cBhvr>
                                        <p:cTn id="8" dur="10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国家地理_斯皮策望远镜发现远古特大质量黑洞(图)"/>
          <p:cNvPicPr>
            <a:picLocks noChangeAspect="1" noChangeArrowheads="1"/>
          </p:cNvPicPr>
          <p:nvPr/>
        </p:nvPicPr>
        <p:blipFill>
          <a:blip r:embed="rId3" cstate="print"/>
          <a:srcRect/>
          <a:stretch>
            <a:fillRect/>
          </a:stretch>
        </p:blipFill>
        <p:spPr bwMode="auto">
          <a:xfrm>
            <a:off x="0" y="-7749"/>
            <a:ext cx="9144000" cy="6865749"/>
          </a:xfrm>
          <a:prstGeom prst="rect">
            <a:avLst/>
          </a:prstGeom>
          <a:noFill/>
        </p:spPr>
      </p:pic>
      <p:sp>
        <p:nvSpPr>
          <p:cNvPr id="5" name="标题 4"/>
          <p:cNvSpPr>
            <a:spLocks noGrp="1"/>
          </p:cNvSpPr>
          <p:nvPr>
            <p:ph type="title" idx="4294967295"/>
          </p:nvPr>
        </p:nvSpPr>
        <p:spPr>
          <a:xfrm>
            <a:off x="0" y="0"/>
            <a:ext cx="9144000" cy="1928802"/>
          </a:xfrm>
        </p:spPr>
        <p:txBody>
          <a:bodyPr>
            <a:noAutofit/>
          </a:bodyPr>
          <a:lstStyle/>
          <a:p>
            <a:r>
              <a:rPr lang="zh-CN" altLang="en-US" sz="7200" dirty="0" smtClean="0">
                <a:solidFill>
                  <a:srgbClr val="1AFFFA"/>
                </a:solidFill>
              </a:rPr>
              <a:t>“一尘不染”</a:t>
            </a:r>
            <a:r>
              <a:rPr lang="zh-CN" altLang="zh-CN" sz="7200" kern="1200" dirty="0" smtClean="0">
                <a:solidFill>
                  <a:srgbClr val="1AFFFA"/>
                </a:solidFill>
                <a:latin typeface="Calibri"/>
                <a:ea typeface="宋体"/>
                <a:cs typeface="+mj-cs"/>
              </a:rPr>
              <a:t>类星体</a:t>
            </a:r>
            <a:r>
              <a:rPr lang="en-US" altLang="zh-CN" sz="7200" kern="1200" dirty="0" smtClean="0">
                <a:solidFill>
                  <a:srgbClr val="1AFFFA"/>
                </a:solidFill>
                <a:latin typeface="Calibri"/>
                <a:ea typeface="宋体"/>
                <a:cs typeface="+mj-cs"/>
              </a:rPr>
              <a:t/>
            </a:r>
            <a:br>
              <a:rPr lang="en-US" altLang="zh-CN" sz="7200" kern="1200" dirty="0" smtClean="0">
                <a:solidFill>
                  <a:srgbClr val="1AFFFA"/>
                </a:solidFill>
                <a:latin typeface="Calibri"/>
                <a:ea typeface="宋体"/>
                <a:cs typeface="+mj-cs"/>
              </a:rPr>
            </a:br>
            <a:r>
              <a:rPr lang="zh-CN" altLang="en-US" sz="3600" b="1" dirty="0" smtClean="0">
                <a:solidFill>
                  <a:srgbClr val="00FFFF"/>
                </a:solidFill>
              </a:rPr>
              <a:t>艺术概念图</a:t>
            </a:r>
            <a:endParaRPr lang="zh-CN" altLang="en-US" sz="7200" dirty="0">
              <a:solidFill>
                <a:srgbClr val="1AFFFA"/>
              </a:solidFill>
            </a:endParaRPr>
          </a:p>
        </p:txBody>
      </p:sp>
      <p:sp>
        <p:nvSpPr>
          <p:cNvPr id="6" name="矩形 5"/>
          <p:cNvSpPr/>
          <p:nvPr/>
        </p:nvSpPr>
        <p:spPr>
          <a:xfrm>
            <a:off x="0" y="3923670"/>
            <a:ext cx="9144000" cy="2934330"/>
          </a:xfrm>
          <a:prstGeom prst="rect">
            <a:avLst/>
          </a:prstGeom>
        </p:spPr>
        <p:txBody>
          <a:bodyPr wrap="square">
            <a:spAutoFit/>
          </a:bodyPr>
          <a:lstStyle/>
          <a:p>
            <a:pPr algn="ctr"/>
            <a:r>
              <a:rPr lang="zh-CN" altLang="en-US" sz="6000" dirty="0" smtClean="0">
                <a:solidFill>
                  <a:srgbClr val="1AFFFA"/>
                </a:solidFill>
              </a:rPr>
              <a:t>发现一对</a:t>
            </a:r>
            <a:r>
              <a:rPr lang="zh-CN" altLang="zh-CN" sz="6000" dirty="0" smtClean="0">
                <a:solidFill>
                  <a:srgbClr val="1AFFFA"/>
                </a:solidFill>
              </a:rPr>
              <a:t>远古特大质量黑洞</a:t>
            </a:r>
            <a:r>
              <a:rPr lang="zh-CN" altLang="en-US" sz="6000" dirty="0" smtClean="0">
                <a:solidFill>
                  <a:srgbClr val="1AFFFA"/>
                </a:solidFill>
              </a:rPr>
              <a:t>属于一个特殊的群体，也就是所说的类星体</a:t>
            </a:r>
            <a:endParaRPr lang="zh-CN" altLang="en-US" sz="6000" dirty="0">
              <a:solidFill>
                <a:srgbClr val="1AFFFA"/>
              </a:solidFill>
            </a:endParaRPr>
          </a:p>
        </p:txBody>
      </p:sp>
      <p:sp>
        <p:nvSpPr>
          <p:cNvPr id="7" name="矩形 6"/>
          <p:cNvSpPr/>
          <p:nvPr/>
        </p:nvSpPr>
        <p:spPr>
          <a:xfrm>
            <a:off x="0" y="2276873"/>
            <a:ext cx="9144000" cy="369332"/>
          </a:xfrm>
          <a:prstGeom prst="rect">
            <a:avLst/>
          </a:prstGeom>
        </p:spPr>
        <p:txBody>
          <a:bodyPr wrap="square">
            <a:spAutoFit/>
          </a:bodyPr>
          <a:lstStyle/>
          <a:p>
            <a:endParaRPr lang="zh-CN" altLang="en-US"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770" decel="100000"/>
                                        <p:tgtEl>
                                          <p:spTgt spid="134146"/>
                                        </p:tgtEl>
                                      </p:cBhvr>
                                    </p:animEffect>
                                    <p:animScale>
                                      <p:cBhvr>
                                        <p:cTn id="8" dur="770" decel="100000"/>
                                        <p:tgtEl>
                                          <p:spTgt spid="134146"/>
                                        </p:tgtEl>
                                      </p:cBhvr>
                                      <p:from x="10000" y="10000"/>
                                      <p:to x="200000" y="450000"/>
                                    </p:animScale>
                                    <p:animScale>
                                      <p:cBhvr>
                                        <p:cTn id="9" dur="1230" accel="100000" fill="hold">
                                          <p:stCondLst>
                                            <p:cond delay="770"/>
                                          </p:stCondLst>
                                        </p:cTn>
                                        <p:tgtEl>
                                          <p:spTgt spid="134146"/>
                                        </p:tgtEl>
                                      </p:cBhvr>
                                      <p:from x="200000" y="450000"/>
                                      <p:to x="100000" y="100000"/>
                                    </p:animScale>
                                    <p:set>
                                      <p:cBhvr>
                                        <p:cTn id="10" dur="770" fill="hold"/>
                                        <p:tgtEl>
                                          <p:spTgt spid="134146"/>
                                        </p:tgtEl>
                                        <p:attrNameLst>
                                          <p:attrName>ppt_x</p:attrName>
                                        </p:attrNameLst>
                                      </p:cBhvr>
                                      <p:to>
                                        <p:strVal val="(0.5)"/>
                                      </p:to>
                                    </p:set>
                                    <p:anim from="(0.5)" to="(#ppt_x)" calcmode="lin" valueType="num">
                                      <p:cBhvr>
                                        <p:cTn id="11" dur="1230" accel="100000" fill="hold">
                                          <p:stCondLst>
                                            <p:cond delay="770"/>
                                          </p:stCondLst>
                                        </p:cTn>
                                        <p:tgtEl>
                                          <p:spTgt spid="134146"/>
                                        </p:tgtEl>
                                        <p:attrNameLst>
                                          <p:attrName>ppt_x</p:attrName>
                                        </p:attrNameLst>
                                      </p:cBhvr>
                                    </p:anim>
                                    <p:set>
                                      <p:cBhvr>
                                        <p:cTn id="12" dur="770" fill="hold"/>
                                        <p:tgtEl>
                                          <p:spTgt spid="134146"/>
                                        </p:tgtEl>
                                        <p:attrNameLst>
                                          <p:attrName>ppt_y</p:attrName>
                                        </p:attrNameLst>
                                      </p:cBhvr>
                                      <p:to>
                                        <p:strVal val="(#ppt_y+0.4)"/>
                                      </p:to>
                                    </p:set>
                                    <p:anim from="(#ppt_y+0.4)" to="(#ppt_y)" calcmode="lin" valueType="num">
                                      <p:cBhvr>
                                        <p:cTn id="13" dur="1230" accel="100000" fill="hold">
                                          <p:stCondLst>
                                            <p:cond delay="770"/>
                                          </p:stCondLst>
                                        </p:cTn>
                                        <p:tgtEl>
                                          <p:spTgt spid="1341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10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1000"/>
                                        <p:tgtEl>
                                          <p:spTgt spid="5"/>
                                        </p:tgtEl>
                                        <p:attrNameLst>
                                          <p:attrName>fillcolor</p:attrName>
                                        </p:attrNameLst>
                                      </p:cBhvr>
                                      <p:tavLst>
                                        <p:tav tm="0">
                                          <p:val>
                                            <p:clrVal>
                                              <a:schemeClr val="accent2"/>
                                            </p:clrVal>
                                          </p:val>
                                        </p:tav>
                                        <p:tav tm="50000">
                                          <p:val>
                                            <p:clrVal>
                                              <a:schemeClr val="hlink"/>
                                            </p:clrVal>
                                          </p:val>
                                        </p:tav>
                                      </p:tavLst>
                                    </p:anim>
                                    <p:set>
                                      <p:cBhvr>
                                        <p:cTn id="20" dur="1000"/>
                                        <p:tgtEl>
                                          <p:spTgt spid="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1000" autoRev="1" fill="hold">
                                          <p:stCondLst>
                                            <p:cond delay="0"/>
                                          </p:stCondLst>
                                        </p:cTn>
                                        <p:tgtEl>
                                          <p:spTgt spid="6"/>
                                        </p:tgtEl>
                                        <p:attrNameLst>
                                          <p:attrName>ppt_w</p:attrName>
                                        </p:attrNameLst>
                                      </p:cBhvr>
                                    </p:anim>
                                    <p:anim by="(#ppt_w*0.50)" calcmode="lin" valueType="num">
                                      <p:cBhvr>
                                        <p:cTn id="26" dur="1000" decel="50000" autoRev="1" fill="hold">
                                          <p:stCondLst>
                                            <p:cond delay="0"/>
                                          </p:stCondLst>
                                        </p:cTn>
                                        <p:tgtEl>
                                          <p:spTgt spid="6"/>
                                        </p:tgtEl>
                                        <p:attrNameLst>
                                          <p:attrName>ppt_x</p:attrName>
                                        </p:attrNameLst>
                                      </p:cBhvr>
                                    </p:anim>
                                    <p:anim from="(-#ppt_h/2)" to="(#ppt_y)" calcmode="lin" valueType="num">
                                      <p:cBhvr>
                                        <p:cTn id="27" dur="2000" fill="hold">
                                          <p:stCondLst>
                                            <p:cond delay="0"/>
                                          </p:stCondLst>
                                        </p:cTn>
                                        <p:tgtEl>
                                          <p:spTgt spid="6"/>
                                        </p:tgtEl>
                                        <p:attrNameLst>
                                          <p:attrName>ppt_y</p:attrName>
                                        </p:attrNameLst>
                                      </p:cBhvr>
                                    </p:anim>
                                    <p:animRot by="21600000">
                                      <p:cBhvr>
                                        <p:cTn id="28" dur="2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7478970"/>
          </a:xfrm>
          <a:prstGeom prst="rect">
            <a:avLst/>
          </a:prstGeom>
        </p:spPr>
        <p:txBody>
          <a:bodyPr wrap="square">
            <a:spAutoFit/>
          </a:bodyPr>
          <a:lstStyle/>
          <a:p>
            <a:pPr>
              <a:defRPr/>
            </a:pPr>
            <a:r>
              <a:rPr lang="en-US" altLang="zh-CN" sz="4000" b="1" dirty="0" smtClean="0">
                <a:solidFill>
                  <a:srgbClr val="FF0000"/>
                </a:solidFill>
              </a:rPr>
              <a:t>10.8.27 </a:t>
            </a:r>
            <a:r>
              <a:rPr lang="zh-CN" altLang="en-US" sz="4000" b="1" dirty="0" smtClean="0">
                <a:solidFill>
                  <a:srgbClr val="FF0000"/>
                </a:solidFill>
              </a:rPr>
              <a:t>一对新发现的远古特大质量黑洞可能帮助科学家揭开恒星及星系如何形成的神秘面纱。原因在于：这两个黑洞属于一个特殊的群体，也就是所说的类星体。</a:t>
            </a:r>
            <a:endParaRPr lang="en-US" altLang="zh-CN" sz="4000" b="1" dirty="0" smtClean="0">
              <a:solidFill>
                <a:srgbClr val="FF0000"/>
              </a:solidFill>
            </a:endParaRPr>
          </a:p>
          <a:p>
            <a:pPr>
              <a:defRPr/>
            </a:pPr>
            <a:r>
              <a:rPr lang="zh-CN" altLang="en-US" sz="4000" dirty="0" smtClean="0"/>
              <a:t>　</a:t>
            </a:r>
            <a:r>
              <a:rPr lang="zh-CN" altLang="en-US" sz="4000" b="1" dirty="0" smtClean="0">
                <a:solidFill>
                  <a:srgbClr val="FF0000"/>
                </a:solidFill>
              </a:rPr>
              <a:t>类星体位于星系心脏地带，质量是巨恒星死亡后形成的黑洞的数千到数百万倍。</a:t>
            </a:r>
            <a:endParaRPr lang="en-US" altLang="zh-CN" sz="4000" b="1" dirty="0" smtClean="0">
              <a:solidFill>
                <a:srgbClr val="FF0000"/>
              </a:solidFill>
            </a:endParaRPr>
          </a:p>
          <a:p>
            <a:pPr>
              <a:defRPr/>
            </a:pPr>
            <a:r>
              <a:rPr lang="zh-CN" altLang="en-US" sz="4000" b="1" dirty="0" smtClean="0">
                <a:solidFill>
                  <a:srgbClr val="FF0000"/>
                </a:solidFill>
              </a:rPr>
              <a:t>类星体是一种极端明亮的星体，它的物体将持续螺旋状进入一个大型黑洞并释放大量辐射线。</a:t>
            </a:r>
            <a:endParaRPr lang="zh-CN" altLang="zh-CN" sz="4000" b="1" dirty="0" smtClean="0">
              <a:solidFill>
                <a:srgbClr val="FF0000"/>
              </a:solidFill>
            </a:endParaRPr>
          </a:p>
          <a:p>
            <a:pPr>
              <a:defRPr/>
            </a:pPr>
            <a:endParaRPr lang="zh-CN" altLang="en-US" sz="4000" b="1" dirty="0" smtClean="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2"/>
                                        </p:tgtEl>
                                        <p:attrNameLst>
                                          <p:attrName>fillcolor</p:attrName>
                                        </p:attrNameLst>
                                      </p:cBhvr>
                                      <p:tavLst>
                                        <p:tav tm="0">
                                          <p:val>
                                            <p:clrVal>
                                              <a:schemeClr val="accent2"/>
                                            </p:clrVal>
                                          </p:val>
                                        </p:tav>
                                        <p:tav tm="50000">
                                          <p:val>
                                            <p:clrVal>
                                              <a:schemeClr val="hlink"/>
                                            </p:clrVal>
                                          </p:val>
                                        </p:tav>
                                      </p:tavLst>
                                    </p:anim>
                                    <p:set>
                                      <p:cBhvr>
                                        <p:cTn id="15"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xu\Pictures\b.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标题 4"/>
          <p:cNvSpPr>
            <a:spLocks noGrp="1"/>
          </p:cNvSpPr>
          <p:nvPr>
            <p:ph type="title" idx="4294967295"/>
          </p:nvPr>
        </p:nvSpPr>
        <p:spPr>
          <a:xfrm>
            <a:off x="0" y="0"/>
            <a:ext cx="9144000" cy="1857364"/>
          </a:xfrm>
        </p:spPr>
        <p:txBody>
          <a:bodyPr>
            <a:noAutofit/>
          </a:bodyPr>
          <a:lstStyle/>
          <a:p>
            <a:r>
              <a:rPr lang="zh-CN" altLang="zh-CN" sz="8000" kern="1200" dirty="0" smtClean="0">
                <a:solidFill>
                  <a:srgbClr val="1AFFFA"/>
                </a:solidFill>
                <a:latin typeface="Calibri"/>
                <a:ea typeface="宋体"/>
                <a:cs typeface="+mj-cs"/>
              </a:rPr>
              <a:t>黑洞喷发宇宙风</a:t>
            </a:r>
            <a:r>
              <a:rPr lang="en-US" altLang="zh-CN" sz="8000" kern="1200" dirty="0" smtClean="0">
                <a:solidFill>
                  <a:srgbClr val="1AFFFA"/>
                </a:solidFill>
                <a:latin typeface="Calibri"/>
                <a:ea typeface="宋体"/>
                <a:cs typeface="+mj-cs"/>
              </a:rPr>
              <a:t/>
            </a:r>
            <a:br>
              <a:rPr lang="en-US" altLang="zh-CN" sz="8000" kern="1200" dirty="0" smtClean="0">
                <a:solidFill>
                  <a:srgbClr val="1AFFFA"/>
                </a:solidFill>
                <a:latin typeface="Calibri"/>
                <a:ea typeface="宋体"/>
                <a:cs typeface="+mj-cs"/>
              </a:rPr>
            </a:br>
            <a:r>
              <a:rPr lang="zh-CN" altLang="en-US" sz="4000" b="1" dirty="0" smtClean="0">
                <a:solidFill>
                  <a:srgbClr val="00FFFF"/>
                </a:solidFill>
              </a:rPr>
              <a:t>艺术概念图</a:t>
            </a:r>
            <a:endParaRPr lang="zh-CN" altLang="en-US" sz="8000" dirty="0">
              <a:solidFill>
                <a:srgbClr val="1AFFFA"/>
              </a:solidFill>
            </a:endParaRPr>
          </a:p>
        </p:txBody>
      </p:sp>
      <p:sp>
        <p:nvSpPr>
          <p:cNvPr id="6" name="矩形 5"/>
          <p:cNvSpPr/>
          <p:nvPr/>
        </p:nvSpPr>
        <p:spPr>
          <a:xfrm>
            <a:off x="1763688" y="5373216"/>
            <a:ext cx="3650358" cy="1015663"/>
          </a:xfrm>
          <a:prstGeom prst="rect">
            <a:avLst/>
          </a:prstGeom>
        </p:spPr>
        <p:txBody>
          <a:bodyPr wrap="none">
            <a:spAutoFit/>
          </a:bodyPr>
          <a:lstStyle/>
          <a:p>
            <a:r>
              <a:rPr lang="en-US" altLang="zh-CN" sz="6000" dirty="0" smtClean="0">
                <a:solidFill>
                  <a:srgbClr val="1AFFFA"/>
                </a:solidFill>
              </a:rPr>
              <a:t>IGR J17091</a:t>
            </a:r>
            <a:endParaRPr lang="zh-CN" altLang="en-US" sz="6000"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500" autoRev="1" fill="hold">
                                          <p:stCondLst>
                                            <p:cond delay="0"/>
                                          </p:stCondLst>
                                        </p:cTn>
                                        <p:tgtEl>
                                          <p:spTgt spid="6"/>
                                        </p:tgtEl>
                                        <p:attrNameLst>
                                          <p:attrName>ppt_w</p:attrName>
                                        </p:attrNameLst>
                                      </p:cBhvr>
                                    </p:anim>
                                    <p:anim by="(#ppt_w*0.50)" calcmode="lin" valueType="num">
                                      <p:cBhvr>
                                        <p:cTn id="19" dur="500" decel="50000" autoRev="1" fill="hold">
                                          <p:stCondLst>
                                            <p:cond delay="0"/>
                                          </p:stCondLst>
                                        </p:cTn>
                                        <p:tgtEl>
                                          <p:spTgt spid="6"/>
                                        </p:tgtEl>
                                        <p:attrNameLst>
                                          <p:attrName>ppt_x</p:attrName>
                                        </p:attrNameLst>
                                      </p:cBhvr>
                                    </p:anim>
                                    <p:anim from="(-#ppt_h/2)" to="(#ppt_y)" calcmode="lin" valueType="num">
                                      <p:cBhvr>
                                        <p:cTn id="20" dur="1000" fill="hold">
                                          <p:stCondLst>
                                            <p:cond delay="0"/>
                                          </p:stCondLst>
                                        </p:cTn>
                                        <p:tgtEl>
                                          <p:spTgt spid="6"/>
                                        </p:tgtEl>
                                        <p:attrNameLst>
                                          <p:attrName>ppt_y</p:attrName>
                                        </p:attrNameLst>
                                      </p:cBhvr>
                                    </p:anim>
                                    <p:animRot by="21600000">
                                      <p:cBhvr>
                                        <p:cTn id="21" dur="1000" fill="hold">
                                          <p:stCondLst>
                                            <p:cond delay="0"/>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anim calcmode="discrete" valueType="clr">
                                      <p:cBhvr override="childStyle">
                                        <p:cTn id="26"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5"/>
                                        </p:tgtEl>
                                        <p:attrNameLst>
                                          <p:attrName>fillcolor</p:attrName>
                                        </p:attrNameLst>
                                      </p:cBhvr>
                                      <p:tavLst>
                                        <p:tav tm="0">
                                          <p:val>
                                            <p:clrVal>
                                              <a:schemeClr val="accent2"/>
                                            </p:clrVal>
                                          </p:val>
                                        </p:tav>
                                        <p:tav tm="50000">
                                          <p:val>
                                            <p:clrVal>
                                              <a:schemeClr val="hlink"/>
                                            </p:clrVal>
                                          </p:val>
                                        </p:tav>
                                      </p:tavLst>
                                    </p:anim>
                                    <p:set>
                                      <p:cBhvr>
                                        <p:cTn id="28"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863417"/>
          </a:xfrm>
          <a:prstGeom prst="rect">
            <a:avLst/>
          </a:prstGeom>
        </p:spPr>
        <p:txBody>
          <a:bodyPr wrap="square">
            <a:spAutoFit/>
          </a:bodyPr>
          <a:lstStyle/>
          <a:p>
            <a:r>
              <a:rPr lang="en-US" altLang="zh-CN" sz="4000" b="1" dirty="0" smtClean="0">
                <a:solidFill>
                  <a:srgbClr val="FF0000"/>
                </a:solidFill>
              </a:rPr>
              <a:t>        12.2.21</a:t>
            </a:r>
            <a:r>
              <a:rPr lang="zh-CN" altLang="en-US" sz="4000" b="1" dirty="0" smtClean="0">
                <a:solidFill>
                  <a:srgbClr val="FF0000"/>
                </a:solidFill>
              </a:rPr>
              <a:t>日宣布，天文学家用钱德拉</a:t>
            </a:r>
            <a:r>
              <a:rPr lang="en-US" altLang="zh-CN" sz="4000" b="1" dirty="0" smtClean="0">
                <a:solidFill>
                  <a:srgbClr val="FF0000"/>
                </a:solidFill>
              </a:rPr>
              <a:t>X</a:t>
            </a:r>
            <a:r>
              <a:rPr lang="zh-CN" altLang="en-US" sz="4000" b="1" dirty="0" smtClean="0">
                <a:solidFill>
                  <a:srgbClr val="FF0000"/>
                </a:solidFill>
              </a:rPr>
              <a:t>射线太空望远镜观测到源自</a:t>
            </a:r>
            <a:r>
              <a:rPr lang="en-US" altLang="zh-CN" sz="4000" b="1" dirty="0" smtClean="0">
                <a:solidFill>
                  <a:srgbClr val="FF0000"/>
                </a:solidFill>
              </a:rPr>
              <a:t>IGR J17091`</a:t>
            </a:r>
            <a:r>
              <a:rPr lang="zh-CN" altLang="en-US" sz="4000" b="1" dirty="0" smtClean="0">
                <a:solidFill>
                  <a:srgbClr val="FF0000"/>
                </a:solidFill>
              </a:rPr>
              <a:t>恒星质量黑洞周围的气体盘和迄今移动速度最快的宇宙风，这对理解此类黑洞的运行具有重要意义。</a:t>
            </a:r>
          </a:p>
          <a:p>
            <a:r>
              <a:rPr lang="zh-CN" altLang="en-US" sz="4000" b="1" dirty="0" smtClean="0">
                <a:solidFill>
                  <a:srgbClr val="FF0000"/>
                </a:solidFill>
              </a:rPr>
              <a:t>         据悉，这种破纪录的风达每小时移动</a:t>
            </a:r>
            <a:r>
              <a:rPr lang="en-US" altLang="zh-CN" sz="4000" b="1" dirty="0" smtClean="0">
                <a:solidFill>
                  <a:srgbClr val="FF0000"/>
                </a:solidFill>
              </a:rPr>
              <a:t>2000</a:t>
            </a:r>
            <a:r>
              <a:rPr lang="zh-CN" altLang="en-US" sz="4000" b="1" dirty="0" smtClean="0">
                <a:solidFill>
                  <a:srgbClr val="FF0000"/>
                </a:solidFill>
              </a:rPr>
              <a:t>万英里，相当于光速的百分之三，是曾经见过的恒星质量黑洞产生的风速的十倍。</a:t>
            </a:r>
            <a:endParaRPr lang="en-US" altLang="zh-CN" sz="4000" b="1" dirty="0" smtClean="0">
              <a:solidFill>
                <a:srgbClr val="FF0000"/>
              </a:solidFill>
            </a:endParaRPr>
          </a:p>
          <a:p>
            <a:r>
              <a:rPr lang="zh-CN" altLang="en-US" sz="4000" b="1" dirty="0" smtClean="0">
                <a:solidFill>
                  <a:srgbClr val="FF0000"/>
                </a:solidFill>
              </a:rPr>
              <a:t>         该黑洞距地球约</a:t>
            </a:r>
            <a:r>
              <a:rPr lang="en-US" altLang="zh-CN" sz="4000" b="1" dirty="0" smtClean="0">
                <a:solidFill>
                  <a:srgbClr val="FF0000"/>
                </a:solidFill>
              </a:rPr>
              <a:t>2.8</a:t>
            </a:r>
            <a:r>
              <a:rPr lang="zh-CN" altLang="en-US" sz="4000" b="1" dirty="0" smtClean="0">
                <a:solidFill>
                  <a:srgbClr val="FF0000"/>
                </a:solidFill>
              </a:rPr>
              <a:t>万光年。</a:t>
            </a:r>
          </a:p>
          <a:p>
            <a:endParaRPr lang="zh-CN" altLang="en-US" sz="40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2"/>
                                        </p:tgtEl>
                                        <p:attrNameLst>
                                          <p:attrName>fillcolor</p:attrName>
                                        </p:attrNameLst>
                                      </p:cBhvr>
                                      <p:tavLst>
                                        <p:tav tm="0">
                                          <p:val>
                                            <p:clrVal>
                                              <a:schemeClr val="accent2"/>
                                            </p:clrVal>
                                          </p:val>
                                        </p:tav>
                                        <p:tav tm="50000">
                                          <p:val>
                                            <p:clrVal>
                                              <a:schemeClr val="hlink"/>
                                            </p:clrVal>
                                          </p:val>
                                        </p:tav>
                                      </p:tavLst>
                                    </p:anim>
                                    <p:set>
                                      <p:cBhvr>
                                        <p:cTn id="15"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1026" name="Picture 2" descr="地球或因黑洞而存在：释放能量滋养生命"/>
          <p:cNvPicPr>
            <a:picLocks noChangeAspect="1" noChangeArrowheads="1"/>
          </p:cNvPicPr>
          <p:nvPr/>
        </p:nvPicPr>
        <p:blipFill>
          <a:blip r:embed="rId3" cstate="print"/>
          <a:srcRect/>
          <a:stretch>
            <a:fillRect/>
          </a:stretch>
        </p:blipFill>
        <p:spPr bwMode="auto">
          <a:xfrm rot="5400000">
            <a:off x="1154623" y="-1131375"/>
            <a:ext cx="6834751" cy="9144000"/>
          </a:xfrm>
          <a:prstGeom prst="rect">
            <a:avLst/>
          </a:prstGeom>
          <a:noFill/>
        </p:spPr>
      </p:pic>
      <p:sp>
        <p:nvSpPr>
          <p:cNvPr id="4" name="矩形 3"/>
          <p:cNvSpPr/>
          <p:nvPr/>
        </p:nvSpPr>
        <p:spPr>
          <a:xfrm>
            <a:off x="0" y="1700809"/>
            <a:ext cx="9144000" cy="2862322"/>
          </a:xfrm>
          <a:prstGeom prst="rect">
            <a:avLst/>
          </a:prstGeom>
        </p:spPr>
        <p:txBody>
          <a:bodyPr wrap="square">
            <a:spAutoFit/>
          </a:bodyPr>
          <a:lstStyle/>
          <a:p>
            <a:r>
              <a:rPr lang="zh-CN" altLang="en-US" sz="6000" b="1" dirty="0" smtClean="0">
                <a:solidFill>
                  <a:srgbClr val="66FFFF"/>
                </a:solidFill>
              </a:rPr>
              <a:t>银河系中心的黑洞不仅会吞噬周围的物质，还会向外辐射出能量，</a:t>
            </a:r>
            <a:endParaRPr lang="zh-CN" altLang="en-US" sz="6000" b="1" dirty="0">
              <a:solidFill>
                <a:srgbClr val="66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1"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1000" autoRev="1" fill="hold">
                                          <p:stCondLst>
                                            <p:cond delay="0"/>
                                          </p:stCondLst>
                                        </p:cTn>
                                        <p:tgtEl>
                                          <p:spTgt spid="4"/>
                                        </p:tgtEl>
                                        <p:attrNameLst>
                                          <p:attrName>ppt_w</p:attrName>
                                        </p:attrNameLst>
                                      </p:cBhvr>
                                    </p:anim>
                                    <p:anim by="(#ppt_w*0.50)" calcmode="lin" valueType="num">
                                      <p:cBhvr>
                                        <p:cTn id="19" dur="1000" decel="50000" autoRev="1" fill="hold">
                                          <p:stCondLst>
                                            <p:cond delay="0"/>
                                          </p:stCondLst>
                                        </p:cTn>
                                        <p:tgtEl>
                                          <p:spTgt spid="4"/>
                                        </p:tgtEl>
                                        <p:attrNameLst>
                                          <p:attrName>ppt_x</p:attrName>
                                        </p:attrNameLst>
                                      </p:cBhvr>
                                    </p:anim>
                                    <p:anim from="(-#ppt_h/2)" to="(#ppt_y)" calcmode="lin" valueType="num">
                                      <p:cBhvr>
                                        <p:cTn id="20" dur="2000" fill="hold">
                                          <p:stCondLst>
                                            <p:cond delay="0"/>
                                          </p:stCondLst>
                                        </p:cTn>
                                        <p:tgtEl>
                                          <p:spTgt spid="4"/>
                                        </p:tgtEl>
                                        <p:attrNameLst>
                                          <p:attrName>ppt_y</p:attrName>
                                        </p:attrNameLst>
                                      </p:cBhvr>
                                    </p:anim>
                                    <p:animRot by="21600000">
                                      <p:cBhvr>
                                        <p:cTn id="21"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拖拽恒星气体"/>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标题 4"/>
          <p:cNvSpPr>
            <a:spLocks noGrp="1"/>
          </p:cNvSpPr>
          <p:nvPr>
            <p:ph type="title" idx="4294967295"/>
          </p:nvPr>
        </p:nvSpPr>
        <p:spPr>
          <a:xfrm>
            <a:off x="0" y="5440362"/>
            <a:ext cx="9144000" cy="1417638"/>
          </a:xfrm>
        </p:spPr>
        <p:txBody>
          <a:bodyPr>
            <a:noAutofit/>
          </a:bodyPr>
          <a:lstStyle/>
          <a:p>
            <a:r>
              <a:rPr lang="zh-CN" altLang="zh-CN" sz="7200" kern="1200" dirty="0" smtClean="0">
                <a:solidFill>
                  <a:srgbClr val="1AFFFA"/>
                </a:solidFill>
                <a:latin typeface="Calibri"/>
                <a:ea typeface="宋体"/>
                <a:cs typeface="+mj-cs"/>
              </a:rPr>
              <a:t>黑洞拖附近恒星气体</a:t>
            </a:r>
            <a:endParaRPr lang="zh-CN" altLang="en-US" sz="7200" dirty="0">
              <a:solidFill>
                <a:srgbClr val="1AFFFA"/>
              </a:solidFill>
            </a:endParaRPr>
          </a:p>
        </p:txBody>
      </p:sp>
      <p:sp>
        <p:nvSpPr>
          <p:cNvPr id="4" name="矩形 3"/>
          <p:cNvSpPr/>
          <p:nvPr/>
        </p:nvSpPr>
        <p:spPr>
          <a:xfrm>
            <a:off x="3214678" y="4643446"/>
            <a:ext cx="2244525" cy="584775"/>
          </a:xfrm>
          <a:prstGeom prst="rect">
            <a:avLst/>
          </a:prstGeom>
        </p:spPr>
        <p:txBody>
          <a:bodyPr wrap="none">
            <a:spAutoFit/>
          </a:bodyPr>
          <a:lstStyle/>
          <a:p>
            <a:r>
              <a:rPr lang="zh-CN" altLang="en-US" sz="3200" b="1" dirty="0" smtClean="0">
                <a:solidFill>
                  <a:srgbClr val="00FFFF"/>
                </a:solidFill>
              </a:rPr>
              <a:t>艺术概念图</a:t>
            </a:r>
            <a:endParaRPr lang="zh-CN" altLang="en-US" sz="3200" b="1" dirty="0">
              <a:solidFill>
                <a:srgbClr val="00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697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1000" autoRev="1" fill="hold">
                                          <p:stCondLst>
                                            <p:cond delay="0"/>
                                          </p:stCondLst>
                                        </p:cTn>
                                        <p:tgtEl>
                                          <p:spTgt spid="5"/>
                                        </p:tgtEl>
                                        <p:attrNameLst>
                                          <p:attrName>ppt_w</p:attrName>
                                        </p:attrNameLst>
                                      </p:cBhvr>
                                    </p:anim>
                                    <p:anim by="(#ppt_w*0.50)" calcmode="lin" valueType="num">
                                      <p:cBhvr>
                                        <p:cTn id="12" dur="1000" decel="50000" autoRev="1" fill="hold">
                                          <p:stCondLst>
                                            <p:cond delay="0"/>
                                          </p:stCondLst>
                                        </p:cTn>
                                        <p:tgtEl>
                                          <p:spTgt spid="5"/>
                                        </p:tgtEl>
                                        <p:attrNameLst>
                                          <p:attrName>ppt_x</p:attrName>
                                        </p:attrNameLst>
                                      </p:cBhvr>
                                    </p:anim>
                                    <p:anim from="(-#ppt_h/2)" to="(#ppt_y)" calcmode="lin" valueType="num">
                                      <p:cBhvr>
                                        <p:cTn id="13" dur="2000" fill="hold">
                                          <p:stCondLst>
                                            <p:cond delay="0"/>
                                          </p:stCondLst>
                                        </p:cTn>
                                        <p:tgtEl>
                                          <p:spTgt spid="5"/>
                                        </p:tgtEl>
                                        <p:attrNameLst>
                                          <p:attrName>ppt_y</p:attrName>
                                        </p:attrNameLst>
                                      </p:cBhvr>
                                    </p:anim>
                                    <p:animRot by="21600000">
                                      <p:cBhvr>
                                        <p:cTn id="14" dur="2000" fill="hold">
                                          <p:stCondLst>
                                            <p:cond delay="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70" decel="100000"/>
                                        <p:tgtEl>
                                          <p:spTgt spid="4"/>
                                        </p:tgtEl>
                                      </p:cBhvr>
                                    </p:animEffect>
                                    <p:animScale>
                                      <p:cBhvr>
                                        <p:cTn id="20" dur="770" decel="100000"/>
                                        <p:tgtEl>
                                          <p:spTgt spid="4"/>
                                        </p:tgtEl>
                                      </p:cBhvr>
                                      <p:from x="10000" y="10000"/>
                                      <p:to x="200000" y="450000"/>
                                    </p:animScale>
                                    <p:animScale>
                                      <p:cBhvr>
                                        <p:cTn id="21" dur="1230" accel="100000" fill="hold">
                                          <p:stCondLst>
                                            <p:cond delay="770"/>
                                          </p:stCondLst>
                                        </p:cTn>
                                        <p:tgtEl>
                                          <p:spTgt spid="4"/>
                                        </p:tgtEl>
                                      </p:cBhvr>
                                      <p:from x="200000" y="450000"/>
                                      <p:to x="100000" y="100000"/>
                                    </p:animScale>
                                    <p:set>
                                      <p:cBhvr>
                                        <p:cTn id="22" dur="770" fill="hold"/>
                                        <p:tgtEl>
                                          <p:spTgt spid="4"/>
                                        </p:tgtEl>
                                        <p:attrNameLst>
                                          <p:attrName>ppt_x</p:attrName>
                                        </p:attrNameLst>
                                      </p:cBhvr>
                                      <p:to>
                                        <p:strVal val="(0.5)"/>
                                      </p:to>
                                    </p:set>
                                    <p:anim from="(0.5)" to="(#ppt_x)" calcmode="lin" valueType="num">
                                      <p:cBhvr>
                                        <p:cTn id="23" dur="1230" accel="100000" fill="hold">
                                          <p:stCondLst>
                                            <p:cond delay="770"/>
                                          </p:stCondLst>
                                        </p:cTn>
                                        <p:tgtEl>
                                          <p:spTgt spid="4"/>
                                        </p:tgtEl>
                                        <p:attrNameLst>
                                          <p:attrName>ppt_x</p:attrName>
                                        </p:attrNameLst>
                                      </p:cBhvr>
                                    </p:anim>
                                    <p:set>
                                      <p:cBhvr>
                                        <p:cTn id="24" dur="770" fill="hold"/>
                                        <p:tgtEl>
                                          <p:spTgt spid="4"/>
                                        </p:tgtEl>
                                        <p:attrNameLst>
                                          <p:attrName>ppt_y</p:attrName>
                                        </p:attrNameLst>
                                      </p:cBhvr>
                                      <p:to>
                                        <p:strVal val="(#ppt_y+0.4)"/>
                                      </p:to>
                                    </p:set>
                                    <p:anim from="(#ppt_y+0.4)" to="(#ppt_y)" calcmode="lin" valueType="num">
                                      <p:cBhvr>
                                        <p:cTn id="25" dur="1230" accel="100000" fill="hold">
                                          <p:stCondLst>
                                            <p:cond delay="770"/>
                                          </p:stCondLst>
                                        </p:cTn>
                                        <p:tgtEl>
                                          <p:spTgt spid="4"/>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7" presetClass="entr" presetSubtype="2" fill="hold" nodeType="clickEffect">
                                  <p:stCondLst>
                                    <p:cond delay="0"/>
                                  </p:stCondLst>
                                  <p:childTnLst>
                                    <p:set>
                                      <p:cBhvr>
                                        <p:cTn id="29" dur="1" fill="hold">
                                          <p:stCondLst>
                                            <p:cond delay="0"/>
                                          </p:stCondLst>
                                        </p:cTn>
                                        <p:tgtEl>
                                          <p:spTgt spid="126978"/>
                                        </p:tgtEl>
                                        <p:attrNameLst>
                                          <p:attrName>style.visibility</p:attrName>
                                        </p:attrNameLst>
                                      </p:cBhvr>
                                      <p:to>
                                        <p:strVal val="visible"/>
                                      </p:to>
                                    </p:set>
                                    <p:anim calcmode="lin" valueType="num">
                                      <p:cBhvr additive="base">
                                        <p:cTn id="30" dur="5000" fill="hold"/>
                                        <p:tgtEl>
                                          <p:spTgt spid="126978"/>
                                        </p:tgtEl>
                                        <p:attrNameLst>
                                          <p:attrName>ppt_x</p:attrName>
                                        </p:attrNameLst>
                                      </p:cBhvr>
                                      <p:tavLst>
                                        <p:tav tm="0">
                                          <p:val>
                                            <p:strVal val="1+#ppt_w/2"/>
                                          </p:val>
                                        </p:tav>
                                        <p:tav tm="100000">
                                          <p:val>
                                            <p:strVal val="#ppt_x"/>
                                          </p:val>
                                        </p:tav>
                                      </p:tavLst>
                                    </p:anim>
                                    <p:anim calcmode="lin" valueType="num">
                                      <p:cBhvr additive="base">
                                        <p:cTn id="31" dur="5000" fill="hold"/>
                                        <p:tgtEl>
                                          <p:spTgt spid="1269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63417"/>
          </a:xfrm>
          <a:prstGeom prst="rect">
            <a:avLst/>
          </a:prstGeom>
        </p:spPr>
        <p:txBody>
          <a:bodyPr wrap="square">
            <a:spAutoFit/>
          </a:bodyPr>
          <a:lstStyle/>
          <a:p>
            <a:r>
              <a:rPr lang="zh-CN" altLang="zh-CN" sz="4400" b="1" dirty="0" smtClean="0">
                <a:solidFill>
                  <a:srgbClr val="FF0000"/>
                </a:solidFill>
              </a:rPr>
              <a:t>黑洞吞噬所有靠近的物质</a:t>
            </a:r>
            <a:r>
              <a:rPr lang="zh-CN" altLang="en-US" sz="4400" b="1" dirty="0" smtClean="0">
                <a:solidFill>
                  <a:srgbClr val="FF0000"/>
                </a:solidFill>
              </a:rPr>
              <a:t>。一旦物质被拉向黑洞，它会在黑洞边缘旋转，并在被吞噬之前甩掉部分角动量。磁性便是在这一过程产生的。在气体绕黑洞盘面边缘旋转时，会产生自己的磁场，这个磁场会抛射盘面的气体远离黑洞。这些喷射物会从距离黑洞最近的气体内部“盗取”能量。随后，气体速度慢慢减缓，最终被这个黑暗的魔兽所吞噬。</a:t>
            </a:r>
            <a:endParaRPr lang="zh-CN" altLang="en-US" sz="44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2"/>
                                        </p:tgtEl>
                                        <p:attrNameLst>
                                          <p:attrName>fillcolor</p:attrName>
                                        </p:attrNameLst>
                                      </p:cBhvr>
                                      <p:tavLst>
                                        <p:tav tm="0">
                                          <p:val>
                                            <p:clrVal>
                                              <a:schemeClr val="accent2"/>
                                            </p:clrVal>
                                          </p:val>
                                        </p:tav>
                                        <p:tav tm="50000">
                                          <p:val>
                                            <p:clrVal>
                                              <a:schemeClr val="hlink"/>
                                            </p:clrVal>
                                          </p:val>
                                        </p:tav>
                                      </p:tavLst>
                                    </p:anim>
                                    <p:set>
                                      <p:cBhvr>
                                        <p:cTn id="15"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为黑洞提供能量"/>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标题 5"/>
          <p:cNvSpPr>
            <a:spLocks noGrp="1"/>
          </p:cNvSpPr>
          <p:nvPr>
            <p:ph type="title" idx="4294967295"/>
          </p:nvPr>
        </p:nvSpPr>
        <p:spPr>
          <a:xfrm>
            <a:off x="0" y="5572140"/>
            <a:ext cx="9144000" cy="1285860"/>
          </a:xfrm>
        </p:spPr>
        <p:txBody>
          <a:bodyPr>
            <a:normAutofit/>
          </a:bodyPr>
          <a:lstStyle/>
          <a:p>
            <a:r>
              <a:rPr lang="zh-CN" altLang="zh-CN" sz="6000" b="1" kern="1200" dirty="0" smtClean="0">
                <a:solidFill>
                  <a:srgbClr val="1AFFFA"/>
                </a:solidFill>
                <a:latin typeface="Calibri"/>
                <a:ea typeface="宋体"/>
                <a:cs typeface="+mj-cs"/>
              </a:rPr>
              <a:t>为黑洞提供能量</a:t>
            </a:r>
            <a:r>
              <a:rPr lang="zh-CN" altLang="en-US" b="1" dirty="0" smtClean="0">
                <a:solidFill>
                  <a:srgbClr val="00FFFF"/>
                </a:solidFill>
              </a:rPr>
              <a:t>艺术概念图</a:t>
            </a:r>
            <a:endParaRPr lang="zh-CN" altLang="en-US"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0" fill="hold"/>
                                        <p:tgtEl>
                                          <p:spTgt spid="35843"/>
                                        </p:tgtEl>
                                        <p:attrNameLst>
                                          <p:attrName>ppt_w</p:attrName>
                                        </p:attrNameLst>
                                      </p:cBhvr>
                                      <p:tavLst>
                                        <p:tav tm="0" fmla="#ppt_w*sin(2.5*pi*$)">
                                          <p:val>
                                            <p:fltVal val="0"/>
                                          </p:val>
                                        </p:tav>
                                        <p:tav tm="100000">
                                          <p:val>
                                            <p:fltVal val="1"/>
                                          </p:val>
                                        </p:tav>
                                      </p:tavLst>
                                    </p:anim>
                                    <p:anim calcmode="lin" valueType="num">
                                      <p:cBhvr>
                                        <p:cTn id="8" dur="5000" fill="hold"/>
                                        <p:tgtEl>
                                          <p:spTgt spid="3584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1000" autoRev="1" fill="hold">
                                          <p:stCondLst>
                                            <p:cond delay="0"/>
                                          </p:stCondLst>
                                        </p:cTn>
                                        <p:tgtEl>
                                          <p:spTgt spid="6"/>
                                        </p:tgtEl>
                                        <p:attrNameLst>
                                          <p:attrName>ppt_w</p:attrName>
                                        </p:attrNameLst>
                                      </p:cBhvr>
                                    </p:anim>
                                    <p:anim by="(#ppt_w*0.50)" calcmode="lin" valueType="num">
                                      <p:cBhvr>
                                        <p:cTn id="14" dur="1000" decel="50000" autoRev="1" fill="hold">
                                          <p:stCondLst>
                                            <p:cond delay="0"/>
                                          </p:stCondLst>
                                        </p:cTn>
                                        <p:tgtEl>
                                          <p:spTgt spid="6"/>
                                        </p:tgtEl>
                                        <p:attrNameLst>
                                          <p:attrName>ppt_x</p:attrName>
                                        </p:attrNameLst>
                                      </p:cBhvr>
                                    </p:anim>
                                    <p:anim from="(-#ppt_h/2)" to="(#ppt_y)" calcmode="lin" valueType="num">
                                      <p:cBhvr>
                                        <p:cTn id="15" dur="2000" fill="hold">
                                          <p:stCondLst>
                                            <p:cond delay="0"/>
                                          </p:stCondLst>
                                        </p:cTn>
                                        <p:tgtEl>
                                          <p:spTgt spid="6"/>
                                        </p:tgtEl>
                                        <p:attrNameLst>
                                          <p:attrName>ppt_y</p:attrName>
                                        </p:attrNameLst>
                                      </p:cBhvr>
                                    </p:anim>
                                    <p:animRot by="21600000">
                                      <p:cBhvr>
                                        <p:cTn id="16" dur="2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2008年8项科学之最：从最圆物体到最大黑洞(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矩形 4"/>
          <p:cNvSpPr/>
          <p:nvPr/>
        </p:nvSpPr>
        <p:spPr>
          <a:xfrm>
            <a:off x="0" y="0"/>
            <a:ext cx="9144000" cy="1938992"/>
          </a:xfrm>
          <a:prstGeom prst="rect">
            <a:avLst/>
          </a:prstGeom>
        </p:spPr>
        <p:txBody>
          <a:bodyPr wrap="square">
            <a:spAutoFit/>
          </a:bodyPr>
          <a:lstStyle/>
          <a:p>
            <a:r>
              <a:rPr lang="en-US" altLang="zh-CN" sz="4000" b="1" dirty="0" smtClean="0">
                <a:solidFill>
                  <a:srgbClr val="1AFFFA"/>
                </a:solidFill>
              </a:rPr>
              <a:t>OJ287</a:t>
            </a:r>
            <a:r>
              <a:rPr lang="zh-CN" altLang="zh-CN" sz="4000" b="1" dirty="0" smtClean="0">
                <a:solidFill>
                  <a:srgbClr val="1AFFFA"/>
                </a:solidFill>
              </a:rPr>
              <a:t>类星体</a:t>
            </a:r>
            <a:r>
              <a:rPr lang="zh-CN" altLang="en-US" sz="4000" b="1" dirty="0" smtClean="0">
                <a:solidFill>
                  <a:srgbClr val="1AFFFA"/>
                </a:solidFill>
              </a:rPr>
              <a:t>距地球</a:t>
            </a:r>
            <a:r>
              <a:rPr lang="en-US" altLang="zh-CN" sz="4000" b="1" dirty="0" smtClean="0">
                <a:solidFill>
                  <a:srgbClr val="1AFFFA"/>
                </a:solidFill>
              </a:rPr>
              <a:t>35</a:t>
            </a:r>
            <a:r>
              <a:rPr lang="zh-CN" altLang="en-US" sz="4000" b="1" dirty="0" smtClean="0">
                <a:solidFill>
                  <a:srgbClr val="1AFFFA"/>
                </a:solidFill>
              </a:rPr>
              <a:t>亿光年</a:t>
            </a:r>
            <a:r>
              <a:rPr lang="en-US" altLang="zh-CN" sz="4000" b="1" dirty="0" smtClean="0">
                <a:solidFill>
                  <a:srgbClr val="1AFFFA"/>
                </a:solidFill>
              </a:rPr>
              <a:t>,</a:t>
            </a:r>
            <a:r>
              <a:rPr lang="zh-CN" altLang="en-US" sz="4000" b="1" dirty="0" smtClean="0">
                <a:solidFill>
                  <a:srgbClr val="1AFFFA"/>
                </a:solidFill>
              </a:rPr>
              <a:t>中心两个黑洞</a:t>
            </a:r>
            <a:r>
              <a:rPr lang="en-US" altLang="zh-CN" sz="4000" b="1" dirty="0" smtClean="0">
                <a:solidFill>
                  <a:srgbClr val="1AFFFA"/>
                </a:solidFill>
              </a:rPr>
              <a:t>,</a:t>
            </a:r>
            <a:r>
              <a:rPr lang="zh-CN" altLang="en-US" sz="4000" b="1" dirty="0" smtClean="0">
                <a:solidFill>
                  <a:srgbClr val="1AFFFA"/>
                </a:solidFill>
              </a:rPr>
              <a:t>一个质量超太阳</a:t>
            </a:r>
            <a:r>
              <a:rPr lang="en-US" altLang="zh-CN" sz="4000" b="1" dirty="0" smtClean="0">
                <a:solidFill>
                  <a:srgbClr val="1AFFFA"/>
                </a:solidFill>
              </a:rPr>
              <a:t>180</a:t>
            </a:r>
            <a:r>
              <a:rPr lang="zh-CN" altLang="en-US" sz="4000" b="1" dirty="0" smtClean="0">
                <a:solidFill>
                  <a:srgbClr val="1AFFFA"/>
                </a:solidFill>
              </a:rPr>
              <a:t>亿倍，一个质量略小，</a:t>
            </a:r>
            <a:r>
              <a:rPr lang="zh-CN" altLang="zh-CN" sz="4000" b="1" dirty="0" smtClean="0">
                <a:solidFill>
                  <a:srgbClr val="1AFFFA"/>
                </a:solidFill>
              </a:rPr>
              <a:t>绕大黑洞一圈的周期为</a:t>
            </a:r>
            <a:r>
              <a:rPr lang="en-US" altLang="zh-CN" sz="4000" b="1" dirty="0" smtClean="0">
                <a:solidFill>
                  <a:srgbClr val="1AFFFA"/>
                </a:solidFill>
              </a:rPr>
              <a:t>12</a:t>
            </a:r>
            <a:r>
              <a:rPr lang="zh-CN" altLang="zh-CN" sz="4000" b="1" dirty="0" smtClean="0">
                <a:solidFill>
                  <a:srgbClr val="1AFFFA"/>
                </a:solidFill>
              </a:rPr>
              <a:t>年</a:t>
            </a:r>
            <a:endParaRPr lang="zh-CN" altLang="en-US" sz="4000" b="1" dirty="0">
              <a:solidFill>
                <a:srgbClr val="1AFFFA"/>
              </a:solidFill>
            </a:endParaRPr>
          </a:p>
        </p:txBody>
      </p:sp>
      <p:sp>
        <p:nvSpPr>
          <p:cNvPr id="6" name="标题 5"/>
          <p:cNvSpPr>
            <a:spLocks noGrp="1"/>
          </p:cNvSpPr>
          <p:nvPr>
            <p:ph type="title" idx="4294967295"/>
          </p:nvPr>
        </p:nvSpPr>
        <p:spPr>
          <a:xfrm>
            <a:off x="0" y="4929198"/>
            <a:ext cx="9144000" cy="1928802"/>
          </a:xfrm>
        </p:spPr>
        <p:txBody>
          <a:bodyPr>
            <a:noAutofit/>
          </a:bodyPr>
          <a:lstStyle/>
          <a:p>
            <a:r>
              <a:rPr lang="zh-CN" altLang="en-US" sz="6600" b="1" dirty="0" smtClean="0">
                <a:solidFill>
                  <a:srgbClr val="1AFFFA"/>
                </a:solidFill>
              </a:rPr>
              <a:t>宇宙中最大黑洞</a:t>
            </a:r>
            <a:r>
              <a:rPr lang="zh-CN" altLang="en-US" sz="3600" b="1" dirty="0" smtClean="0">
                <a:solidFill>
                  <a:srgbClr val="00FFFF"/>
                </a:solidFill>
              </a:rPr>
              <a:t>艺术概念图</a:t>
            </a:r>
            <a:endParaRPr lang="zh-CN" altLang="en-US" sz="8000" b="1"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fade">
                                      <p:cBhvr>
                                        <p:cTn id="7" dur="385" decel="100000"/>
                                        <p:tgtEl>
                                          <p:spTgt spid="162818"/>
                                        </p:tgtEl>
                                      </p:cBhvr>
                                    </p:animEffect>
                                    <p:animScale>
                                      <p:cBhvr>
                                        <p:cTn id="8" dur="385" decel="100000"/>
                                        <p:tgtEl>
                                          <p:spTgt spid="162818"/>
                                        </p:tgtEl>
                                      </p:cBhvr>
                                      <p:from x="10000" y="10000"/>
                                      <p:to x="200000" y="450000"/>
                                    </p:animScale>
                                    <p:animScale>
                                      <p:cBhvr>
                                        <p:cTn id="9" dur="615" accel="100000" fill="hold">
                                          <p:stCondLst>
                                            <p:cond delay="385"/>
                                          </p:stCondLst>
                                        </p:cTn>
                                        <p:tgtEl>
                                          <p:spTgt spid="162818"/>
                                        </p:tgtEl>
                                      </p:cBhvr>
                                      <p:from x="200000" y="450000"/>
                                      <p:to x="100000" y="100000"/>
                                    </p:animScale>
                                    <p:set>
                                      <p:cBhvr>
                                        <p:cTn id="10" dur="385" fill="hold"/>
                                        <p:tgtEl>
                                          <p:spTgt spid="162818"/>
                                        </p:tgtEl>
                                        <p:attrNameLst>
                                          <p:attrName>ppt_x</p:attrName>
                                        </p:attrNameLst>
                                      </p:cBhvr>
                                      <p:to>
                                        <p:strVal val="(0.5)"/>
                                      </p:to>
                                    </p:set>
                                    <p:anim from="(0.5)" to="(#ppt_x)" calcmode="lin" valueType="num">
                                      <p:cBhvr>
                                        <p:cTn id="11" dur="615" accel="100000" fill="hold">
                                          <p:stCondLst>
                                            <p:cond delay="385"/>
                                          </p:stCondLst>
                                        </p:cTn>
                                        <p:tgtEl>
                                          <p:spTgt spid="162818"/>
                                        </p:tgtEl>
                                        <p:attrNameLst>
                                          <p:attrName>ppt_x</p:attrName>
                                        </p:attrNameLst>
                                      </p:cBhvr>
                                    </p:anim>
                                    <p:set>
                                      <p:cBhvr>
                                        <p:cTn id="12" dur="385" fill="hold"/>
                                        <p:tgtEl>
                                          <p:spTgt spid="162818"/>
                                        </p:tgtEl>
                                        <p:attrNameLst>
                                          <p:attrName>ppt_y</p:attrName>
                                        </p:attrNameLst>
                                      </p:cBhvr>
                                      <p:to>
                                        <p:strVal val="(#ppt_y+0.4)"/>
                                      </p:to>
                                    </p:set>
                                    <p:anim from="(#ppt_y+0.4)" to="(#ppt_y)" calcmode="lin" valueType="num">
                                      <p:cBhvr>
                                        <p:cTn id="13" dur="615" accel="100000" fill="hold">
                                          <p:stCondLst>
                                            <p:cond delay="385"/>
                                          </p:stCondLst>
                                        </p:cTn>
                                        <p:tgtEl>
                                          <p:spTgt spid="1628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1000" autoRev="1" fill="hold">
                                          <p:stCondLst>
                                            <p:cond delay="0"/>
                                          </p:stCondLst>
                                        </p:cTn>
                                        <p:tgtEl>
                                          <p:spTgt spid="6"/>
                                        </p:tgtEl>
                                        <p:attrNameLst>
                                          <p:attrName>ppt_w</p:attrName>
                                        </p:attrNameLst>
                                      </p:cBhvr>
                                    </p:anim>
                                    <p:anim by="(#ppt_w*0.50)" calcmode="lin" valueType="num">
                                      <p:cBhvr>
                                        <p:cTn id="19" dur="1000" decel="50000" autoRev="1" fill="hold">
                                          <p:stCondLst>
                                            <p:cond delay="0"/>
                                          </p:stCondLst>
                                        </p:cTn>
                                        <p:tgtEl>
                                          <p:spTgt spid="6"/>
                                        </p:tgtEl>
                                        <p:attrNameLst>
                                          <p:attrName>ppt_x</p:attrName>
                                        </p:attrNameLst>
                                      </p:cBhvr>
                                    </p:anim>
                                    <p:anim from="(-#ppt_h/2)" to="(#ppt_y)" calcmode="lin" valueType="num">
                                      <p:cBhvr>
                                        <p:cTn id="20" dur="2000" fill="hold">
                                          <p:stCondLst>
                                            <p:cond delay="0"/>
                                          </p:stCondLst>
                                        </p:cTn>
                                        <p:tgtEl>
                                          <p:spTgt spid="6"/>
                                        </p:tgtEl>
                                        <p:attrNameLst>
                                          <p:attrName>ppt_y</p:attrName>
                                        </p:attrNameLst>
                                      </p:cBhvr>
                                    </p:anim>
                                    <p:animRot by="21600000">
                                      <p:cBhvr>
                                        <p:cTn id="21" dur="2000" fill="hold">
                                          <p:stCondLst>
                                            <p:cond delay="0"/>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anim calcmode="discrete" valueType="clr">
                                      <p:cBhvr override="childStyle">
                                        <p:cTn id="26"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5"/>
                                        </p:tgtEl>
                                        <p:attrNameLst>
                                          <p:attrName>fillcolor</p:attrName>
                                        </p:attrNameLst>
                                      </p:cBhvr>
                                      <p:tavLst>
                                        <p:tav tm="0">
                                          <p:val>
                                            <p:clrVal>
                                              <a:schemeClr val="accent2"/>
                                            </p:clrVal>
                                          </p:val>
                                        </p:tav>
                                        <p:tav tm="50000">
                                          <p:val>
                                            <p:clrVal>
                                              <a:schemeClr val="hlink"/>
                                            </p:clrVal>
                                          </p:val>
                                        </p:tav>
                                      </p:tavLst>
                                    </p:anim>
                                    <p:set>
                                      <p:cBhvr>
                                        <p:cTn id="28" dur="500"/>
                                        <p:tgtEl>
                                          <p:spTgt spid="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nodeType="clickEffect">
                                  <p:stCondLst>
                                    <p:cond delay="0"/>
                                  </p:stCondLst>
                                  <p:childTnLst>
                                    <p:set>
                                      <p:cBhvr>
                                        <p:cTn id="32" dur="1" fill="hold">
                                          <p:stCondLst>
                                            <p:cond delay="0"/>
                                          </p:stCondLst>
                                        </p:cTn>
                                        <p:tgtEl>
                                          <p:spTgt spid="162818"/>
                                        </p:tgtEl>
                                        <p:attrNameLst>
                                          <p:attrName>style.visibility</p:attrName>
                                        </p:attrNameLst>
                                      </p:cBhvr>
                                      <p:to>
                                        <p:strVal val="visible"/>
                                      </p:to>
                                    </p:set>
                                    <p:anim calcmode="lin" valueType="num">
                                      <p:cBhvr>
                                        <p:cTn id="33" dur="5000" fill="hold"/>
                                        <p:tgtEl>
                                          <p:spTgt spid="162818"/>
                                        </p:tgtEl>
                                        <p:attrNameLst>
                                          <p:attrName>ppt_w</p:attrName>
                                        </p:attrNameLst>
                                      </p:cBhvr>
                                      <p:tavLst>
                                        <p:tav tm="0" fmla="#ppt_w*sin(2.5*pi*$)">
                                          <p:val>
                                            <p:fltVal val="0"/>
                                          </p:val>
                                        </p:tav>
                                        <p:tav tm="100000">
                                          <p:val>
                                            <p:fltVal val="1"/>
                                          </p:val>
                                        </p:tav>
                                      </p:tavLst>
                                    </p:anim>
                                    <p:anim calcmode="lin" valueType="num">
                                      <p:cBhvr>
                                        <p:cTn id="34" dur="5000" fill="hold"/>
                                        <p:tgtEl>
                                          <p:spTgt spid="1628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494085"/>
          </a:xfrm>
          <a:prstGeom prst="rect">
            <a:avLst/>
          </a:prstGeom>
        </p:spPr>
        <p:txBody>
          <a:bodyPr wrap="square">
            <a:spAutoFit/>
          </a:bodyPr>
          <a:lstStyle/>
          <a:p>
            <a:pPr algn="ctr">
              <a:defRPr/>
            </a:pPr>
            <a:r>
              <a:rPr lang="en-US" altLang="zh-CN" sz="3200" b="1" dirty="0" smtClean="0">
                <a:solidFill>
                  <a:srgbClr val="FF0000"/>
                </a:solidFill>
              </a:rPr>
              <a:t>08.</a:t>
            </a:r>
            <a:r>
              <a:rPr lang="zh-CN" altLang="en-US" sz="3200" b="1" dirty="0" smtClean="0">
                <a:solidFill>
                  <a:srgbClr val="FF0000"/>
                </a:solidFill>
              </a:rPr>
              <a:t> </a:t>
            </a:r>
            <a:r>
              <a:rPr lang="en-US" altLang="zh-CN" sz="3200" b="1" dirty="0" smtClean="0">
                <a:solidFill>
                  <a:srgbClr val="FF0000"/>
                </a:solidFill>
              </a:rPr>
              <a:t>1</a:t>
            </a:r>
            <a:r>
              <a:rPr lang="zh-CN" altLang="en-US" sz="3200" b="1" dirty="0" smtClean="0">
                <a:solidFill>
                  <a:srgbClr val="FF0000"/>
                </a:solidFill>
              </a:rPr>
              <a:t>月，芬兰图尔拉天文台发现了宇宙中最大的黑洞，大约是太阳的</a:t>
            </a:r>
            <a:r>
              <a:rPr lang="en-US" altLang="zh-CN" sz="3200" b="1" dirty="0" smtClean="0">
                <a:solidFill>
                  <a:srgbClr val="FF0000"/>
                </a:solidFill>
              </a:rPr>
              <a:t>180</a:t>
            </a:r>
            <a:r>
              <a:rPr lang="zh-CN" altLang="en-US" sz="3200" b="1" dirty="0" smtClean="0">
                <a:solidFill>
                  <a:srgbClr val="FF0000"/>
                </a:solidFill>
              </a:rPr>
              <a:t>亿倍，相当于一个小型星系，离地球</a:t>
            </a:r>
            <a:r>
              <a:rPr lang="en-US" altLang="zh-CN" sz="3200" b="1" dirty="0" smtClean="0">
                <a:solidFill>
                  <a:srgbClr val="FF0000"/>
                </a:solidFill>
              </a:rPr>
              <a:t>35</a:t>
            </a:r>
            <a:r>
              <a:rPr lang="zh-CN" altLang="en-US" sz="3200" b="1" dirty="0" smtClean="0">
                <a:solidFill>
                  <a:srgbClr val="FF0000"/>
                </a:solidFill>
              </a:rPr>
              <a:t>亿光年，形成于</a:t>
            </a:r>
            <a:r>
              <a:rPr lang="en-US" altLang="zh-CN" sz="3200" b="1" dirty="0" smtClean="0">
                <a:solidFill>
                  <a:srgbClr val="FF0000"/>
                </a:solidFill>
              </a:rPr>
              <a:t>OJ287</a:t>
            </a:r>
            <a:r>
              <a:rPr lang="zh-CN" altLang="en-US" sz="3200" b="1" dirty="0" smtClean="0">
                <a:solidFill>
                  <a:srgbClr val="FF0000"/>
                </a:solidFill>
              </a:rPr>
              <a:t>类星体的中心位置。十分特殊的是，还有一个质量略小的黑洞，</a:t>
            </a:r>
            <a:r>
              <a:rPr lang="zh-CN" altLang="zh-CN" sz="3200" b="1" dirty="0" smtClean="0">
                <a:solidFill>
                  <a:srgbClr val="FF0000"/>
                </a:solidFill>
              </a:rPr>
              <a:t>小黑洞绕大黑洞周期为</a:t>
            </a:r>
            <a:r>
              <a:rPr lang="en-US" altLang="zh-CN" sz="3200" b="1" dirty="0" smtClean="0">
                <a:solidFill>
                  <a:srgbClr val="FF0000"/>
                </a:solidFill>
              </a:rPr>
              <a:t>12</a:t>
            </a:r>
            <a:r>
              <a:rPr lang="zh-CN" altLang="zh-CN" sz="3200" b="1" dirty="0" smtClean="0">
                <a:solidFill>
                  <a:srgbClr val="FF0000"/>
                </a:solidFill>
              </a:rPr>
              <a:t>年，每个周期内会有两次急剧变亮。小黑洞以超过每秒</a:t>
            </a:r>
            <a:r>
              <a:rPr lang="en-US" altLang="zh-CN" sz="3200" b="1" dirty="0" smtClean="0">
                <a:solidFill>
                  <a:srgbClr val="FF0000"/>
                </a:solidFill>
              </a:rPr>
              <a:t>10</a:t>
            </a:r>
            <a:r>
              <a:rPr lang="zh-CN" altLang="zh-CN" sz="3200" b="1" dirty="0" smtClean="0">
                <a:solidFill>
                  <a:srgbClr val="FF0000"/>
                </a:solidFill>
              </a:rPr>
              <a:t>万公里的速度接近大黑洞时，与大黑洞周围的气体发生激烈摩擦，从而产生发光现象。</a:t>
            </a:r>
            <a:endParaRPr lang="en-US" altLang="zh-CN" sz="3200" b="1" dirty="0" smtClean="0">
              <a:solidFill>
                <a:srgbClr val="FF0000"/>
              </a:solidFill>
            </a:endParaRPr>
          </a:p>
          <a:p>
            <a:r>
              <a:rPr lang="zh-CN" altLang="en-US" sz="3200" b="1" dirty="0" smtClean="0">
                <a:solidFill>
                  <a:srgbClr val="FF0000"/>
                </a:solidFill>
              </a:rPr>
              <a:t>这样的星体组合使天文学家能够更为精确地对宇宙中最大的黑洞“量体重”。在</a:t>
            </a:r>
            <a:r>
              <a:rPr lang="en-US" altLang="zh-CN" sz="3200" b="1" dirty="0" smtClean="0">
                <a:solidFill>
                  <a:srgbClr val="FF0000"/>
                </a:solidFill>
              </a:rPr>
              <a:t>OJ287</a:t>
            </a:r>
            <a:r>
              <a:rPr lang="zh-CN" altLang="en-US" sz="3200" b="1" dirty="0" smtClean="0">
                <a:solidFill>
                  <a:srgbClr val="FF0000"/>
                </a:solidFill>
              </a:rPr>
              <a:t>类星体中，较大黑洞的重力场作用导致小黑洞的运行轨道出现难以置信的倾斜</a:t>
            </a:r>
            <a:r>
              <a:rPr lang="en-US" altLang="zh-CN" sz="3200" b="1" dirty="0" smtClean="0">
                <a:solidFill>
                  <a:srgbClr val="FF0000"/>
                </a:solidFill>
              </a:rPr>
              <a:t>39</a:t>
            </a:r>
            <a:r>
              <a:rPr lang="zh-CN" altLang="en-US" sz="3200" b="1" dirty="0" smtClean="0">
                <a:solidFill>
                  <a:srgbClr val="FF0000"/>
                </a:solidFill>
              </a:rPr>
              <a:t>度，这种作用显著地影响小黑洞碰撞大黑洞的周边物质。</a:t>
            </a:r>
            <a:endParaRPr lang="en-US" altLang="zh-CN" sz="3200" b="1" dirty="0" smtClean="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
                                        </p:tgtEl>
                                        <p:attrNameLst>
                                          <p:attrName>fillcolor</p:attrName>
                                        </p:attrNameLst>
                                      </p:cBhvr>
                                      <p:tavLst>
                                        <p:tav tm="0">
                                          <p:val>
                                            <p:clrVal>
                                              <a:schemeClr val="accent2"/>
                                            </p:clrVal>
                                          </p:val>
                                        </p:tav>
                                        <p:tav tm="50000">
                                          <p:val>
                                            <p:clrVal>
                                              <a:schemeClr val="hlink"/>
                                            </p:clrVal>
                                          </p:val>
                                        </p:tav>
                                      </p:tavLst>
                                    </p:anim>
                                    <p:set>
                                      <p:cBhvr>
                                        <p:cTn id="15" dur="5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黑洞内部视觉效果图"/>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标题 3"/>
          <p:cNvSpPr>
            <a:spLocks noGrp="1"/>
          </p:cNvSpPr>
          <p:nvPr>
            <p:ph type="title"/>
          </p:nvPr>
        </p:nvSpPr>
        <p:spPr>
          <a:xfrm>
            <a:off x="0" y="0"/>
            <a:ext cx="9144000" cy="1214422"/>
          </a:xfrm>
        </p:spPr>
        <p:txBody>
          <a:bodyPr>
            <a:noAutofit/>
          </a:bodyPr>
          <a:lstStyle/>
          <a:p>
            <a:r>
              <a:rPr lang="zh-CN" altLang="zh-CN" sz="8000" b="1" dirty="0" smtClean="0">
                <a:solidFill>
                  <a:srgbClr val="FF0000"/>
                </a:solidFill>
              </a:rPr>
              <a:t>黑洞形成</a:t>
            </a:r>
            <a:r>
              <a:rPr lang="zh-CN" altLang="en-US" sz="8000" b="1" baseline="0" dirty="0" smtClean="0">
                <a:solidFill>
                  <a:srgbClr val="FF0000"/>
                </a:solidFill>
              </a:rPr>
              <a:t> </a:t>
            </a:r>
            <a:r>
              <a:rPr lang="zh-CN" altLang="en-US" sz="8000" b="1" dirty="0" smtClean="0">
                <a:solidFill>
                  <a:srgbClr val="FF0000"/>
                </a:solidFill>
              </a:rPr>
              <a:t>理论？</a:t>
            </a:r>
            <a:endParaRPr lang="zh-CN" altLang="en-US" sz="8000" dirty="0">
              <a:solidFill>
                <a:srgbClr val="66FFFF"/>
              </a:solidFill>
            </a:endParaRPr>
          </a:p>
        </p:txBody>
      </p:sp>
      <p:sp>
        <p:nvSpPr>
          <p:cNvPr id="5" name="矩形 4"/>
          <p:cNvSpPr/>
          <p:nvPr/>
        </p:nvSpPr>
        <p:spPr>
          <a:xfrm>
            <a:off x="0" y="856357"/>
            <a:ext cx="9144000" cy="6001643"/>
          </a:xfrm>
          <a:prstGeom prst="rect">
            <a:avLst/>
          </a:prstGeom>
        </p:spPr>
        <p:txBody>
          <a:bodyPr wrap="square">
            <a:spAutoFit/>
          </a:bodyPr>
          <a:lstStyle/>
          <a:p>
            <a:pPr algn="ctr"/>
            <a:r>
              <a:rPr lang="zh-CN" altLang="zh-CN" sz="4800" b="1" dirty="0" smtClean="0">
                <a:solidFill>
                  <a:srgbClr val="1AFFFA"/>
                </a:solidFill>
              </a:rPr>
              <a:t>科学家猜想，物质将不可阻挡地向着中心点进军，成为一个体积很小、密度趋向很大</a:t>
            </a:r>
            <a:r>
              <a:rPr lang="zh-CN" altLang="en-US" sz="4800" b="1" dirty="0" smtClean="0">
                <a:solidFill>
                  <a:srgbClr val="1AFFFA"/>
                </a:solidFill>
              </a:rPr>
              <a:t>，</a:t>
            </a:r>
            <a:r>
              <a:rPr lang="zh-CN" altLang="zh-CN" sz="4800" b="1" dirty="0" smtClean="0">
                <a:solidFill>
                  <a:srgbClr val="1AFFFA"/>
                </a:solidFill>
              </a:rPr>
              <a:t>当半径一旦收缩到小于史瓦西半径</a:t>
            </a:r>
            <a:r>
              <a:rPr lang="zh-CN" altLang="en-US" sz="4800" b="1" dirty="0" smtClean="0">
                <a:solidFill>
                  <a:srgbClr val="1AFFFA"/>
                </a:solidFill>
              </a:rPr>
              <a:t>，</a:t>
            </a:r>
            <a:r>
              <a:rPr lang="zh-CN" altLang="zh-CN" sz="4800" b="1" dirty="0" smtClean="0">
                <a:solidFill>
                  <a:srgbClr val="1AFFFA"/>
                </a:solidFill>
              </a:rPr>
              <a:t>巨大的引力就使得即使光也无法向外射出，从而切断了恒星与外界的一切联系</a:t>
            </a:r>
            <a:r>
              <a:rPr lang="en-US" altLang="zh-CN" sz="4800" b="1" dirty="0" smtClean="0">
                <a:solidFill>
                  <a:srgbClr val="1AFFFA"/>
                </a:solidFill>
              </a:rPr>
              <a:t>.</a:t>
            </a:r>
            <a:r>
              <a:rPr lang="zh-CN" altLang="en-US" sz="4800" b="1" dirty="0" smtClean="0">
                <a:solidFill>
                  <a:srgbClr val="1AFFFA"/>
                </a:solidFill>
              </a:rPr>
              <a:t>在</a:t>
            </a:r>
            <a:r>
              <a:rPr lang="zh-CN" altLang="en-US" sz="4800" b="1" dirty="0" smtClean="0">
                <a:solidFill>
                  <a:srgbClr val="66FFFF"/>
                </a:solidFill>
              </a:rPr>
              <a:t> “蚕茧”状超大质量恒星外壳中。</a:t>
            </a:r>
            <a:r>
              <a:rPr lang="en-US" altLang="zh-CN" sz="4800" b="1" dirty="0" smtClean="0">
                <a:solidFill>
                  <a:srgbClr val="1AFFFA"/>
                </a:solidFill>
              </a:rPr>
              <a:t>——“</a:t>
            </a:r>
            <a:r>
              <a:rPr lang="zh-CN" altLang="zh-CN" sz="4800" b="1" dirty="0" smtClean="0">
                <a:solidFill>
                  <a:srgbClr val="1AFFFA"/>
                </a:solidFill>
              </a:rPr>
              <a:t>黑洞</a:t>
            </a:r>
            <a:r>
              <a:rPr lang="en-US" altLang="zh-CN" sz="4800" b="1" dirty="0" smtClean="0">
                <a:solidFill>
                  <a:srgbClr val="1AFFFA"/>
                </a:solidFill>
              </a:rPr>
              <a:t>”</a:t>
            </a:r>
            <a:r>
              <a:rPr lang="zh-CN" altLang="zh-CN" sz="4800" b="1" dirty="0" smtClean="0">
                <a:solidFill>
                  <a:srgbClr val="1AFFFA"/>
                </a:solidFill>
              </a:rPr>
              <a:t>诞生了。</a:t>
            </a:r>
            <a:endParaRPr lang="zh-CN" altLang="en-US" sz="4800" b="1"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anim calcmode="discrete" valueType="clr">
                                      <p:cBhvr override="childStyle">
                                        <p:cTn id="11"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4"/>
                                        </p:tgtEl>
                                        <p:attrNameLst>
                                          <p:attrName>fillcolor</p:attrName>
                                        </p:attrNameLst>
                                      </p:cBhvr>
                                      <p:tavLst>
                                        <p:tav tm="0">
                                          <p:val>
                                            <p:clrVal>
                                              <a:schemeClr val="accent2"/>
                                            </p:clrVal>
                                          </p:val>
                                        </p:tav>
                                        <p:tav tm="50000">
                                          <p:val>
                                            <p:clrVal>
                                              <a:schemeClr val="hlink"/>
                                            </p:clrVal>
                                          </p:val>
                                        </p:tav>
                                      </p:tavLst>
                                    </p:anim>
                                    <p:set>
                                      <p:cBhvr>
                                        <p:cTn id="13" dur="500"/>
                                        <p:tgtEl>
                                          <p:spTgt spid="4"/>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10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1000"/>
                                        <p:tgtEl>
                                          <p:spTgt spid="5"/>
                                        </p:tgtEl>
                                        <p:attrNameLst>
                                          <p:attrName>fillcolor</p:attrName>
                                        </p:attrNameLst>
                                      </p:cBhvr>
                                      <p:tavLst>
                                        <p:tav tm="0">
                                          <p:val>
                                            <p:clrVal>
                                              <a:schemeClr val="accent2"/>
                                            </p:clrVal>
                                          </p:val>
                                        </p:tav>
                                        <p:tav tm="50000">
                                          <p:val>
                                            <p:clrVal>
                                              <a:schemeClr val="hlink"/>
                                            </p:clrVal>
                                          </p:val>
                                        </p:tav>
                                      </p:tavLst>
                                    </p:anim>
                                    <p:set>
                                      <p:cBhvr>
                                        <p:cTn id="20" dur="10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头碰头"/>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矩形 3"/>
          <p:cNvSpPr/>
          <p:nvPr/>
        </p:nvSpPr>
        <p:spPr>
          <a:xfrm>
            <a:off x="0" y="3995678"/>
            <a:ext cx="9144000" cy="2862322"/>
          </a:xfrm>
          <a:prstGeom prst="rect">
            <a:avLst/>
          </a:prstGeom>
        </p:spPr>
        <p:txBody>
          <a:bodyPr wrap="square">
            <a:spAutoFit/>
          </a:bodyPr>
          <a:lstStyle/>
          <a:p>
            <a:pPr algn="ctr"/>
            <a:r>
              <a:rPr lang="zh-CN" altLang="en-US" sz="6000" dirty="0" smtClean="0">
                <a:solidFill>
                  <a:srgbClr val="1AFFFA"/>
                </a:solidFill>
              </a:rPr>
              <a:t>宇航局认为这种状况已经存在了</a:t>
            </a:r>
            <a:r>
              <a:rPr lang="en-US" altLang="zh-CN" sz="6000" dirty="0" smtClean="0">
                <a:solidFill>
                  <a:srgbClr val="1AFFFA"/>
                </a:solidFill>
              </a:rPr>
              <a:t>30</a:t>
            </a:r>
            <a:r>
              <a:rPr lang="zh-CN" altLang="en-US" sz="6000" dirty="0" smtClean="0">
                <a:solidFill>
                  <a:srgbClr val="1AFFFA"/>
                </a:solidFill>
              </a:rPr>
              <a:t>年。它们将最终合并成一个更大的黑洞。</a:t>
            </a:r>
            <a:endParaRPr lang="zh-CN" altLang="en-US" sz="6000" dirty="0">
              <a:solidFill>
                <a:srgbClr val="1AFFFA"/>
              </a:solidFill>
            </a:endParaRPr>
          </a:p>
        </p:txBody>
      </p:sp>
      <p:sp>
        <p:nvSpPr>
          <p:cNvPr id="6" name="标题 5"/>
          <p:cNvSpPr>
            <a:spLocks noGrp="1"/>
          </p:cNvSpPr>
          <p:nvPr>
            <p:ph type="title" idx="4294967295"/>
          </p:nvPr>
        </p:nvSpPr>
        <p:spPr>
          <a:xfrm>
            <a:off x="0" y="0"/>
            <a:ext cx="9144000" cy="1417638"/>
          </a:xfrm>
        </p:spPr>
        <p:txBody>
          <a:bodyPr>
            <a:normAutofit/>
          </a:bodyPr>
          <a:lstStyle/>
          <a:p>
            <a:r>
              <a:rPr lang="zh-CN" altLang="zh-CN" sz="8000" kern="1200" dirty="0" smtClean="0">
                <a:solidFill>
                  <a:srgbClr val="FF0000"/>
                </a:solidFill>
                <a:latin typeface="Calibri"/>
                <a:ea typeface="宋体"/>
                <a:cs typeface="+mj-cs"/>
              </a:rPr>
              <a:t>黑洞旋向对方</a:t>
            </a:r>
            <a:endParaRPr lang="zh-CN" altLang="en-US" sz="8000"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0" fill="hold"/>
                                        <p:tgtEl>
                                          <p:spTgt spid="3074"/>
                                        </p:tgtEl>
                                        <p:attrNameLst>
                                          <p:attrName>ppt_w</p:attrName>
                                        </p:attrNameLst>
                                      </p:cBhvr>
                                      <p:tavLst>
                                        <p:tav tm="0" fmla="#ppt_w*sin(2.5*pi*$)">
                                          <p:val>
                                            <p:fltVal val="0"/>
                                          </p:val>
                                        </p:tav>
                                        <p:tav tm="100000">
                                          <p:val>
                                            <p:fltVal val="1"/>
                                          </p:val>
                                        </p:tav>
                                      </p:tavLst>
                                    </p:anim>
                                    <p:anim calcmode="lin" valueType="num">
                                      <p:cBhvr>
                                        <p:cTn id="8" dur="5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fmla="#ppt_w*sin(2.5*pi*$)">
                                          <p:val>
                                            <p:fltVal val="0"/>
                                          </p:val>
                                        </p:tav>
                                        <p:tav tm="100000">
                                          <p:val>
                                            <p:fltVal val="1"/>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by="(-#ppt_w*2)" calcmode="lin" valueType="num">
                                      <p:cBhvr rctx="PPT">
                                        <p:cTn id="19" dur="1000" autoRev="1" fill="hold">
                                          <p:stCondLst>
                                            <p:cond delay="0"/>
                                          </p:stCondLst>
                                        </p:cTn>
                                        <p:tgtEl>
                                          <p:spTgt spid="4"/>
                                        </p:tgtEl>
                                        <p:attrNameLst>
                                          <p:attrName>ppt_w</p:attrName>
                                        </p:attrNameLst>
                                      </p:cBhvr>
                                    </p:anim>
                                    <p:anim by="(#ppt_w*0.50)" calcmode="lin" valueType="num">
                                      <p:cBhvr>
                                        <p:cTn id="20" dur="1000" decel="50000" autoRev="1" fill="hold">
                                          <p:stCondLst>
                                            <p:cond delay="0"/>
                                          </p:stCondLst>
                                        </p:cTn>
                                        <p:tgtEl>
                                          <p:spTgt spid="4"/>
                                        </p:tgtEl>
                                        <p:attrNameLst>
                                          <p:attrName>ppt_x</p:attrName>
                                        </p:attrNameLst>
                                      </p:cBhvr>
                                    </p:anim>
                                    <p:anim from="(-#ppt_h/2)" to="(#ppt_y)" calcmode="lin" valueType="num">
                                      <p:cBhvr>
                                        <p:cTn id="21" dur="2000" fill="hold">
                                          <p:stCondLst>
                                            <p:cond delay="0"/>
                                          </p:stCondLst>
                                        </p:cTn>
                                        <p:tgtEl>
                                          <p:spTgt spid="4"/>
                                        </p:tgtEl>
                                        <p:attrNameLst>
                                          <p:attrName>ppt_y</p:attrName>
                                        </p:attrNameLst>
                                      </p:cBhvr>
                                    </p:anim>
                                    <p:animRot by="21600000">
                                      <p:cBhvr>
                                        <p:cTn id="22"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740307"/>
          </a:xfrm>
          <a:prstGeom prst="rect">
            <a:avLst/>
          </a:prstGeom>
        </p:spPr>
        <p:txBody>
          <a:bodyPr wrap="square">
            <a:spAutoFit/>
          </a:bodyPr>
          <a:lstStyle/>
          <a:p>
            <a:pPr>
              <a:defRPr/>
            </a:pPr>
            <a:r>
              <a:rPr lang="en-US" altLang="zh-CN" sz="4800" b="1" dirty="0" smtClean="0">
                <a:solidFill>
                  <a:srgbClr val="FF0000"/>
                </a:solidFill>
              </a:rPr>
              <a:t>13.2.24</a:t>
            </a:r>
            <a:r>
              <a:rPr lang="zh-CN" altLang="en-US" sz="4800" b="1" dirty="0" smtClean="0">
                <a:solidFill>
                  <a:srgbClr val="FF0000"/>
                </a:solidFill>
              </a:rPr>
              <a:t>报道：</a:t>
            </a:r>
            <a:r>
              <a:rPr lang="zh-CN" altLang="zh-CN" sz="4800" b="1" dirty="0" smtClean="0">
                <a:solidFill>
                  <a:srgbClr val="FF0000"/>
                </a:solidFill>
              </a:rPr>
              <a:t>去年</a:t>
            </a:r>
            <a:r>
              <a:rPr lang="en-US" altLang="zh-CN" sz="4800" b="1" dirty="0" smtClean="0">
                <a:solidFill>
                  <a:srgbClr val="FF0000"/>
                </a:solidFill>
              </a:rPr>
              <a:t>11</a:t>
            </a:r>
            <a:r>
              <a:rPr lang="zh-CN" altLang="zh-CN" sz="4800" b="1" dirty="0" smtClean="0">
                <a:solidFill>
                  <a:srgbClr val="FF0000"/>
                </a:solidFill>
              </a:rPr>
              <a:t>月，英国《自然》周刊上的一篇研究结果描述了一个质量是太阳质量</a:t>
            </a:r>
            <a:r>
              <a:rPr lang="en-US" altLang="zh-CN" sz="4800" b="1" dirty="0" smtClean="0">
                <a:solidFill>
                  <a:srgbClr val="FF0000"/>
                </a:solidFill>
              </a:rPr>
              <a:t>170</a:t>
            </a:r>
            <a:r>
              <a:rPr lang="zh-CN" altLang="zh-CN" sz="4800" b="1" dirty="0" smtClean="0">
                <a:solidFill>
                  <a:srgbClr val="FF0000"/>
                </a:solidFill>
              </a:rPr>
              <a:t>亿倍的巨大黑洞，它位于</a:t>
            </a:r>
            <a:r>
              <a:rPr lang="en-US" altLang="zh-CN" sz="4800" b="1" dirty="0" smtClean="0">
                <a:solidFill>
                  <a:srgbClr val="FF0000"/>
                </a:solidFill>
              </a:rPr>
              <a:t>2.5</a:t>
            </a:r>
            <a:r>
              <a:rPr lang="zh-CN" altLang="zh-CN" sz="4800" b="1" dirty="0" smtClean="0">
                <a:solidFill>
                  <a:srgbClr val="FF0000"/>
                </a:solidFill>
              </a:rPr>
              <a:t>亿光年外的英仙座星系团中一个看似普通、名为</a:t>
            </a:r>
            <a:r>
              <a:rPr lang="en-US" altLang="zh-CN" sz="4800" b="1" dirty="0" smtClean="0">
                <a:solidFill>
                  <a:srgbClr val="FF0000"/>
                </a:solidFill>
              </a:rPr>
              <a:t>NGC1277</a:t>
            </a:r>
            <a:r>
              <a:rPr lang="zh-CN" altLang="zh-CN" sz="4800" b="1" dirty="0" smtClean="0">
                <a:solidFill>
                  <a:srgbClr val="FF0000"/>
                </a:solidFill>
              </a:rPr>
              <a:t>的星系中心。大多数星系的中心黑洞占星系总质量的</a:t>
            </a:r>
            <a:r>
              <a:rPr lang="en-US" altLang="zh-CN" sz="4800" b="1" dirty="0" smtClean="0">
                <a:solidFill>
                  <a:srgbClr val="FF0000"/>
                </a:solidFill>
              </a:rPr>
              <a:t>0.1%</a:t>
            </a:r>
            <a:r>
              <a:rPr lang="zh-CN" altLang="zh-CN" sz="4800" b="1" dirty="0" smtClean="0">
                <a:solidFill>
                  <a:srgbClr val="FF0000"/>
                </a:solidFill>
              </a:rPr>
              <a:t>左右，而</a:t>
            </a:r>
            <a:r>
              <a:rPr lang="en-US" altLang="zh-CN" sz="4800" b="1" dirty="0" smtClean="0">
                <a:solidFill>
                  <a:srgbClr val="FF0000"/>
                </a:solidFill>
              </a:rPr>
              <a:t>NGC1277</a:t>
            </a:r>
            <a:r>
              <a:rPr lang="zh-CN" altLang="zh-CN" sz="4800" b="1" dirty="0" smtClean="0">
                <a:solidFill>
                  <a:srgbClr val="FF0000"/>
                </a:solidFill>
              </a:rPr>
              <a:t>的黑洞占星系质量的</a:t>
            </a:r>
            <a:r>
              <a:rPr lang="en-US" altLang="zh-CN" sz="4800" b="1" dirty="0" smtClean="0">
                <a:solidFill>
                  <a:srgbClr val="FF0000"/>
                </a:solidFill>
              </a:rPr>
              <a:t>14%</a:t>
            </a:r>
            <a:r>
              <a:rPr lang="zh-CN" altLang="zh-CN" sz="4800" b="1" dirty="0" smtClean="0">
                <a:solidFill>
                  <a:srgbClr val="FF0000"/>
                </a:solidFill>
              </a:rPr>
              <a:t>。</a:t>
            </a:r>
            <a:endParaRPr lang="en-US" altLang="zh-CN" sz="4800" b="1" dirty="0" smtClean="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1"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1000" autoRev="1" fill="hold">
                                          <p:stCondLst>
                                            <p:cond delay="0"/>
                                          </p:stCondLst>
                                        </p:cTn>
                                        <p:tgtEl>
                                          <p:spTgt spid="2"/>
                                        </p:tgtEl>
                                        <p:attrNameLst>
                                          <p:attrName>ppt_w</p:attrName>
                                        </p:attrNameLst>
                                      </p:cBhvr>
                                    </p:anim>
                                    <p:anim by="(#ppt_w*0.50)" calcmode="lin" valueType="num">
                                      <p:cBhvr>
                                        <p:cTn id="14" dur="1000" decel="50000" autoRev="1" fill="hold">
                                          <p:stCondLst>
                                            <p:cond delay="0"/>
                                          </p:stCondLst>
                                        </p:cTn>
                                        <p:tgtEl>
                                          <p:spTgt spid="2"/>
                                        </p:tgtEl>
                                        <p:attrNameLst>
                                          <p:attrName>ppt_x</p:attrName>
                                        </p:attrNameLst>
                                      </p:cBhvr>
                                    </p:anim>
                                    <p:anim from="(-#ppt_h/2)" to="(#ppt_y)" calcmode="lin" valueType="num">
                                      <p:cBhvr>
                                        <p:cTn id="15" dur="2000" fill="hold">
                                          <p:stCondLst>
                                            <p:cond delay="0"/>
                                          </p:stCondLst>
                                        </p:cTn>
                                        <p:tgtEl>
                                          <p:spTgt spid="2"/>
                                        </p:tgtEl>
                                        <p:attrNameLst>
                                          <p:attrName>ppt_y</p:attrName>
                                        </p:attrNameLst>
                                      </p:cBhvr>
                                    </p:anim>
                                    <p:animRot by="21600000">
                                      <p:cBhvr>
                                        <p:cTn id="16" dur="2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res.tech.ifeng.com/d4a44fff10624b98/2012/0131/re_4f277c98ef0d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标题 3"/>
          <p:cNvSpPr>
            <a:spLocks noGrp="1"/>
          </p:cNvSpPr>
          <p:nvPr>
            <p:ph type="title"/>
          </p:nvPr>
        </p:nvSpPr>
        <p:spPr>
          <a:xfrm>
            <a:off x="0" y="4786322"/>
            <a:ext cx="9144000" cy="1643050"/>
          </a:xfrm>
        </p:spPr>
        <p:txBody>
          <a:bodyPr>
            <a:noAutofit/>
          </a:bodyPr>
          <a:lstStyle/>
          <a:p>
            <a:r>
              <a:rPr lang="zh-CN" altLang="en-US" sz="8000" b="1" dirty="0" smtClean="0">
                <a:solidFill>
                  <a:srgbClr val="FF0000"/>
                </a:solidFill>
              </a:rPr>
              <a:t>太阳质量</a:t>
            </a:r>
            <a:r>
              <a:rPr lang="en-US" altLang="zh-CN" sz="8000" b="1" dirty="0" smtClean="0">
                <a:solidFill>
                  <a:srgbClr val="FF0000"/>
                </a:solidFill>
              </a:rPr>
              <a:t>100</a:t>
            </a:r>
            <a:r>
              <a:rPr lang="zh-CN" altLang="en-US" sz="8000" b="1" dirty="0" smtClean="0">
                <a:solidFill>
                  <a:srgbClr val="FF0000"/>
                </a:solidFill>
              </a:rPr>
              <a:t>亿倍</a:t>
            </a:r>
            <a:r>
              <a:rPr lang="en-US" altLang="zh-CN" sz="8000" b="1" dirty="0" smtClean="0">
                <a:solidFill>
                  <a:srgbClr val="FF0000"/>
                </a:solidFill>
              </a:rPr>
              <a:t/>
            </a:r>
            <a:br>
              <a:rPr lang="en-US" altLang="zh-CN" sz="8000" b="1" dirty="0" smtClean="0">
                <a:solidFill>
                  <a:srgbClr val="FF0000"/>
                </a:solidFill>
              </a:rPr>
            </a:br>
            <a:r>
              <a:rPr lang="zh-CN" altLang="en-US" sz="8000" b="1" dirty="0" smtClean="0">
                <a:solidFill>
                  <a:srgbClr val="FF0000"/>
                </a:solidFill>
              </a:rPr>
              <a:t>超大黑洞</a:t>
            </a:r>
            <a:r>
              <a:rPr lang="zh-CN" altLang="en-US" sz="4000" b="1" dirty="0" smtClean="0">
                <a:solidFill>
                  <a:srgbClr val="FF0000"/>
                </a:solidFill>
              </a:rPr>
              <a:t>艺术概念图</a:t>
            </a:r>
            <a:endParaRPr lang="zh-CN" altLang="en-US" sz="8000" b="1" dirty="0">
              <a:solidFill>
                <a:srgbClr val="FF0000"/>
              </a:solidFill>
            </a:endParaRPr>
          </a:p>
        </p:txBody>
      </p:sp>
      <p:sp>
        <p:nvSpPr>
          <p:cNvPr id="5" name="矩形 4"/>
          <p:cNvSpPr/>
          <p:nvPr/>
        </p:nvSpPr>
        <p:spPr>
          <a:xfrm>
            <a:off x="0" y="0"/>
            <a:ext cx="9144000" cy="2862322"/>
          </a:xfrm>
          <a:prstGeom prst="rect">
            <a:avLst/>
          </a:prstGeom>
        </p:spPr>
        <p:txBody>
          <a:bodyPr wrap="square">
            <a:spAutoFit/>
          </a:bodyPr>
          <a:lstStyle/>
          <a:p>
            <a:r>
              <a:rPr lang="en-US" altLang="zh-CN" sz="6000" b="1" dirty="0" smtClean="0">
                <a:solidFill>
                  <a:srgbClr val="66FFFF"/>
                </a:solidFill>
              </a:rPr>
              <a:t>NGC 3842</a:t>
            </a:r>
            <a:r>
              <a:rPr lang="zh-CN" altLang="en-US" sz="6000" b="1" dirty="0" smtClean="0">
                <a:solidFill>
                  <a:srgbClr val="66FFFF"/>
                </a:solidFill>
              </a:rPr>
              <a:t>和</a:t>
            </a:r>
            <a:r>
              <a:rPr lang="en-US" altLang="zh-CN" sz="6000" b="1" dirty="0" smtClean="0">
                <a:solidFill>
                  <a:srgbClr val="66FFFF"/>
                </a:solidFill>
              </a:rPr>
              <a:t>NGC 4889</a:t>
            </a:r>
            <a:r>
              <a:rPr lang="zh-CN" altLang="en-US" sz="6000" b="1" dirty="0" smtClean="0">
                <a:solidFill>
                  <a:srgbClr val="66FFFF"/>
                </a:solidFill>
              </a:rPr>
              <a:t>星系两个黑洞之</a:t>
            </a:r>
            <a:r>
              <a:rPr lang="en-US" altLang="zh-CN" sz="6000" b="1" dirty="0" smtClean="0">
                <a:solidFill>
                  <a:srgbClr val="66FFFF"/>
                </a:solidFill>
              </a:rPr>
              <a:t>,</a:t>
            </a:r>
            <a:r>
              <a:rPr lang="zh-CN" altLang="en-US" sz="6000" b="1" dirty="0" smtClean="0">
                <a:solidFill>
                  <a:srgbClr val="66FFFF"/>
                </a:solidFill>
              </a:rPr>
              <a:t>一</a:t>
            </a:r>
            <a:r>
              <a:rPr lang="zh-CN" altLang="en-US" sz="6000" b="1" dirty="0" smtClean="0">
                <a:solidFill>
                  <a:srgbClr val="1AFFFA"/>
                </a:solidFill>
              </a:rPr>
              <a:t>距地球约</a:t>
            </a:r>
            <a:r>
              <a:rPr lang="en-US" altLang="zh-CN" sz="6000" b="1" dirty="0" smtClean="0">
                <a:solidFill>
                  <a:srgbClr val="1AFFFA"/>
                </a:solidFill>
              </a:rPr>
              <a:t>2.7</a:t>
            </a:r>
            <a:r>
              <a:rPr lang="zh-CN" altLang="en-US" sz="6000" b="1" dirty="0" smtClean="0">
                <a:solidFill>
                  <a:srgbClr val="1AFFFA"/>
                </a:solidFill>
              </a:rPr>
              <a:t>亿光年</a:t>
            </a:r>
            <a:endParaRPr lang="zh-CN" altLang="en-US" sz="6000" b="1" dirty="0">
              <a:solidFill>
                <a:srgbClr val="1AFFFA"/>
              </a:solidFill>
            </a:endParaRPr>
          </a:p>
        </p:txBody>
      </p:sp>
      <p:sp>
        <p:nvSpPr>
          <p:cNvPr id="6" name="矩形 5"/>
          <p:cNvSpPr/>
          <p:nvPr/>
        </p:nvSpPr>
        <p:spPr>
          <a:xfrm>
            <a:off x="0" y="5842337"/>
            <a:ext cx="9144000" cy="830997"/>
          </a:xfrm>
          <a:prstGeom prst="rect">
            <a:avLst/>
          </a:prstGeom>
        </p:spPr>
        <p:txBody>
          <a:bodyPr wrap="square">
            <a:spAutoFit/>
          </a:bodyPr>
          <a:lstStyle/>
          <a:p>
            <a:pPr algn="ctr"/>
            <a:r>
              <a:rPr lang="zh-CN" altLang="en-US" sz="4800" dirty="0" smtClean="0"/>
              <a:t>。</a:t>
            </a: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770" decel="100000"/>
                                        <p:tgtEl>
                                          <p:spTgt spid="91138"/>
                                        </p:tgtEl>
                                      </p:cBhvr>
                                    </p:animEffect>
                                    <p:animScale>
                                      <p:cBhvr>
                                        <p:cTn id="8" dur="770" decel="100000"/>
                                        <p:tgtEl>
                                          <p:spTgt spid="91138"/>
                                        </p:tgtEl>
                                      </p:cBhvr>
                                      <p:from x="10000" y="10000"/>
                                      <p:to x="200000" y="450000"/>
                                    </p:animScale>
                                    <p:animScale>
                                      <p:cBhvr>
                                        <p:cTn id="9" dur="1230" accel="100000" fill="hold">
                                          <p:stCondLst>
                                            <p:cond delay="770"/>
                                          </p:stCondLst>
                                        </p:cTn>
                                        <p:tgtEl>
                                          <p:spTgt spid="91138"/>
                                        </p:tgtEl>
                                      </p:cBhvr>
                                      <p:from x="200000" y="450000"/>
                                      <p:to x="100000" y="100000"/>
                                    </p:animScale>
                                    <p:set>
                                      <p:cBhvr>
                                        <p:cTn id="10" dur="770" fill="hold"/>
                                        <p:tgtEl>
                                          <p:spTgt spid="91138"/>
                                        </p:tgtEl>
                                        <p:attrNameLst>
                                          <p:attrName>ppt_x</p:attrName>
                                        </p:attrNameLst>
                                      </p:cBhvr>
                                      <p:to>
                                        <p:strVal val="(0.5)"/>
                                      </p:to>
                                    </p:set>
                                    <p:anim from="(0.5)" to="(#ppt_x)" calcmode="lin" valueType="num">
                                      <p:cBhvr>
                                        <p:cTn id="11" dur="1230" accel="100000" fill="hold">
                                          <p:stCondLst>
                                            <p:cond delay="770"/>
                                          </p:stCondLst>
                                        </p:cTn>
                                        <p:tgtEl>
                                          <p:spTgt spid="91138"/>
                                        </p:tgtEl>
                                        <p:attrNameLst>
                                          <p:attrName>ppt_x</p:attrName>
                                        </p:attrNameLst>
                                      </p:cBhvr>
                                    </p:anim>
                                    <p:set>
                                      <p:cBhvr>
                                        <p:cTn id="12" dur="770" fill="hold"/>
                                        <p:tgtEl>
                                          <p:spTgt spid="91138"/>
                                        </p:tgtEl>
                                        <p:attrNameLst>
                                          <p:attrName>ppt_y</p:attrName>
                                        </p:attrNameLst>
                                      </p:cBhvr>
                                      <p:to>
                                        <p:strVal val="(#ppt_y+0.4)"/>
                                      </p:to>
                                    </p:set>
                                    <p:anim from="(#ppt_y+0.4)" to="(#ppt_y)" calcmode="lin" valueType="num">
                                      <p:cBhvr>
                                        <p:cTn id="13" dur="1230" accel="100000" fill="hold">
                                          <p:stCondLst>
                                            <p:cond delay="770"/>
                                          </p:stCondLst>
                                        </p:cTn>
                                        <p:tgtEl>
                                          <p:spTgt spid="9113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1000" autoRev="1" fill="hold">
                                          <p:stCondLst>
                                            <p:cond delay="0"/>
                                          </p:stCondLst>
                                        </p:cTn>
                                        <p:tgtEl>
                                          <p:spTgt spid="4"/>
                                        </p:tgtEl>
                                        <p:attrNameLst>
                                          <p:attrName>ppt_w</p:attrName>
                                        </p:attrNameLst>
                                      </p:cBhvr>
                                    </p:anim>
                                    <p:anim by="(#ppt_w*0.50)" calcmode="lin" valueType="num">
                                      <p:cBhvr>
                                        <p:cTn id="19" dur="1000" decel="50000" autoRev="1" fill="hold">
                                          <p:stCondLst>
                                            <p:cond delay="0"/>
                                          </p:stCondLst>
                                        </p:cTn>
                                        <p:tgtEl>
                                          <p:spTgt spid="4"/>
                                        </p:tgtEl>
                                        <p:attrNameLst>
                                          <p:attrName>ppt_x</p:attrName>
                                        </p:attrNameLst>
                                      </p:cBhvr>
                                    </p:anim>
                                    <p:anim from="(-#ppt_h/2)" to="(#ppt_y)" calcmode="lin" valueType="num">
                                      <p:cBhvr>
                                        <p:cTn id="20" dur="2000" fill="hold">
                                          <p:stCondLst>
                                            <p:cond delay="0"/>
                                          </p:stCondLst>
                                        </p:cTn>
                                        <p:tgtEl>
                                          <p:spTgt spid="4"/>
                                        </p:tgtEl>
                                        <p:attrNameLst>
                                          <p:attrName>ppt_y</p:attrName>
                                        </p:attrNameLst>
                                      </p:cBhvr>
                                    </p:anim>
                                    <p:animRot by="21600000">
                                      <p:cBhvr>
                                        <p:cTn id="21" dur="2000" fill="hold">
                                          <p:stCondLst>
                                            <p:cond delay="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anim calcmode="discrete" valueType="clr">
                                      <p:cBhvr override="childStyle">
                                        <p:cTn id="26"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5"/>
                                        </p:tgtEl>
                                        <p:attrNameLst>
                                          <p:attrName>fillcolor</p:attrName>
                                        </p:attrNameLst>
                                      </p:cBhvr>
                                      <p:tavLst>
                                        <p:tav tm="0">
                                          <p:val>
                                            <p:clrVal>
                                              <a:schemeClr val="accent2"/>
                                            </p:clrVal>
                                          </p:val>
                                        </p:tav>
                                        <p:tav tm="50000">
                                          <p:val>
                                            <p:clrVal>
                                              <a:schemeClr val="hlink"/>
                                            </p:clrVal>
                                          </p:val>
                                        </p:tav>
                                      </p:tavLst>
                                    </p:anim>
                                    <p:set>
                                      <p:cBhvr>
                                        <p:cTn id="28"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美国斯皮策太空望远镜发现宇宙最原始黑洞(组图)"/>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
        <p:nvSpPr>
          <p:cNvPr id="4" name="矩形 3"/>
          <p:cNvSpPr/>
          <p:nvPr/>
        </p:nvSpPr>
        <p:spPr>
          <a:xfrm>
            <a:off x="0" y="2996952"/>
            <a:ext cx="9144000" cy="3785652"/>
          </a:xfrm>
          <a:prstGeom prst="rect">
            <a:avLst/>
          </a:prstGeom>
        </p:spPr>
        <p:txBody>
          <a:bodyPr wrap="square">
            <a:spAutoFit/>
          </a:bodyPr>
          <a:lstStyle/>
          <a:p>
            <a:r>
              <a:rPr lang="zh-CN" altLang="en-US" sz="6000" dirty="0" smtClean="0">
                <a:solidFill>
                  <a:srgbClr val="1AFFFA"/>
                </a:solidFill>
              </a:rPr>
              <a:t>两个</a:t>
            </a:r>
            <a:r>
              <a:rPr lang="zh-CN" altLang="zh-CN" sz="6000" b="1" dirty="0" smtClean="0">
                <a:solidFill>
                  <a:srgbClr val="1AFFFA"/>
                </a:solidFill>
              </a:rPr>
              <a:t>太阳质量</a:t>
            </a:r>
            <a:r>
              <a:rPr lang="en-US" altLang="zh-CN" sz="6000" b="1" dirty="0" smtClean="0">
                <a:solidFill>
                  <a:srgbClr val="1AFFFA"/>
                </a:solidFill>
              </a:rPr>
              <a:t>1</a:t>
            </a:r>
            <a:r>
              <a:rPr lang="zh-CN" altLang="zh-CN" sz="6000" b="1" dirty="0" smtClean="0">
                <a:solidFill>
                  <a:srgbClr val="1AFFFA"/>
                </a:solidFill>
              </a:rPr>
              <a:t>亿倍</a:t>
            </a:r>
            <a:r>
              <a:rPr lang="zh-CN" altLang="en-US" sz="6000" b="1" dirty="0" smtClean="0">
                <a:solidFill>
                  <a:srgbClr val="1AFFFA"/>
                </a:solidFill>
              </a:rPr>
              <a:t>最小</a:t>
            </a:r>
            <a:r>
              <a:rPr lang="zh-CN" altLang="zh-CN" sz="6000" b="1" dirty="0" smtClean="0">
                <a:solidFill>
                  <a:srgbClr val="1AFFFA"/>
                </a:solidFill>
                <a:cs typeface="+mj-cs"/>
              </a:rPr>
              <a:t>原始黑洞</a:t>
            </a:r>
            <a:r>
              <a:rPr lang="zh-CN" altLang="en-US" sz="6000" b="1" dirty="0" smtClean="0">
                <a:solidFill>
                  <a:srgbClr val="1AFFFA"/>
                </a:solidFill>
              </a:rPr>
              <a:t>，位于距地球</a:t>
            </a:r>
            <a:r>
              <a:rPr lang="en-US" altLang="zh-CN" sz="6000" b="1" dirty="0" smtClean="0">
                <a:solidFill>
                  <a:srgbClr val="1AFFFA"/>
                </a:solidFill>
              </a:rPr>
              <a:t>130</a:t>
            </a:r>
            <a:r>
              <a:rPr lang="zh-CN" altLang="en-US" sz="6000" b="1" dirty="0" smtClean="0">
                <a:solidFill>
                  <a:srgbClr val="1AFFFA"/>
                </a:solidFill>
              </a:rPr>
              <a:t>亿光年位于年轻星系</a:t>
            </a:r>
            <a:r>
              <a:rPr lang="en-US" altLang="zh-CN" sz="6000" dirty="0" smtClean="0">
                <a:solidFill>
                  <a:srgbClr val="1AFFFA"/>
                </a:solidFill>
              </a:rPr>
              <a:t>J0005-0006 </a:t>
            </a:r>
            <a:r>
              <a:rPr lang="zh-CN" altLang="en-US" sz="6000" dirty="0" smtClean="0">
                <a:solidFill>
                  <a:srgbClr val="1AFFFA"/>
                </a:solidFill>
              </a:rPr>
              <a:t>和</a:t>
            </a:r>
            <a:r>
              <a:rPr lang="en-US" altLang="zh-CN" sz="6000" b="1" dirty="0" smtClean="0">
                <a:solidFill>
                  <a:srgbClr val="1AFFFA"/>
                </a:solidFill>
              </a:rPr>
              <a:t>J0303-0019</a:t>
            </a:r>
            <a:r>
              <a:rPr lang="zh-CN" altLang="en-US" sz="6000" b="1" dirty="0" smtClean="0">
                <a:solidFill>
                  <a:srgbClr val="1AFFFA"/>
                </a:solidFill>
              </a:rPr>
              <a:t>中心</a:t>
            </a:r>
            <a:endParaRPr lang="zh-CN" altLang="en-US" sz="6000" b="1" dirty="0">
              <a:solidFill>
                <a:srgbClr val="1AFFFA"/>
              </a:solidFill>
            </a:endParaRPr>
          </a:p>
        </p:txBody>
      </p:sp>
      <p:sp>
        <p:nvSpPr>
          <p:cNvPr id="5" name="标题 4"/>
          <p:cNvSpPr>
            <a:spLocks noGrp="1"/>
          </p:cNvSpPr>
          <p:nvPr>
            <p:ph type="title" idx="4294967295"/>
          </p:nvPr>
        </p:nvSpPr>
        <p:spPr>
          <a:xfrm>
            <a:off x="0" y="0"/>
            <a:ext cx="9144000" cy="1417638"/>
          </a:xfrm>
        </p:spPr>
        <p:txBody>
          <a:bodyPr>
            <a:noAutofit/>
          </a:bodyPr>
          <a:lstStyle/>
          <a:p>
            <a:r>
              <a:rPr lang="zh-CN" altLang="en-US" sz="8000" b="1" dirty="0" smtClean="0">
                <a:solidFill>
                  <a:srgbClr val="00FFFF"/>
                </a:solidFill>
              </a:rPr>
              <a:t>最小类星体</a:t>
            </a:r>
            <a:r>
              <a:rPr lang="zh-CN" altLang="en-US" sz="4000" b="1" dirty="0" smtClean="0">
                <a:solidFill>
                  <a:srgbClr val="00FFFF"/>
                </a:solidFill>
              </a:rPr>
              <a:t>艺术概念图</a:t>
            </a:r>
            <a:endParaRPr lang="zh-CN" altLang="en-US" sz="8000" b="1" dirty="0">
              <a:solidFill>
                <a:srgbClr val="00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5"/>
                                        </p:tgtEl>
                                        <p:attrNameLst>
                                          <p:attrName>fillcolor</p:attrName>
                                        </p:attrNameLst>
                                      </p:cBhvr>
                                      <p:tavLst>
                                        <p:tav tm="0">
                                          <p:val>
                                            <p:clrVal>
                                              <a:schemeClr val="accent2"/>
                                            </p:clrVal>
                                          </p:val>
                                        </p:tav>
                                        <p:tav tm="50000">
                                          <p:val>
                                            <p:clrVal>
                                              <a:schemeClr val="hlink"/>
                                            </p:clrVal>
                                          </p:val>
                                        </p:tav>
                                      </p:tavLst>
                                    </p:anim>
                                    <p:set>
                                      <p:cBhvr>
                                        <p:cTn id="20" dur="500"/>
                                        <p:tgtEl>
                                          <p:spTgt spid="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by="(-#ppt_w*2)" calcmode="lin" valueType="num">
                                      <p:cBhvr rctx="PPT">
                                        <p:cTn id="25" dur="1000" autoRev="1" fill="hold">
                                          <p:stCondLst>
                                            <p:cond delay="0"/>
                                          </p:stCondLst>
                                        </p:cTn>
                                        <p:tgtEl>
                                          <p:spTgt spid="4"/>
                                        </p:tgtEl>
                                        <p:attrNameLst>
                                          <p:attrName>ppt_w</p:attrName>
                                        </p:attrNameLst>
                                      </p:cBhvr>
                                    </p:anim>
                                    <p:anim by="(#ppt_w*0.50)" calcmode="lin" valueType="num">
                                      <p:cBhvr>
                                        <p:cTn id="26" dur="1000" decel="50000" autoRev="1" fill="hold">
                                          <p:stCondLst>
                                            <p:cond delay="0"/>
                                          </p:stCondLst>
                                        </p:cTn>
                                        <p:tgtEl>
                                          <p:spTgt spid="4"/>
                                        </p:tgtEl>
                                        <p:attrNameLst>
                                          <p:attrName>ppt_x</p:attrName>
                                        </p:attrNameLst>
                                      </p:cBhvr>
                                    </p:anim>
                                    <p:anim from="(-#ppt_h/2)" to="(#ppt_y)" calcmode="lin" valueType="num">
                                      <p:cBhvr>
                                        <p:cTn id="27" dur="2000" fill="hold">
                                          <p:stCondLst>
                                            <p:cond delay="0"/>
                                          </p:stCondLst>
                                        </p:cTn>
                                        <p:tgtEl>
                                          <p:spTgt spid="4"/>
                                        </p:tgtEl>
                                        <p:attrNameLst>
                                          <p:attrName>ppt_y</p:attrName>
                                        </p:attrNameLst>
                                      </p:cBhvr>
                                    </p:anim>
                                    <p:animRot by="21600000">
                                      <p:cBhvr>
                                        <p:cTn id="28"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2008年8项科学之最：从最圆物体到最大黑洞(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标题 4"/>
          <p:cNvSpPr>
            <a:spLocks noGrp="1"/>
          </p:cNvSpPr>
          <p:nvPr>
            <p:ph type="title" idx="4294967295"/>
          </p:nvPr>
        </p:nvSpPr>
        <p:spPr>
          <a:xfrm>
            <a:off x="0" y="5229200"/>
            <a:ext cx="9144000" cy="1628800"/>
          </a:xfrm>
        </p:spPr>
        <p:txBody>
          <a:bodyPr>
            <a:normAutofit/>
          </a:bodyPr>
          <a:lstStyle/>
          <a:p>
            <a:r>
              <a:rPr lang="zh-CN" altLang="zh-CN" sz="8000" b="1" kern="1200" dirty="0" smtClean="0">
                <a:solidFill>
                  <a:srgbClr val="1AFFFA"/>
                </a:solidFill>
                <a:latin typeface="Calibri"/>
                <a:ea typeface="宋体"/>
                <a:cs typeface="+mj-cs"/>
              </a:rPr>
              <a:t>最小黑洞</a:t>
            </a:r>
            <a:endParaRPr lang="zh-CN" altLang="en-US" sz="8000" b="1" dirty="0">
              <a:solidFill>
                <a:srgbClr val="1AFFFA"/>
              </a:solidFill>
            </a:endParaRPr>
          </a:p>
        </p:txBody>
      </p:sp>
      <p:sp>
        <p:nvSpPr>
          <p:cNvPr id="6" name="矩形 5"/>
          <p:cNvSpPr/>
          <p:nvPr/>
        </p:nvSpPr>
        <p:spPr>
          <a:xfrm>
            <a:off x="0" y="0"/>
            <a:ext cx="9144000" cy="2585323"/>
          </a:xfrm>
          <a:prstGeom prst="rect">
            <a:avLst/>
          </a:prstGeom>
        </p:spPr>
        <p:txBody>
          <a:bodyPr wrap="square">
            <a:spAutoFit/>
          </a:bodyPr>
          <a:lstStyle/>
          <a:p>
            <a:pPr algn="ctr"/>
            <a:r>
              <a:rPr lang="zh-CN" altLang="en-US" sz="5400" b="1" dirty="0" smtClean="0">
                <a:solidFill>
                  <a:srgbClr val="FF0000"/>
                </a:solidFill>
              </a:rPr>
              <a:t>银河系天坛星座中</a:t>
            </a:r>
            <a:r>
              <a:rPr lang="zh-CN" altLang="zh-CN" sz="5400" b="1" dirty="0" smtClean="0">
                <a:solidFill>
                  <a:srgbClr val="FF0000"/>
                </a:solidFill>
              </a:rPr>
              <a:t>质量为太阳</a:t>
            </a:r>
            <a:r>
              <a:rPr lang="en-US" altLang="zh-CN" sz="5400" b="1" dirty="0" smtClean="0">
                <a:solidFill>
                  <a:srgbClr val="FF0000"/>
                </a:solidFill>
              </a:rPr>
              <a:t>3.8</a:t>
            </a:r>
            <a:r>
              <a:rPr lang="zh-CN" altLang="zh-CN" sz="5400" b="1" dirty="0" smtClean="0">
                <a:solidFill>
                  <a:srgbClr val="FF0000"/>
                </a:solidFill>
              </a:rPr>
              <a:t>倍</a:t>
            </a:r>
            <a:r>
              <a:rPr lang="zh-CN" altLang="en-US" sz="5400" b="1" dirty="0" smtClean="0">
                <a:solidFill>
                  <a:srgbClr val="FF0000"/>
                </a:solidFill>
              </a:rPr>
              <a:t>直径只有</a:t>
            </a:r>
            <a:r>
              <a:rPr lang="en-US" altLang="zh-CN" sz="5400" b="1" dirty="0" smtClean="0">
                <a:solidFill>
                  <a:srgbClr val="FF0000"/>
                </a:solidFill>
              </a:rPr>
              <a:t>24</a:t>
            </a:r>
            <a:r>
              <a:rPr lang="zh-CN" altLang="en-US" sz="5400" b="1" dirty="0" smtClean="0">
                <a:solidFill>
                  <a:srgbClr val="FF0000"/>
                </a:solidFill>
              </a:rPr>
              <a:t>公里位于双星系统</a:t>
            </a:r>
            <a:r>
              <a:rPr lang="en-US" altLang="zh-CN" sz="5400" b="1" dirty="0" smtClean="0">
                <a:solidFill>
                  <a:srgbClr val="FF0000"/>
                </a:solidFill>
              </a:rPr>
              <a:t>XTE J1650-500</a:t>
            </a:r>
            <a:r>
              <a:rPr lang="zh-CN" altLang="en-US" sz="5400" b="1" dirty="0" smtClean="0">
                <a:solidFill>
                  <a:srgbClr val="FF0000"/>
                </a:solidFill>
              </a:rPr>
              <a:t>中</a:t>
            </a:r>
            <a:endParaRPr lang="zh-CN" altLang="en-US" sz="54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770" decel="100000"/>
                                        <p:tgtEl>
                                          <p:spTgt spid="164866"/>
                                        </p:tgtEl>
                                      </p:cBhvr>
                                    </p:animEffect>
                                    <p:animScale>
                                      <p:cBhvr>
                                        <p:cTn id="8" dur="770" decel="100000"/>
                                        <p:tgtEl>
                                          <p:spTgt spid="164866"/>
                                        </p:tgtEl>
                                      </p:cBhvr>
                                      <p:from x="10000" y="10000"/>
                                      <p:to x="200000" y="450000"/>
                                    </p:animScale>
                                    <p:animScale>
                                      <p:cBhvr>
                                        <p:cTn id="9" dur="1230" accel="100000" fill="hold">
                                          <p:stCondLst>
                                            <p:cond delay="770"/>
                                          </p:stCondLst>
                                        </p:cTn>
                                        <p:tgtEl>
                                          <p:spTgt spid="164866"/>
                                        </p:tgtEl>
                                      </p:cBhvr>
                                      <p:from x="200000" y="450000"/>
                                      <p:to x="100000" y="100000"/>
                                    </p:animScale>
                                    <p:set>
                                      <p:cBhvr>
                                        <p:cTn id="10" dur="770" fill="hold"/>
                                        <p:tgtEl>
                                          <p:spTgt spid="164866"/>
                                        </p:tgtEl>
                                        <p:attrNameLst>
                                          <p:attrName>ppt_x</p:attrName>
                                        </p:attrNameLst>
                                      </p:cBhvr>
                                      <p:to>
                                        <p:strVal val="(0.5)"/>
                                      </p:to>
                                    </p:set>
                                    <p:anim from="(0.5)" to="(#ppt_x)" calcmode="lin" valueType="num">
                                      <p:cBhvr>
                                        <p:cTn id="11" dur="1230" accel="100000" fill="hold">
                                          <p:stCondLst>
                                            <p:cond delay="770"/>
                                          </p:stCondLst>
                                        </p:cTn>
                                        <p:tgtEl>
                                          <p:spTgt spid="164866"/>
                                        </p:tgtEl>
                                        <p:attrNameLst>
                                          <p:attrName>ppt_x</p:attrName>
                                        </p:attrNameLst>
                                      </p:cBhvr>
                                    </p:anim>
                                    <p:set>
                                      <p:cBhvr>
                                        <p:cTn id="12" dur="770" fill="hold"/>
                                        <p:tgtEl>
                                          <p:spTgt spid="164866"/>
                                        </p:tgtEl>
                                        <p:attrNameLst>
                                          <p:attrName>ppt_y</p:attrName>
                                        </p:attrNameLst>
                                      </p:cBhvr>
                                      <p:to>
                                        <p:strVal val="(#ppt_y+0.4)"/>
                                      </p:to>
                                    </p:set>
                                    <p:anim from="(#ppt_y+0.4)" to="(#ppt_y)" calcmode="lin" valueType="num">
                                      <p:cBhvr>
                                        <p:cTn id="13" dur="1230" accel="100000" fill="hold">
                                          <p:stCondLst>
                                            <p:cond delay="770"/>
                                          </p:stCondLst>
                                        </p:cTn>
                                        <p:tgtEl>
                                          <p:spTgt spid="16486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000" autoRev="1" fill="hold">
                                          <p:stCondLst>
                                            <p:cond delay="0"/>
                                          </p:stCondLst>
                                        </p:cTn>
                                        <p:tgtEl>
                                          <p:spTgt spid="5"/>
                                        </p:tgtEl>
                                        <p:attrNameLst>
                                          <p:attrName>ppt_w</p:attrName>
                                        </p:attrNameLst>
                                      </p:cBhvr>
                                    </p:anim>
                                    <p:anim by="(#ppt_w*0.50)" calcmode="lin" valueType="num">
                                      <p:cBhvr>
                                        <p:cTn id="19" dur="1000" decel="50000" autoRev="1" fill="hold">
                                          <p:stCondLst>
                                            <p:cond delay="0"/>
                                          </p:stCondLst>
                                        </p:cTn>
                                        <p:tgtEl>
                                          <p:spTgt spid="5"/>
                                        </p:tgtEl>
                                        <p:attrNameLst>
                                          <p:attrName>ppt_x</p:attrName>
                                        </p:attrNameLst>
                                      </p:cBhvr>
                                    </p:anim>
                                    <p:anim from="(-#ppt_h/2)" to="(#ppt_y)" calcmode="lin" valueType="num">
                                      <p:cBhvr>
                                        <p:cTn id="20" dur="2000" fill="hold">
                                          <p:stCondLst>
                                            <p:cond delay="0"/>
                                          </p:stCondLst>
                                        </p:cTn>
                                        <p:tgtEl>
                                          <p:spTgt spid="5"/>
                                        </p:tgtEl>
                                        <p:attrNameLst>
                                          <p:attrName>ppt_y</p:attrName>
                                        </p:attrNameLst>
                                      </p:cBhvr>
                                    </p:anim>
                                    <p:animRot by="21600000">
                                      <p:cBhvr>
                                        <p:cTn id="21" dur="2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
                                        </p:tgtEl>
                                        <p:attrNameLst>
                                          <p:attrName>style.visibility</p:attrName>
                                        </p:attrNameLst>
                                      </p:cBhvr>
                                      <p:to>
                                        <p:strVal val="visible"/>
                                      </p:to>
                                    </p:set>
                                    <p:anim calcmode="discrete" valueType="clr">
                                      <p:cBhvr override="childStyle">
                                        <p:cTn id="26"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6"/>
                                        </p:tgtEl>
                                        <p:attrNameLst>
                                          <p:attrName>fillcolor</p:attrName>
                                        </p:attrNameLst>
                                      </p:cBhvr>
                                      <p:tavLst>
                                        <p:tav tm="0">
                                          <p:val>
                                            <p:clrVal>
                                              <a:schemeClr val="accent2"/>
                                            </p:clrVal>
                                          </p:val>
                                        </p:tav>
                                        <p:tav tm="50000">
                                          <p:val>
                                            <p:clrVal>
                                              <a:schemeClr val="hlink"/>
                                            </p:clrVal>
                                          </p:val>
                                        </p:tav>
                                      </p:tavLst>
                                    </p:anim>
                                    <p:set>
                                      <p:cBhvr>
                                        <p:cTn id="28"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s.tech.ifeng.com/d4a44fff10624b98/2012/0131/re_4f277c983dd08.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4" name="矩形 3"/>
          <p:cNvSpPr/>
          <p:nvPr/>
        </p:nvSpPr>
        <p:spPr>
          <a:xfrm>
            <a:off x="3857620" y="0"/>
            <a:ext cx="5286380" cy="1938992"/>
          </a:xfrm>
          <a:prstGeom prst="rect">
            <a:avLst/>
          </a:prstGeom>
        </p:spPr>
        <p:txBody>
          <a:bodyPr wrap="square">
            <a:spAutoFit/>
          </a:bodyPr>
          <a:lstStyle/>
          <a:p>
            <a:pPr algn="ctr"/>
            <a:r>
              <a:rPr lang="zh-CN" altLang="en-US" sz="4000" b="1" dirty="0" smtClean="0">
                <a:solidFill>
                  <a:srgbClr val="1AFFFA"/>
                </a:solidFill>
              </a:rPr>
              <a:t>距地球</a:t>
            </a:r>
            <a:r>
              <a:rPr lang="en-US" altLang="zh-CN" sz="4000" b="1" dirty="0" smtClean="0">
                <a:solidFill>
                  <a:srgbClr val="1AFFFA"/>
                </a:solidFill>
              </a:rPr>
              <a:t>2.4</a:t>
            </a:r>
            <a:r>
              <a:rPr lang="zh-CN" altLang="en-US" sz="4000" b="1" dirty="0" smtClean="0">
                <a:solidFill>
                  <a:srgbClr val="1AFFFA"/>
                </a:solidFill>
              </a:rPr>
              <a:t>万光年黑洞是</a:t>
            </a:r>
            <a:r>
              <a:rPr lang="en-US" altLang="zh-CN" sz="4000" b="1" dirty="0" smtClean="0">
                <a:solidFill>
                  <a:srgbClr val="1AFFFA"/>
                </a:solidFill>
              </a:rPr>
              <a:t>V4641 </a:t>
            </a:r>
            <a:r>
              <a:rPr lang="zh-CN" altLang="en-US" sz="4000" b="1" dirty="0" smtClean="0">
                <a:solidFill>
                  <a:srgbClr val="1AFFFA"/>
                </a:solidFill>
              </a:rPr>
              <a:t>双星系统成员，慢慢吞噬一颗伴星</a:t>
            </a:r>
            <a:endParaRPr lang="zh-CN" altLang="en-US" sz="4000" b="1" dirty="0">
              <a:solidFill>
                <a:srgbClr val="1AFFFA"/>
              </a:solidFill>
            </a:endParaRPr>
          </a:p>
        </p:txBody>
      </p:sp>
      <p:sp>
        <p:nvSpPr>
          <p:cNvPr id="5" name="标题 4"/>
          <p:cNvSpPr>
            <a:spLocks noGrp="1"/>
          </p:cNvSpPr>
          <p:nvPr>
            <p:ph type="title" idx="4294967295"/>
          </p:nvPr>
        </p:nvSpPr>
        <p:spPr>
          <a:xfrm>
            <a:off x="0" y="5440362"/>
            <a:ext cx="9144000" cy="1417638"/>
          </a:xfrm>
        </p:spPr>
        <p:txBody>
          <a:bodyPr>
            <a:noAutofit/>
          </a:bodyPr>
          <a:lstStyle/>
          <a:p>
            <a:r>
              <a:rPr lang="zh-CN" altLang="zh-CN" sz="8000" kern="1200" dirty="0" smtClean="0">
                <a:solidFill>
                  <a:srgbClr val="1AFFFA"/>
                </a:solidFill>
                <a:latin typeface="Calibri"/>
                <a:ea typeface="宋体"/>
                <a:cs typeface="+mj-cs"/>
              </a:rPr>
              <a:t>离地球最近黑洞</a:t>
            </a:r>
            <a:endParaRPr lang="zh-CN" altLang="en-US" sz="8000"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4"/>
                                        </p:tgtEl>
                                        <p:attrNameLst>
                                          <p:attrName>fillcolor</p:attrName>
                                        </p:attrNameLst>
                                      </p:cBhvr>
                                      <p:tavLst>
                                        <p:tav tm="0">
                                          <p:val>
                                            <p:clrVal>
                                              <a:schemeClr val="accent2"/>
                                            </p:clrVal>
                                          </p:val>
                                        </p:tav>
                                        <p:tav tm="50000">
                                          <p:val>
                                            <p:clrVal>
                                              <a:schemeClr val="hlink"/>
                                            </p:clrVal>
                                          </p:val>
                                        </p:tav>
                                      </p:tavLst>
                                    </p:anim>
                                    <p:set>
                                      <p:cBhvr>
                                        <p:cTn id="23" dur="50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0" fill="hold"/>
                                        <p:tgtEl>
                                          <p:spTgt spid="1026"/>
                                        </p:tgtEl>
                                        <p:attrNameLst>
                                          <p:attrName>ppt_w</p:attrName>
                                        </p:attrNameLst>
                                      </p:cBhvr>
                                      <p:tavLst>
                                        <p:tav tm="0" fmla="#ppt_w*sin(2.5*pi*$)">
                                          <p:val>
                                            <p:fltVal val="0"/>
                                          </p:val>
                                        </p:tav>
                                        <p:tav tm="100000">
                                          <p:val>
                                            <p:fltVal val="1"/>
                                          </p:val>
                                        </p:tav>
                                      </p:tavLst>
                                    </p:anim>
                                    <p:anim calcmode="lin" valueType="num">
                                      <p:cBhvr>
                                        <p:cTn id="29"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71612"/>
            <a:ext cx="9144000" cy="4832092"/>
          </a:xfrm>
          <a:prstGeom prst="rect">
            <a:avLst/>
          </a:prstGeom>
        </p:spPr>
        <p:txBody>
          <a:bodyPr wrap="square">
            <a:spAutoFit/>
          </a:bodyPr>
          <a:lstStyle/>
          <a:p>
            <a:pPr algn="ctr">
              <a:buNone/>
            </a:pPr>
            <a:r>
              <a:rPr lang="zh-CN" altLang="zh-CN" sz="4400" b="1" dirty="0" smtClean="0">
                <a:solidFill>
                  <a:srgbClr val="FF0000"/>
                </a:solidFill>
              </a:rPr>
              <a:t>不是</a:t>
            </a:r>
            <a:r>
              <a:rPr lang="zh-CN" altLang="en-US" sz="4400" b="1" dirty="0" smtClean="0">
                <a:solidFill>
                  <a:srgbClr val="FF0000"/>
                </a:solidFill>
              </a:rPr>
              <a:t>超</a:t>
            </a:r>
            <a:r>
              <a:rPr lang="zh-CN" altLang="zh-CN" sz="4400" b="1" dirty="0" smtClean="0">
                <a:solidFill>
                  <a:srgbClr val="FF0000"/>
                </a:solidFill>
              </a:rPr>
              <a:t>大质量星体塌缩而是原子塌缩而成的</a:t>
            </a:r>
            <a:r>
              <a:rPr lang="zh-CN" altLang="en-US" sz="4400" b="1" dirty="0" smtClean="0">
                <a:solidFill>
                  <a:srgbClr val="FF0000"/>
                </a:solidFill>
              </a:rPr>
              <a:t>。</a:t>
            </a:r>
            <a:r>
              <a:rPr lang="zh-CN" altLang="zh-CN" sz="4400" b="1" dirty="0" smtClean="0">
                <a:solidFill>
                  <a:srgbClr val="FF0000"/>
                </a:solidFill>
              </a:rPr>
              <a:t>其史瓦西半径</a:t>
            </a:r>
            <a:r>
              <a:rPr lang="zh-CN" altLang="en-US" sz="4400" b="1" dirty="0" smtClean="0">
                <a:solidFill>
                  <a:srgbClr val="FF0000"/>
                </a:solidFill>
              </a:rPr>
              <a:t>只有</a:t>
            </a:r>
            <a:r>
              <a:rPr lang="zh-CN" altLang="zh-CN" sz="4400" b="1" dirty="0" smtClean="0">
                <a:solidFill>
                  <a:srgbClr val="FF0000"/>
                </a:solidFill>
              </a:rPr>
              <a:t>十的负二十几次方米，比一个原子还要小。因此只有宇宙创生初期，才会</a:t>
            </a:r>
            <a:r>
              <a:rPr lang="zh-CN" altLang="en-US" sz="4400" b="1" dirty="0" smtClean="0">
                <a:solidFill>
                  <a:srgbClr val="FF0000"/>
                </a:solidFill>
              </a:rPr>
              <a:t>由</a:t>
            </a:r>
            <a:r>
              <a:rPr lang="zh-CN" altLang="zh-CN" sz="4400" b="1" dirty="0" smtClean="0">
                <a:solidFill>
                  <a:srgbClr val="FF0000"/>
                </a:solidFill>
              </a:rPr>
              <a:t>大爆炸创造量子黑洞。而这种黑洞目前只存在于理论中</a:t>
            </a:r>
            <a:r>
              <a:rPr lang="zh-CN" altLang="en-US" sz="4400" b="1" dirty="0" smtClean="0">
                <a:solidFill>
                  <a:srgbClr val="FF0000"/>
                </a:solidFill>
              </a:rPr>
              <a:t>，</a:t>
            </a:r>
            <a:r>
              <a:rPr lang="zh-CN" altLang="zh-CN" sz="4400" b="1" dirty="0" smtClean="0">
                <a:solidFill>
                  <a:srgbClr val="FF0000"/>
                </a:solidFill>
              </a:rPr>
              <a:t>几乎是不可能观测到或找到它。</a:t>
            </a:r>
            <a:r>
              <a:rPr lang="zh-CN" altLang="en-US" sz="4400" b="1" dirty="0" smtClean="0">
                <a:solidFill>
                  <a:srgbClr val="FF0000"/>
                </a:solidFill>
              </a:rPr>
              <a:t>？？？</a:t>
            </a:r>
            <a:endParaRPr lang="zh-CN" altLang="en-US" sz="4400" dirty="0"/>
          </a:p>
        </p:txBody>
      </p:sp>
      <p:sp>
        <p:nvSpPr>
          <p:cNvPr id="6" name="标题 5"/>
          <p:cNvSpPr>
            <a:spLocks noGrp="1"/>
          </p:cNvSpPr>
          <p:nvPr>
            <p:ph type="title" idx="4294967295"/>
          </p:nvPr>
        </p:nvSpPr>
        <p:spPr>
          <a:xfrm>
            <a:off x="0" y="0"/>
            <a:ext cx="9144000" cy="1417638"/>
          </a:xfrm>
        </p:spPr>
        <p:txBody>
          <a:bodyPr>
            <a:normAutofit/>
          </a:bodyPr>
          <a:lstStyle/>
          <a:p>
            <a:r>
              <a:rPr lang="en-US" altLang="zh-CN" sz="5400" b="1" dirty="0" smtClean="0">
                <a:solidFill>
                  <a:srgbClr val="FF0000"/>
                </a:solidFill>
              </a:rPr>
              <a:t> </a:t>
            </a:r>
            <a:r>
              <a:rPr lang="zh-CN" altLang="zh-CN" sz="6000" b="1" dirty="0" smtClean="0">
                <a:solidFill>
                  <a:srgbClr val="FF0000"/>
                </a:solidFill>
              </a:rPr>
              <a:t>特殊</a:t>
            </a:r>
            <a:r>
              <a:rPr lang="zh-CN" sz="6000" b="1" kern="1200" dirty="0" smtClean="0">
                <a:solidFill>
                  <a:srgbClr val="FF0000"/>
                </a:solidFill>
                <a:latin typeface="Calibri"/>
                <a:ea typeface="宋体"/>
                <a:cs typeface="+mj-cs"/>
              </a:rPr>
              <a:t>微型黑洞</a:t>
            </a:r>
            <a:r>
              <a:rPr lang="en-US" sz="6000" kern="1200" dirty="0" smtClean="0">
                <a:solidFill>
                  <a:srgbClr val="FF0000"/>
                </a:solidFill>
                <a:latin typeface="Calibri"/>
                <a:ea typeface="宋体"/>
                <a:cs typeface="+mj-cs"/>
              </a:rPr>
              <a:t>—</a:t>
            </a:r>
            <a:r>
              <a:rPr lang="zh-CN" sz="6000" b="1" kern="1200" dirty="0" smtClean="0">
                <a:solidFill>
                  <a:srgbClr val="FF0000"/>
                </a:solidFill>
                <a:latin typeface="Calibri"/>
                <a:ea typeface="宋体"/>
                <a:cs typeface="+mj-cs"/>
              </a:rPr>
              <a:t>量子黑洞</a:t>
            </a:r>
            <a:r>
              <a:rPr lang="en-US" sz="6000" b="1" kern="1200" dirty="0" smtClean="0">
                <a:solidFill>
                  <a:srgbClr val="FF0000"/>
                </a:solidFill>
                <a:latin typeface="Calibri"/>
                <a:ea typeface="宋体"/>
                <a:cs typeface="+mj-cs"/>
              </a:rPr>
              <a:t>?</a:t>
            </a:r>
            <a:endParaRPr lang="zh-CN" altLang="en-US"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gtEl>
                                        <p:attrNameLst>
                                          <p:attrName>fillcolor</p:attrName>
                                        </p:attrNameLst>
                                      </p:cBhvr>
                                      <p:tavLst>
                                        <p:tav tm="0">
                                          <p:val>
                                            <p:clrVal>
                                              <a:schemeClr val="accent2"/>
                                            </p:clrVal>
                                          </p:val>
                                        </p:tav>
                                        <p:tav tm="50000">
                                          <p:val>
                                            <p:clrVal>
                                              <a:schemeClr val="hlink"/>
                                            </p:clrVal>
                                          </p:val>
                                        </p:tav>
                                      </p:tavLst>
                                    </p:anim>
                                    <p:set>
                                      <p:cBhvr>
                                        <p:cTn id="9" dur="50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1000" autoRev="1" fill="hold">
                                          <p:stCondLst>
                                            <p:cond delay="0"/>
                                          </p:stCondLst>
                                        </p:cTn>
                                        <p:tgtEl>
                                          <p:spTgt spid="5"/>
                                        </p:tgtEl>
                                        <p:attrNameLst>
                                          <p:attrName>ppt_w</p:attrName>
                                        </p:attrNameLst>
                                      </p:cBhvr>
                                    </p:anim>
                                    <p:anim by="(#ppt_w*0.50)" calcmode="lin" valueType="num">
                                      <p:cBhvr>
                                        <p:cTn id="15" dur="1000" decel="50000" autoRev="1" fill="hold">
                                          <p:stCondLst>
                                            <p:cond delay="0"/>
                                          </p:stCondLst>
                                        </p:cTn>
                                        <p:tgtEl>
                                          <p:spTgt spid="5"/>
                                        </p:tgtEl>
                                        <p:attrNameLst>
                                          <p:attrName>ppt_x</p:attrName>
                                        </p:attrNameLst>
                                      </p:cBhvr>
                                    </p:anim>
                                    <p:anim from="(-#ppt_h/2)" to="(#ppt_y)" calcmode="lin" valueType="num">
                                      <p:cBhvr>
                                        <p:cTn id="16" dur="2000" fill="hold">
                                          <p:stCondLst>
                                            <p:cond delay="0"/>
                                          </p:stCondLst>
                                        </p:cTn>
                                        <p:tgtEl>
                                          <p:spTgt spid="5"/>
                                        </p:tgtEl>
                                        <p:attrNameLst>
                                          <p:attrName>ppt_y</p:attrName>
                                        </p:attrNameLst>
                                      </p:cBhvr>
                                    </p:anim>
                                    <p:animRot by="21600000">
                                      <p:cBhvr>
                                        <p:cTn id="17" dur="2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0"/>
            <a:ext cx="9144000" cy="1412776"/>
          </a:xfrm>
          <a:solidFill>
            <a:srgbClr val="00FF99"/>
          </a:solidFill>
        </p:spPr>
        <p:txBody>
          <a:bodyPr>
            <a:normAutofit/>
          </a:bodyPr>
          <a:lstStyle/>
          <a:p>
            <a:r>
              <a:rPr lang="zh-CN" altLang="zh-CN" sz="8000" b="1" dirty="0" smtClean="0">
                <a:solidFill>
                  <a:srgbClr val="FF0000"/>
                </a:solidFill>
                <a:latin typeface="+mn-lt"/>
                <a:ea typeface="+mn-ea"/>
                <a:cs typeface="+mn-cs"/>
              </a:rPr>
              <a:t>银河系</a:t>
            </a:r>
            <a:r>
              <a:rPr lang="zh-CN" altLang="zh-CN" sz="8000" b="1" dirty="0" smtClean="0">
                <a:solidFill>
                  <a:srgbClr val="FF0000"/>
                </a:solidFill>
              </a:rPr>
              <a:t>全天图</a:t>
            </a:r>
            <a:endParaRPr lang="zh-CN" altLang="en-US" sz="8000" b="1" dirty="0">
              <a:solidFill>
                <a:srgbClr val="FF0000"/>
              </a:solidFill>
            </a:endParaRPr>
          </a:p>
        </p:txBody>
      </p:sp>
      <p:pic>
        <p:nvPicPr>
          <p:cNvPr id="3" name="图片 2" descr="2f.jpg"/>
          <p:cNvPicPr>
            <a:picLocks noChangeAspect="1"/>
          </p:cNvPicPr>
          <p:nvPr/>
        </p:nvPicPr>
        <p:blipFill>
          <a:blip r:embed="rId3" cstate="print"/>
          <a:stretch>
            <a:fillRect/>
          </a:stretch>
        </p:blipFill>
        <p:spPr>
          <a:xfrm>
            <a:off x="16496" y="2294248"/>
            <a:ext cx="9127504" cy="4563752"/>
          </a:xfrm>
          <a:prstGeom prst="rect">
            <a:avLst/>
          </a:prstGeom>
          <a:noFill/>
        </p:spPr>
      </p:pic>
      <p:sp>
        <p:nvSpPr>
          <p:cNvPr id="5" name="矩形 4"/>
          <p:cNvSpPr/>
          <p:nvPr/>
        </p:nvSpPr>
        <p:spPr>
          <a:xfrm>
            <a:off x="0" y="1196752"/>
            <a:ext cx="9144000" cy="1323439"/>
          </a:xfrm>
          <a:prstGeom prst="rect">
            <a:avLst/>
          </a:prstGeom>
          <a:solidFill>
            <a:srgbClr val="66FFFF"/>
          </a:solidFill>
        </p:spPr>
        <p:txBody>
          <a:bodyPr wrap="square">
            <a:spAutoFit/>
          </a:bodyPr>
          <a:lstStyle/>
          <a:p>
            <a:r>
              <a:rPr lang="zh-CN" altLang="zh-CN" sz="4000" b="1" dirty="0" smtClean="0">
                <a:solidFill>
                  <a:srgbClr val="FF0000"/>
                </a:solidFill>
              </a:rPr>
              <a:t>图片展示了银河系</a:t>
            </a:r>
            <a:r>
              <a:rPr lang="en-US" altLang="zh-CN" sz="4000" b="1" dirty="0" smtClean="0">
                <a:solidFill>
                  <a:srgbClr val="FF0000"/>
                </a:solidFill>
              </a:rPr>
              <a:t>(</a:t>
            </a:r>
            <a:r>
              <a:rPr lang="zh-CN" altLang="zh-CN" sz="4000" b="1" dirty="0" smtClean="0">
                <a:solidFill>
                  <a:srgbClr val="FF0000"/>
                </a:solidFill>
              </a:rPr>
              <a:t>中部</a:t>
            </a:r>
            <a:r>
              <a:rPr lang="en-US" altLang="zh-CN" sz="4000" b="1" dirty="0" smtClean="0">
                <a:solidFill>
                  <a:srgbClr val="FF0000"/>
                </a:solidFill>
              </a:rPr>
              <a:t>)</a:t>
            </a:r>
            <a:r>
              <a:rPr lang="zh-CN" altLang="zh-CN" sz="4000" b="1" dirty="0" smtClean="0">
                <a:solidFill>
                  <a:srgbClr val="FF0000"/>
                </a:solidFill>
              </a:rPr>
              <a:t>平面明亮的喷射、明亮的脉冲星以及质量超大的黑洞</a:t>
            </a:r>
            <a:r>
              <a:rPr lang="zh-CN" altLang="zh-CN" b="1" dirty="0" smtClean="0">
                <a:solidFill>
                  <a:srgbClr val="FF0000"/>
                </a:solidFill>
              </a:rPr>
              <a:t>。</a:t>
            </a:r>
            <a:endParaRPr lang="zh-CN" altLang="en-US"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
                                        </p:tgtEl>
                                        <p:attrNameLst>
                                          <p:attrName>fillcolor</p:attrName>
                                        </p:attrNameLst>
                                      </p:cBhvr>
                                      <p:tavLst>
                                        <p:tav tm="0">
                                          <p:val>
                                            <p:clrVal>
                                              <a:schemeClr val="accent2"/>
                                            </p:clrVal>
                                          </p:val>
                                        </p:tav>
                                        <p:tav tm="50000">
                                          <p:val>
                                            <p:clrVal>
                                              <a:schemeClr val="hlink"/>
                                            </p:clrVal>
                                          </p:val>
                                        </p:tav>
                                      </p:tavLst>
                                    </p:anim>
                                    <p:set>
                                      <p:cBhvr>
                                        <p:cTn id="15" dur="50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1000" autoRev="1" fill="hold">
                                          <p:stCondLst>
                                            <p:cond delay="0"/>
                                          </p:stCondLst>
                                        </p:cTn>
                                        <p:tgtEl>
                                          <p:spTgt spid="5"/>
                                        </p:tgtEl>
                                        <p:attrNameLst>
                                          <p:attrName>ppt_w</p:attrName>
                                        </p:attrNameLst>
                                      </p:cBhvr>
                                    </p:anim>
                                    <p:anim by="(#ppt_w*0.50)" calcmode="lin" valueType="num">
                                      <p:cBhvr>
                                        <p:cTn id="21" dur="1000" decel="50000" autoRev="1" fill="hold">
                                          <p:stCondLst>
                                            <p:cond delay="0"/>
                                          </p:stCondLst>
                                        </p:cTn>
                                        <p:tgtEl>
                                          <p:spTgt spid="5"/>
                                        </p:tgtEl>
                                        <p:attrNameLst>
                                          <p:attrName>ppt_x</p:attrName>
                                        </p:attrNameLst>
                                      </p:cBhvr>
                                    </p:anim>
                                    <p:anim from="(-#ppt_h/2)" to="(#ppt_y)" calcmode="lin" valueType="num">
                                      <p:cBhvr>
                                        <p:cTn id="22" dur="2000" fill="hold">
                                          <p:stCondLst>
                                            <p:cond delay="0"/>
                                          </p:stCondLst>
                                        </p:cTn>
                                        <p:tgtEl>
                                          <p:spTgt spid="5"/>
                                        </p:tgtEl>
                                        <p:attrNameLst>
                                          <p:attrName>ppt_y</p:attrName>
                                        </p:attrNameLst>
                                      </p:cBhvr>
                                    </p:anim>
                                    <p:animRot by="21600000">
                                      <p:cBhvr>
                                        <p:cTn id="23" dur="2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图注一：这张红外波段图像拍摄的是我们所居住银河系的中心部位，所有银河系的恒星都围绕银心部位可能存在的一个超大质量黑洞公转。 版权：ESO/S. Gillessen et al"/>
          <p:cNvPicPr>
            <a:picLocks noChangeAspect="1" noChangeArrowheads="1"/>
          </p:cNvPicPr>
          <p:nvPr/>
        </p:nvPicPr>
        <p:blipFill>
          <a:blip r:embed="rId3" cstate="print"/>
          <a:srcRect/>
          <a:stretch>
            <a:fillRect/>
          </a:stretch>
        </p:blipFill>
        <p:spPr bwMode="auto">
          <a:xfrm>
            <a:off x="0" y="-18256"/>
            <a:ext cx="9144000" cy="6876256"/>
          </a:xfrm>
          <a:prstGeom prst="rect">
            <a:avLst/>
          </a:prstGeom>
          <a:noFill/>
        </p:spPr>
      </p:pic>
      <p:sp>
        <p:nvSpPr>
          <p:cNvPr id="4" name="标题 3"/>
          <p:cNvSpPr>
            <a:spLocks noGrp="1"/>
          </p:cNvSpPr>
          <p:nvPr>
            <p:ph type="title" idx="4294967295"/>
          </p:nvPr>
        </p:nvSpPr>
        <p:spPr/>
        <p:txBody>
          <a:bodyPr>
            <a:noAutofit/>
          </a:bodyPr>
          <a:lstStyle/>
          <a:p>
            <a:r>
              <a:rPr lang="zh-CN" altLang="zh-CN" sz="8000" kern="1200" dirty="0" smtClean="0">
                <a:solidFill>
                  <a:srgbClr val="1AFFFA"/>
                </a:solidFill>
                <a:latin typeface="Calibri"/>
                <a:ea typeface="宋体"/>
                <a:cs typeface="+mj-cs"/>
              </a:rPr>
              <a:t>银河系中心</a:t>
            </a:r>
            <a:endParaRPr lang="zh-CN" altLang="en-US" sz="8000" dirty="0">
              <a:solidFill>
                <a:srgbClr val="1AFFFA"/>
              </a:solidFill>
            </a:endParaRPr>
          </a:p>
        </p:txBody>
      </p:sp>
      <p:sp>
        <p:nvSpPr>
          <p:cNvPr id="5" name="矩形 4"/>
          <p:cNvSpPr/>
          <p:nvPr/>
        </p:nvSpPr>
        <p:spPr>
          <a:xfrm>
            <a:off x="0" y="4919008"/>
            <a:ext cx="9144000" cy="1015663"/>
          </a:xfrm>
          <a:prstGeom prst="rect">
            <a:avLst/>
          </a:prstGeom>
        </p:spPr>
        <p:txBody>
          <a:bodyPr wrap="square">
            <a:spAutoFit/>
          </a:bodyPr>
          <a:lstStyle/>
          <a:p>
            <a:pPr algn="ctr"/>
            <a:endParaRPr lang="zh-CN" altLang="en-US" sz="6000" b="1" dirty="0">
              <a:solidFill>
                <a:srgbClr val="1AFFFA"/>
              </a:solidFill>
            </a:endParaRPr>
          </a:p>
        </p:txBody>
      </p:sp>
      <p:sp>
        <p:nvSpPr>
          <p:cNvPr id="6" name="矩形 5"/>
          <p:cNvSpPr/>
          <p:nvPr/>
        </p:nvSpPr>
        <p:spPr>
          <a:xfrm>
            <a:off x="0" y="4929198"/>
            <a:ext cx="9144000" cy="1754326"/>
          </a:xfrm>
          <a:prstGeom prst="rect">
            <a:avLst/>
          </a:prstGeom>
        </p:spPr>
        <p:txBody>
          <a:bodyPr wrap="square">
            <a:spAutoFit/>
          </a:bodyPr>
          <a:lstStyle/>
          <a:p>
            <a:r>
              <a:rPr lang="zh-CN" altLang="en-US" sz="3600" b="1" dirty="0" smtClean="0">
                <a:solidFill>
                  <a:srgbClr val="00FFFF"/>
                </a:solidFill>
              </a:rPr>
              <a:t>这张红外波段图像拍摄的是我们所居住银河系的中心部位，所有银河系的恒星都围绕银心部位可能存在的一个超大质量黑洞公转。</a:t>
            </a: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770" decel="100000"/>
                                        <p:tgtEl>
                                          <p:spTgt spid="57346"/>
                                        </p:tgtEl>
                                      </p:cBhvr>
                                    </p:animEffect>
                                    <p:animScale>
                                      <p:cBhvr>
                                        <p:cTn id="8" dur="770" decel="100000"/>
                                        <p:tgtEl>
                                          <p:spTgt spid="57346"/>
                                        </p:tgtEl>
                                      </p:cBhvr>
                                      <p:from x="10000" y="10000"/>
                                      <p:to x="200000" y="450000"/>
                                    </p:animScale>
                                    <p:animScale>
                                      <p:cBhvr>
                                        <p:cTn id="9" dur="1230" accel="100000" fill="hold">
                                          <p:stCondLst>
                                            <p:cond delay="770"/>
                                          </p:stCondLst>
                                        </p:cTn>
                                        <p:tgtEl>
                                          <p:spTgt spid="57346"/>
                                        </p:tgtEl>
                                      </p:cBhvr>
                                      <p:from x="200000" y="450000"/>
                                      <p:to x="100000" y="100000"/>
                                    </p:animScale>
                                    <p:set>
                                      <p:cBhvr>
                                        <p:cTn id="10" dur="770" fill="hold"/>
                                        <p:tgtEl>
                                          <p:spTgt spid="57346"/>
                                        </p:tgtEl>
                                        <p:attrNameLst>
                                          <p:attrName>ppt_x</p:attrName>
                                        </p:attrNameLst>
                                      </p:cBhvr>
                                      <p:to>
                                        <p:strVal val="(0.5)"/>
                                      </p:to>
                                    </p:set>
                                    <p:anim from="(0.5)" to="(#ppt_x)" calcmode="lin" valueType="num">
                                      <p:cBhvr>
                                        <p:cTn id="11" dur="1230" accel="100000" fill="hold">
                                          <p:stCondLst>
                                            <p:cond delay="770"/>
                                          </p:stCondLst>
                                        </p:cTn>
                                        <p:tgtEl>
                                          <p:spTgt spid="57346"/>
                                        </p:tgtEl>
                                        <p:attrNameLst>
                                          <p:attrName>ppt_x</p:attrName>
                                        </p:attrNameLst>
                                      </p:cBhvr>
                                    </p:anim>
                                    <p:set>
                                      <p:cBhvr>
                                        <p:cTn id="12" dur="770" fill="hold"/>
                                        <p:tgtEl>
                                          <p:spTgt spid="57346"/>
                                        </p:tgtEl>
                                        <p:attrNameLst>
                                          <p:attrName>ppt_y</p:attrName>
                                        </p:attrNameLst>
                                      </p:cBhvr>
                                      <p:to>
                                        <p:strVal val="(#ppt_y+0.4)"/>
                                      </p:to>
                                    </p:set>
                                    <p:anim from="(#ppt_y+0.4)" to="(#ppt_y)" calcmode="lin" valueType="num">
                                      <p:cBhvr>
                                        <p:cTn id="13" dur="1230" accel="100000" fill="hold">
                                          <p:stCondLst>
                                            <p:cond delay="770"/>
                                          </p:stCondLst>
                                        </p:cTn>
                                        <p:tgtEl>
                                          <p:spTgt spid="573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70" decel="100000"/>
                                        <p:tgtEl>
                                          <p:spTgt spid="4"/>
                                        </p:tgtEl>
                                      </p:cBhvr>
                                    </p:animEffect>
                                    <p:animScale>
                                      <p:cBhvr>
                                        <p:cTn id="19" dur="770" decel="100000"/>
                                        <p:tgtEl>
                                          <p:spTgt spid="4"/>
                                        </p:tgtEl>
                                      </p:cBhvr>
                                      <p:from x="10000" y="10000"/>
                                      <p:to x="200000" y="450000"/>
                                    </p:animScale>
                                    <p:animScale>
                                      <p:cBhvr>
                                        <p:cTn id="20" dur="1230" accel="100000" fill="hold">
                                          <p:stCondLst>
                                            <p:cond delay="770"/>
                                          </p:stCondLst>
                                        </p:cTn>
                                        <p:tgtEl>
                                          <p:spTgt spid="4"/>
                                        </p:tgtEl>
                                      </p:cBhvr>
                                      <p:from x="200000" y="450000"/>
                                      <p:to x="100000" y="100000"/>
                                    </p:animScale>
                                    <p:set>
                                      <p:cBhvr>
                                        <p:cTn id="21" dur="770" fill="hold"/>
                                        <p:tgtEl>
                                          <p:spTgt spid="4"/>
                                        </p:tgtEl>
                                        <p:attrNameLst>
                                          <p:attrName>ppt_x</p:attrName>
                                        </p:attrNameLst>
                                      </p:cBhvr>
                                      <p:to>
                                        <p:strVal val="(0.5)"/>
                                      </p:to>
                                    </p:set>
                                    <p:anim from="(0.5)" to="(#ppt_x)" calcmode="lin" valueType="num">
                                      <p:cBhvr>
                                        <p:cTn id="22" dur="1230" accel="100000" fill="hold">
                                          <p:stCondLst>
                                            <p:cond delay="770"/>
                                          </p:stCondLst>
                                        </p:cTn>
                                        <p:tgtEl>
                                          <p:spTgt spid="4"/>
                                        </p:tgtEl>
                                        <p:attrNameLst>
                                          <p:attrName>ppt_x</p:attrName>
                                        </p:attrNameLst>
                                      </p:cBhvr>
                                    </p:anim>
                                    <p:set>
                                      <p:cBhvr>
                                        <p:cTn id="23" dur="770" fill="hold"/>
                                        <p:tgtEl>
                                          <p:spTgt spid="4"/>
                                        </p:tgtEl>
                                        <p:attrNameLst>
                                          <p:attrName>ppt_y</p:attrName>
                                        </p:attrNameLst>
                                      </p:cBhvr>
                                      <p:to>
                                        <p:strVal val="(#ppt_y+0.4)"/>
                                      </p:to>
                                    </p:set>
                                    <p:anim from="(#ppt_y+0.4)" to="(#ppt_y)" calcmode="lin" valueType="num">
                                      <p:cBhvr>
                                        <p:cTn id="24" dur="1230" accel="100000" fill="hold">
                                          <p:stCondLst>
                                            <p:cond delay="770"/>
                                          </p:stCondLst>
                                        </p:cTn>
                                        <p:tgtEl>
                                          <p:spTgt spid="4"/>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1000" autoRev="1" fill="hold">
                                          <p:stCondLst>
                                            <p:cond delay="0"/>
                                          </p:stCondLst>
                                        </p:cTn>
                                        <p:tgtEl>
                                          <p:spTgt spid="6"/>
                                        </p:tgtEl>
                                        <p:attrNameLst>
                                          <p:attrName>ppt_w</p:attrName>
                                        </p:attrNameLst>
                                      </p:cBhvr>
                                    </p:anim>
                                    <p:anim by="(#ppt_w*0.50)" calcmode="lin" valueType="num">
                                      <p:cBhvr>
                                        <p:cTn id="30" dur="1000" decel="50000" autoRev="1" fill="hold">
                                          <p:stCondLst>
                                            <p:cond delay="0"/>
                                          </p:stCondLst>
                                        </p:cTn>
                                        <p:tgtEl>
                                          <p:spTgt spid="6"/>
                                        </p:tgtEl>
                                        <p:attrNameLst>
                                          <p:attrName>ppt_x</p:attrName>
                                        </p:attrNameLst>
                                      </p:cBhvr>
                                    </p:anim>
                                    <p:anim from="(-#ppt_h/2)" to="(#ppt_y)" calcmode="lin" valueType="num">
                                      <p:cBhvr>
                                        <p:cTn id="31" dur="2000" fill="hold">
                                          <p:stCondLst>
                                            <p:cond delay="0"/>
                                          </p:stCondLst>
                                        </p:cTn>
                                        <p:tgtEl>
                                          <p:spTgt spid="6"/>
                                        </p:tgtEl>
                                        <p:attrNameLst>
                                          <p:attrName>ppt_y</p:attrName>
                                        </p:attrNameLst>
                                      </p:cBhvr>
                                    </p:anim>
                                    <p:animRot by="21600000">
                                      <p:cBhvr>
                                        <p:cTn id="32" dur="2000" fill="hold">
                                          <p:stCondLst>
                                            <p:cond delay="0"/>
                                          </p:stCondLst>
                                        </p:cTn>
                                        <p:tgtEl>
                                          <p:spTgt spid="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573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科学家发现银河系中央300年前苏醒黑洞(图)"/>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0" y="0"/>
            <a:ext cx="9144000" cy="1938992"/>
          </a:xfrm>
          <a:prstGeom prst="rect">
            <a:avLst/>
          </a:prstGeom>
        </p:spPr>
        <p:txBody>
          <a:bodyPr wrap="square">
            <a:spAutoFit/>
          </a:bodyPr>
          <a:lstStyle/>
          <a:p>
            <a:r>
              <a:rPr lang="zh-CN" altLang="zh-CN" sz="4000" b="1" dirty="0" smtClean="0">
                <a:solidFill>
                  <a:srgbClr val="1AFFFA"/>
                </a:solidFill>
              </a:rPr>
              <a:t>银河系中央距地球约</a:t>
            </a:r>
            <a:r>
              <a:rPr lang="en-US" altLang="zh-CN" sz="4000" b="1" dirty="0" smtClean="0">
                <a:solidFill>
                  <a:srgbClr val="1AFFFA"/>
                </a:solidFill>
              </a:rPr>
              <a:t>26000</a:t>
            </a:r>
            <a:r>
              <a:rPr lang="zh-CN" altLang="zh-CN" sz="4000" b="1" dirty="0" smtClean="0">
                <a:solidFill>
                  <a:srgbClr val="1AFFFA"/>
                </a:solidFill>
              </a:rPr>
              <a:t>光年的黑洞就是质量为太阳</a:t>
            </a:r>
            <a:r>
              <a:rPr lang="en-US" altLang="zh-CN" sz="4000" b="1" dirty="0" smtClean="0">
                <a:solidFill>
                  <a:srgbClr val="1AFFFA"/>
                </a:solidFill>
              </a:rPr>
              <a:t>400</a:t>
            </a:r>
            <a:r>
              <a:rPr lang="zh-CN" altLang="zh-CN" sz="4000" b="1" dirty="0" smtClean="0">
                <a:solidFill>
                  <a:srgbClr val="1AFFFA"/>
                </a:solidFill>
              </a:rPr>
              <a:t>万倍的</a:t>
            </a:r>
            <a:r>
              <a:rPr lang="en-US" altLang="zh-CN" sz="4000" b="1" dirty="0" smtClean="0">
                <a:solidFill>
                  <a:srgbClr val="1AFFFA"/>
                </a:solidFill>
              </a:rPr>
              <a:t>“</a:t>
            </a:r>
            <a:r>
              <a:rPr lang="zh-CN" altLang="zh-CN" sz="4000" b="1" dirty="0" smtClean="0">
                <a:solidFill>
                  <a:srgbClr val="1AFFFA"/>
                </a:solidFill>
              </a:rPr>
              <a:t>怪物</a:t>
            </a:r>
            <a:r>
              <a:rPr lang="en-US" altLang="zh-CN" sz="4000" b="1" dirty="0" smtClean="0">
                <a:solidFill>
                  <a:srgbClr val="1AFFFA"/>
                </a:solidFill>
              </a:rPr>
              <a:t>” </a:t>
            </a:r>
            <a:r>
              <a:rPr lang="zh-CN" altLang="en-US" sz="4000" b="1" dirty="0" smtClean="0">
                <a:solidFill>
                  <a:srgbClr val="1AFFFA"/>
                </a:solidFill>
              </a:rPr>
              <a:t>，</a:t>
            </a:r>
            <a:r>
              <a:rPr lang="en-US" altLang="zh-CN" sz="4000" b="1" dirty="0" smtClean="0">
                <a:solidFill>
                  <a:srgbClr val="1AFFFA"/>
                </a:solidFill>
              </a:rPr>
              <a:t>“</a:t>
            </a:r>
            <a:r>
              <a:rPr lang="zh-CN" altLang="zh-CN" sz="4000" b="1" dirty="0" smtClean="0">
                <a:solidFill>
                  <a:srgbClr val="1AFFFA"/>
                </a:solidFill>
              </a:rPr>
              <a:t>人马座</a:t>
            </a:r>
            <a:r>
              <a:rPr lang="en-US" altLang="zh-CN" sz="4000" b="1" dirty="0" smtClean="0">
                <a:solidFill>
                  <a:srgbClr val="1AFFFA"/>
                </a:solidFill>
              </a:rPr>
              <a:t>A</a:t>
            </a:r>
            <a:r>
              <a:rPr lang="zh-CN" altLang="zh-CN" sz="4000" b="1" dirty="0" smtClean="0">
                <a:solidFill>
                  <a:srgbClr val="1AFFFA"/>
                </a:solidFill>
              </a:rPr>
              <a:t>星</a:t>
            </a:r>
            <a:r>
              <a:rPr lang="zh-CN" altLang="en-US" sz="4000" b="1" dirty="0" smtClean="0">
                <a:solidFill>
                  <a:srgbClr val="1AFFFA"/>
                </a:solidFill>
              </a:rPr>
              <a:t>”</a:t>
            </a:r>
            <a:r>
              <a:rPr lang="zh-CN" altLang="zh-CN" sz="4000" b="1" dirty="0" smtClean="0">
                <a:solidFill>
                  <a:srgbClr val="1AFFFA"/>
                </a:solidFill>
              </a:rPr>
              <a:t>处于沉睡状态</a:t>
            </a:r>
            <a:r>
              <a:rPr lang="en-US" altLang="zh-CN" sz="4000" b="1" dirty="0" smtClean="0">
                <a:solidFill>
                  <a:srgbClr val="1AFFFA"/>
                </a:solidFill>
              </a:rPr>
              <a:t>300</a:t>
            </a:r>
            <a:r>
              <a:rPr lang="zh-CN" altLang="zh-CN" sz="4000" b="1" dirty="0" smtClean="0">
                <a:solidFill>
                  <a:srgbClr val="1AFFFA"/>
                </a:solidFill>
              </a:rPr>
              <a:t>年前突然苏醒</a:t>
            </a:r>
            <a:endParaRPr lang="zh-CN" altLang="en-US" sz="4000" b="1" dirty="0">
              <a:solidFill>
                <a:srgbClr val="1AFFFA"/>
              </a:solidFill>
            </a:endParaRPr>
          </a:p>
        </p:txBody>
      </p:sp>
      <p:sp>
        <p:nvSpPr>
          <p:cNvPr id="5" name="标题 4"/>
          <p:cNvSpPr>
            <a:spLocks noGrp="1"/>
          </p:cNvSpPr>
          <p:nvPr>
            <p:ph type="title" idx="4294967295"/>
          </p:nvPr>
        </p:nvSpPr>
        <p:spPr>
          <a:xfrm>
            <a:off x="0" y="5440362"/>
            <a:ext cx="9144000" cy="1417638"/>
          </a:xfrm>
        </p:spPr>
        <p:txBody>
          <a:bodyPr/>
          <a:lstStyle/>
          <a:p>
            <a:r>
              <a:rPr lang="en-US" altLang="zh-CN" sz="8000" kern="1200" dirty="0" smtClean="0">
                <a:solidFill>
                  <a:srgbClr val="FF0000"/>
                </a:solidFill>
                <a:latin typeface="Calibri"/>
                <a:ea typeface="宋体"/>
                <a:cs typeface="+mj-cs"/>
              </a:rPr>
              <a:t>“</a:t>
            </a:r>
            <a:r>
              <a:rPr lang="zh-CN" altLang="zh-CN" sz="8000" kern="1200" dirty="0" smtClean="0">
                <a:solidFill>
                  <a:srgbClr val="FF0000"/>
                </a:solidFill>
                <a:latin typeface="Calibri"/>
                <a:ea typeface="宋体"/>
                <a:cs typeface="+mj-cs"/>
              </a:rPr>
              <a:t>人马座</a:t>
            </a:r>
            <a:r>
              <a:rPr lang="en-US" altLang="zh-CN" sz="8000" kern="1200" dirty="0" smtClean="0">
                <a:solidFill>
                  <a:srgbClr val="FF0000"/>
                </a:solidFill>
                <a:latin typeface="Calibri"/>
                <a:ea typeface="宋体"/>
                <a:cs typeface="+mj-cs"/>
              </a:rPr>
              <a:t>A</a:t>
            </a:r>
            <a:r>
              <a:rPr lang="zh-CN" altLang="zh-CN" sz="8000" kern="1200" dirty="0" smtClean="0">
                <a:solidFill>
                  <a:srgbClr val="FF0000"/>
                </a:solidFill>
                <a:latin typeface="Calibri"/>
                <a:ea typeface="宋体"/>
                <a:cs typeface="+mj-cs"/>
              </a:rPr>
              <a:t>星</a:t>
            </a:r>
            <a:r>
              <a:rPr lang="en-US" altLang="zh-CN" sz="8000" kern="1200" dirty="0" smtClean="0">
                <a:solidFill>
                  <a:srgbClr val="FF0000"/>
                </a:solidFill>
                <a:latin typeface="Calibri"/>
                <a:ea typeface="宋体"/>
                <a:cs typeface="+mj-cs"/>
              </a:rPr>
              <a:t>”</a:t>
            </a:r>
            <a:r>
              <a:rPr lang="zh-CN" altLang="en-US" sz="6000" dirty="0" smtClean="0">
                <a:solidFill>
                  <a:srgbClr val="FF0000"/>
                </a:solidFill>
              </a:rPr>
              <a:t>射电辐射</a:t>
            </a:r>
            <a:endParaRPr lang="zh-CN" altLang="en-US" sz="6000"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000" autoRev="1" fill="hold">
                                          <p:stCondLst>
                                            <p:cond delay="0"/>
                                          </p:stCondLst>
                                        </p:cTn>
                                        <p:tgtEl>
                                          <p:spTgt spid="5"/>
                                        </p:tgtEl>
                                        <p:attrNameLst>
                                          <p:attrName>ppt_w</p:attrName>
                                        </p:attrNameLst>
                                      </p:cBhvr>
                                    </p:anim>
                                    <p:anim by="(#ppt_w*0.50)" calcmode="lin" valueType="num">
                                      <p:cBhvr>
                                        <p:cTn id="19" dur="1000" decel="50000" autoRev="1" fill="hold">
                                          <p:stCondLst>
                                            <p:cond delay="0"/>
                                          </p:stCondLst>
                                        </p:cTn>
                                        <p:tgtEl>
                                          <p:spTgt spid="5"/>
                                        </p:tgtEl>
                                        <p:attrNameLst>
                                          <p:attrName>ppt_x</p:attrName>
                                        </p:attrNameLst>
                                      </p:cBhvr>
                                    </p:anim>
                                    <p:anim from="(-#ppt_h/2)" to="(#ppt_y)" calcmode="lin" valueType="num">
                                      <p:cBhvr>
                                        <p:cTn id="20" dur="2000" fill="hold">
                                          <p:stCondLst>
                                            <p:cond delay="0"/>
                                          </p:stCondLst>
                                        </p:cTn>
                                        <p:tgtEl>
                                          <p:spTgt spid="5"/>
                                        </p:tgtEl>
                                        <p:attrNameLst>
                                          <p:attrName>ppt_y</p:attrName>
                                        </p:attrNameLst>
                                      </p:cBhvr>
                                    </p:anim>
                                    <p:animRot by="21600000">
                                      <p:cBhvr>
                                        <p:cTn id="21" dur="2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4"/>
                                        </p:tgtEl>
                                        <p:attrNameLst>
                                          <p:attrName>style.visibility</p:attrName>
                                        </p:attrNameLst>
                                      </p:cBhvr>
                                      <p:to>
                                        <p:strVal val="visible"/>
                                      </p:to>
                                    </p:set>
                                    <p:anim calcmode="discrete" valueType="clr">
                                      <p:cBhvr override="childStyle">
                                        <p:cTn id="26"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4"/>
                                        </p:tgtEl>
                                        <p:attrNameLst>
                                          <p:attrName>fillcolor</p:attrName>
                                        </p:attrNameLst>
                                      </p:cBhvr>
                                      <p:tavLst>
                                        <p:tav tm="0">
                                          <p:val>
                                            <p:clrVal>
                                              <a:schemeClr val="accent2"/>
                                            </p:clrVal>
                                          </p:val>
                                        </p:tav>
                                        <p:tav tm="50000">
                                          <p:val>
                                            <p:clrVal>
                                              <a:schemeClr val="hlink"/>
                                            </p:clrVal>
                                          </p:val>
                                        </p:tav>
                                      </p:tavLst>
                                    </p:anim>
                                    <p:set>
                                      <p:cBhvr>
                                        <p:cTn id="28" dur="5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63417"/>
          </a:xfrm>
          <a:prstGeom prst="rect">
            <a:avLst/>
          </a:prstGeom>
        </p:spPr>
        <p:txBody>
          <a:bodyPr wrap="square">
            <a:spAutoFit/>
          </a:bodyPr>
          <a:lstStyle/>
          <a:p>
            <a:r>
              <a:rPr lang="zh-CN" altLang="zh-CN" sz="4000" b="1" dirty="0" smtClean="0">
                <a:solidFill>
                  <a:srgbClr val="FF0000"/>
                </a:solidFill>
              </a:rPr>
              <a:t>跟白矮星和中子星一样，黑洞很可能也是由恒星演化而来的。 当一颗恒星衰老耗尽中心的氢时，在外壳的重压之下，核心开始坍缩，质量小一些的恒星主要演化成白矮星，质量比较大的恒星则有可能形成中子星。而根据科学家的计算，中子星的总质量小于史瓦西半径</a:t>
            </a:r>
            <a:r>
              <a:rPr lang="zh-CN" altLang="en-US" sz="4000" b="1" dirty="0" smtClean="0">
                <a:solidFill>
                  <a:srgbClr val="FF0000"/>
                </a:solidFill>
              </a:rPr>
              <a:t>，</a:t>
            </a:r>
            <a:r>
              <a:rPr lang="zh-CN" altLang="zh-CN" sz="4000" b="1" dirty="0" smtClean="0">
                <a:solidFill>
                  <a:srgbClr val="FF0000"/>
                </a:solidFill>
              </a:rPr>
              <a:t>不能大于三倍太阳的质量</a:t>
            </a:r>
            <a:r>
              <a:rPr lang="zh-CN" altLang="en-US" sz="4000" b="1" dirty="0" smtClean="0">
                <a:solidFill>
                  <a:srgbClr val="FF0000"/>
                </a:solidFill>
              </a:rPr>
              <a:t>，</a:t>
            </a:r>
            <a:r>
              <a:rPr lang="zh-CN" altLang="zh-CN" sz="4000" b="1" dirty="0" smtClean="0">
                <a:solidFill>
                  <a:srgbClr val="FF0000"/>
                </a:solidFill>
              </a:rPr>
              <a:t>如果超过了这个值，将再没有什么力能与自身重力相抗衡，从而引发另一次大坍缩</a:t>
            </a:r>
            <a:r>
              <a:rPr lang="en-US" altLang="zh-CN" sz="4000" b="1" dirty="0" smtClean="0">
                <a:solidFill>
                  <a:srgbClr val="FF0000"/>
                </a:solidFill>
              </a:rPr>
              <a:t>——“</a:t>
            </a:r>
            <a:r>
              <a:rPr lang="zh-CN" altLang="zh-CN" sz="4000" b="1" dirty="0" smtClean="0">
                <a:solidFill>
                  <a:srgbClr val="FF0000"/>
                </a:solidFill>
              </a:rPr>
              <a:t>黑洞</a:t>
            </a:r>
            <a:r>
              <a:rPr lang="en-US" altLang="zh-CN" sz="4000" b="1" dirty="0" smtClean="0">
                <a:solidFill>
                  <a:srgbClr val="FF0000"/>
                </a:solidFill>
              </a:rPr>
              <a:t>”</a:t>
            </a:r>
            <a:r>
              <a:rPr lang="zh-CN" altLang="zh-CN" sz="4000" b="1" dirty="0" smtClean="0">
                <a:solidFill>
                  <a:srgbClr val="FF0000"/>
                </a:solidFill>
              </a:rPr>
              <a:t>诞生了</a:t>
            </a:r>
            <a:r>
              <a:rPr lang="zh-CN" altLang="en-US" sz="4000" b="1" dirty="0" smtClean="0">
                <a:solidFill>
                  <a:srgbClr val="FF0000"/>
                </a:solidFill>
              </a:rPr>
              <a:t>！</a:t>
            </a:r>
            <a:endParaRPr lang="zh-CN" altLang="en-US" sz="40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1"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1000" autoRev="1" fill="hold">
                                          <p:stCondLst>
                                            <p:cond delay="0"/>
                                          </p:stCondLst>
                                        </p:cTn>
                                        <p:tgtEl>
                                          <p:spTgt spid="2"/>
                                        </p:tgtEl>
                                        <p:attrNameLst>
                                          <p:attrName>ppt_w</p:attrName>
                                        </p:attrNameLst>
                                      </p:cBhvr>
                                    </p:anim>
                                    <p:anim by="(#ppt_w*0.50)" calcmode="lin" valueType="num">
                                      <p:cBhvr>
                                        <p:cTn id="14" dur="1000" decel="50000" autoRev="1" fill="hold">
                                          <p:stCondLst>
                                            <p:cond delay="0"/>
                                          </p:stCondLst>
                                        </p:cTn>
                                        <p:tgtEl>
                                          <p:spTgt spid="2"/>
                                        </p:tgtEl>
                                        <p:attrNameLst>
                                          <p:attrName>ppt_x</p:attrName>
                                        </p:attrNameLst>
                                      </p:cBhvr>
                                    </p:anim>
                                    <p:anim from="(-#ppt_h/2)" to="(#ppt_y)" calcmode="lin" valueType="num">
                                      <p:cBhvr>
                                        <p:cTn id="15" dur="2000" fill="hold">
                                          <p:stCondLst>
                                            <p:cond delay="0"/>
                                          </p:stCondLst>
                                        </p:cTn>
                                        <p:tgtEl>
                                          <p:spTgt spid="2"/>
                                        </p:tgtEl>
                                        <p:attrNameLst>
                                          <p:attrName>ppt_y</p:attrName>
                                        </p:attrNameLst>
                                      </p:cBhvr>
                                    </p:anim>
                                    <p:animRot by="21600000">
                                      <p:cBhvr>
                                        <p:cTn id="16" dur="2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美科学家将公布首批照片证明黑洞存在(组图)"/>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标题 6"/>
          <p:cNvSpPr>
            <a:spLocks noGrp="1"/>
          </p:cNvSpPr>
          <p:nvPr>
            <p:ph type="title" idx="4294967295"/>
          </p:nvPr>
        </p:nvSpPr>
        <p:spPr>
          <a:xfrm>
            <a:off x="0" y="274638"/>
            <a:ext cx="9144000" cy="1143000"/>
          </a:xfrm>
        </p:spPr>
        <p:txBody>
          <a:bodyPr>
            <a:noAutofit/>
          </a:bodyPr>
          <a:lstStyle/>
          <a:p>
            <a:r>
              <a:rPr lang="zh-CN" altLang="zh-CN" sz="6000" b="1" kern="1200" dirty="0" smtClean="0">
                <a:solidFill>
                  <a:srgbClr val="1AFFFA"/>
                </a:solidFill>
                <a:latin typeface="Calibri"/>
                <a:ea typeface="宋体"/>
                <a:cs typeface="+mj-cs"/>
              </a:rPr>
              <a:t>银河系中心</a:t>
            </a:r>
            <a:r>
              <a:rPr lang="zh-CN" altLang="zh-CN" sz="6000" b="1" dirty="0" smtClean="0">
                <a:solidFill>
                  <a:srgbClr val="1AFFFA"/>
                </a:solidFill>
              </a:rPr>
              <a:t>超大</a:t>
            </a:r>
            <a:r>
              <a:rPr lang="zh-CN" altLang="zh-CN" sz="6000" b="1" kern="1200" dirty="0" smtClean="0">
                <a:solidFill>
                  <a:srgbClr val="1AFFFA"/>
                </a:solidFill>
                <a:latin typeface="Calibri"/>
                <a:ea typeface="宋体"/>
                <a:cs typeface="+mj-cs"/>
              </a:rPr>
              <a:t>质量黑洞</a:t>
            </a:r>
            <a:endParaRPr lang="zh-CN" altLang="en-US" sz="6000" b="1" dirty="0">
              <a:solidFill>
                <a:srgbClr val="1AFFFA"/>
              </a:solidFill>
            </a:endParaRPr>
          </a:p>
        </p:txBody>
      </p:sp>
      <p:sp>
        <p:nvSpPr>
          <p:cNvPr id="9" name="矩形 8"/>
          <p:cNvSpPr/>
          <p:nvPr/>
        </p:nvSpPr>
        <p:spPr>
          <a:xfrm>
            <a:off x="0" y="3995678"/>
            <a:ext cx="9144000" cy="2862322"/>
          </a:xfrm>
          <a:prstGeom prst="rect">
            <a:avLst/>
          </a:prstGeom>
        </p:spPr>
        <p:txBody>
          <a:bodyPr wrap="square">
            <a:spAutoFit/>
          </a:bodyPr>
          <a:lstStyle/>
          <a:p>
            <a:pPr algn="ctr"/>
            <a:r>
              <a:rPr lang="zh-CN" altLang="en-US" sz="6000" dirty="0" smtClean="0">
                <a:solidFill>
                  <a:srgbClr val="1AFFFA"/>
                </a:solidFill>
              </a:rPr>
              <a:t>位于“人马座</a:t>
            </a:r>
            <a:r>
              <a:rPr lang="en-US" altLang="zh-CN" sz="6000" dirty="0" smtClean="0">
                <a:solidFill>
                  <a:srgbClr val="1AFFFA"/>
                </a:solidFill>
              </a:rPr>
              <a:t>A”</a:t>
            </a:r>
            <a:r>
              <a:rPr lang="zh-CN" altLang="en-US" sz="6000" dirty="0" smtClean="0">
                <a:solidFill>
                  <a:srgbClr val="1AFFFA"/>
                </a:solidFill>
              </a:rPr>
              <a:t>区</a:t>
            </a:r>
          </a:p>
          <a:p>
            <a:pPr algn="ctr"/>
            <a:r>
              <a:rPr lang="zh-CN" altLang="en-US" sz="6000" dirty="0" smtClean="0">
                <a:solidFill>
                  <a:srgbClr val="1AFFFA"/>
                </a:solidFill>
              </a:rPr>
              <a:t>太阳质量</a:t>
            </a:r>
            <a:r>
              <a:rPr lang="en-US" altLang="zh-CN" sz="6000" dirty="0" smtClean="0">
                <a:solidFill>
                  <a:srgbClr val="1AFFFA"/>
                </a:solidFill>
              </a:rPr>
              <a:t>400</a:t>
            </a:r>
            <a:r>
              <a:rPr lang="zh-CN" altLang="en-US" sz="6000" b="1" dirty="0" smtClean="0">
                <a:solidFill>
                  <a:srgbClr val="1AFFFA"/>
                </a:solidFill>
              </a:rPr>
              <a:t>万倍距地球</a:t>
            </a:r>
            <a:r>
              <a:rPr lang="en-US" altLang="zh-CN" sz="6000" b="1" dirty="0" smtClean="0">
                <a:solidFill>
                  <a:srgbClr val="1AFFFA"/>
                </a:solidFill>
              </a:rPr>
              <a:t>2.6</a:t>
            </a:r>
            <a:r>
              <a:rPr lang="zh-CN" altLang="en-US" sz="6000" b="1" dirty="0" smtClean="0">
                <a:solidFill>
                  <a:srgbClr val="1AFFFA"/>
                </a:solidFill>
              </a:rPr>
              <a:t>万光年</a:t>
            </a:r>
            <a:endParaRPr lang="en-US" altLang="zh-CN" sz="6000" b="1" dirty="0" smtClean="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fade">
                                      <p:cBhvr>
                                        <p:cTn id="7" dur="770" decel="100000"/>
                                        <p:tgtEl>
                                          <p:spTgt spid="203778"/>
                                        </p:tgtEl>
                                      </p:cBhvr>
                                    </p:animEffect>
                                    <p:animScale>
                                      <p:cBhvr>
                                        <p:cTn id="8" dur="770" decel="100000"/>
                                        <p:tgtEl>
                                          <p:spTgt spid="203778"/>
                                        </p:tgtEl>
                                      </p:cBhvr>
                                      <p:from x="10000" y="10000"/>
                                      <p:to x="200000" y="450000"/>
                                    </p:animScale>
                                    <p:animScale>
                                      <p:cBhvr>
                                        <p:cTn id="9" dur="1230" accel="100000" fill="hold">
                                          <p:stCondLst>
                                            <p:cond delay="770"/>
                                          </p:stCondLst>
                                        </p:cTn>
                                        <p:tgtEl>
                                          <p:spTgt spid="203778"/>
                                        </p:tgtEl>
                                      </p:cBhvr>
                                      <p:from x="200000" y="450000"/>
                                      <p:to x="100000" y="100000"/>
                                    </p:animScale>
                                    <p:set>
                                      <p:cBhvr>
                                        <p:cTn id="10" dur="770" fill="hold"/>
                                        <p:tgtEl>
                                          <p:spTgt spid="203778"/>
                                        </p:tgtEl>
                                        <p:attrNameLst>
                                          <p:attrName>ppt_x</p:attrName>
                                        </p:attrNameLst>
                                      </p:cBhvr>
                                      <p:to>
                                        <p:strVal val="(0.5)"/>
                                      </p:to>
                                    </p:set>
                                    <p:anim from="(0.5)" to="(#ppt_x)" calcmode="lin" valueType="num">
                                      <p:cBhvr>
                                        <p:cTn id="11" dur="1230" accel="100000" fill="hold">
                                          <p:stCondLst>
                                            <p:cond delay="770"/>
                                          </p:stCondLst>
                                        </p:cTn>
                                        <p:tgtEl>
                                          <p:spTgt spid="203778"/>
                                        </p:tgtEl>
                                        <p:attrNameLst>
                                          <p:attrName>ppt_x</p:attrName>
                                        </p:attrNameLst>
                                      </p:cBhvr>
                                    </p:anim>
                                    <p:set>
                                      <p:cBhvr>
                                        <p:cTn id="12" dur="770" fill="hold"/>
                                        <p:tgtEl>
                                          <p:spTgt spid="203778"/>
                                        </p:tgtEl>
                                        <p:attrNameLst>
                                          <p:attrName>ppt_y</p:attrName>
                                        </p:attrNameLst>
                                      </p:cBhvr>
                                      <p:to>
                                        <p:strVal val="(#ppt_y+0.4)"/>
                                      </p:to>
                                    </p:set>
                                    <p:anim from="(#ppt_y+0.4)" to="(#ppt_y)" calcmode="lin" valueType="num">
                                      <p:cBhvr>
                                        <p:cTn id="13" dur="1230" accel="100000" fill="hold">
                                          <p:stCondLst>
                                            <p:cond delay="770"/>
                                          </p:stCondLst>
                                        </p:cTn>
                                        <p:tgtEl>
                                          <p:spTgt spid="20377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7"/>
                                        </p:tgtEl>
                                        <p:attrNameLst>
                                          <p:attrName>fillcolor</p:attrName>
                                        </p:attrNameLst>
                                      </p:cBhvr>
                                      <p:tavLst>
                                        <p:tav tm="0">
                                          <p:val>
                                            <p:clrVal>
                                              <a:schemeClr val="accent2"/>
                                            </p:clrVal>
                                          </p:val>
                                        </p:tav>
                                        <p:tav tm="50000">
                                          <p:val>
                                            <p:clrVal>
                                              <a:schemeClr val="hlink"/>
                                            </p:clrVal>
                                          </p:val>
                                        </p:tav>
                                      </p:tavLst>
                                    </p:anim>
                                    <p:set>
                                      <p:cBhvr>
                                        <p:cTn id="20" dur="500"/>
                                        <p:tgtEl>
                                          <p:spTgt spid="7"/>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by="(-#ppt_w*2)" calcmode="lin" valueType="num">
                                      <p:cBhvr rctx="PPT">
                                        <p:cTn id="25" dur="1000" autoRev="1" fill="hold">
                                          <p:stCondLst>
                                            <p:cond delay="0"/>
                                          </p:stCondLst>
                                        </p:cTn>
                                        <p:tgtEl>
                                          <p:spTgt spid="9"/>
                                        </p:tgtEl>
                                        <p:attrNameLst>
                                          <p:attrName>ppt_w</p:attrName>
                                        </p:attrNameLst>
                                      </p:cBhvr>
                                    </p:anim>
                                    <p:anim by="(#ppt_w*0.50)" calcmode="lin" valueType="num">
                                      <p:cBhvr>
                                        <p:cTn id="26" dur="1000" decel="50000" autoRev="1" fill="hold">
                                          <p:stCondLst>
                                            <p:cond delay="0"/>
                                          </p:stCondLst>
                                        </p:cTn>
                                        <p:tgtEl>
                                          <p:spTgt spid="9"/>
                                        </p:tgtEl>
                                        <p:attrNameLst>
                                          <p:attrName>ppt_x</p:attrName>
                                        </p:attrNameLst>
                                      </p:cBhvr>
                                    </p:anim>
                                    <p:anim from="(-#ppt_h/2)" to="(#ppt_y)" calcmode="lin" valueType="num">
                                      <p:cBhvr>
                                        <p:cTn id="27" dur="2000" fill="hold">
                                          <p:stCondLst>
                                            <p:cond delay="0"/>
                                          </p:stCondLst>
                                        </p:cTn>
                                        <p:tgtEl>
                                          <p:spTgt spid="9"/>
                                        </p:tgtEl>
                                        <p:attrNameLst>
                                          <p:attrName>ppt_y</p:attrName>
                                        </p:attrNameLst>
                                      </p:cBhvr>
                                    </p:anim>
                                    <p:animRot by="21600000">
                                      <p:cBhvr>
                                        <p:cTn id="28" dur="2000" fill="hold">
                                          <p:stCondLst>
                                            <p:cond delay="0"/>
                                          </p:stCondLst>
                                        </p:cTn>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2037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半人马座A星系内一个超大质量黑洞产生的影响"/>
          <p:cNvPicPr>
            <a:picLocks noChangeAspect="1" noChangeArrowheads="1"/>
          </p:cNvPicPr>
          <p:nvPr/>
        </p:nvPicPr>
        <p:blipFill>
          <a:blip r:embed="rId3" cstate="print"/>
          <a:srcRect/>
          <a:stretch>
            <a:fillRect/>
          </a:stretch>
        </p:blipFill>
        <p:spPr bwMode="auto">
          <a:xfrm>
            <a:off x="0" y="0"/>
            <a:ext cx="9144000" cy="6883558"/>
          </a:xfrm>
          <a:prstGeom prst="rect">
            <a:avLst/>
          </a:prstGeom>
          <a:noFill/>
        </p:spPr>
      </p:pic>
      <p:sp>
        <p:nvSpPr>
          <p:cNvPr id="4" name="标题 3"/>
          <p:cNvSpPr>
            <a:spLocks noGrp="1"/>
          </p:cNvSpPr>
          <p:nvPr>
            <p:ph type="title" idx="4294967295"/>
          </p:nvPr>
        </p:nvSpPr>
        <p:spPr>
          <a:xfrm>
            <a:off x="0" y="5440362"/>
            <a:ext cx="9144000" cy="1417638"/>
          </a:xfrm>
        </p:spPr>
        <p:txBody>
          <a:bodyPr>
            <a:normAutofit/>
          </a:bodyPr>
          <a:lstStyle/>
          <a:p>
            <a:r>
              <a:rPr lang="zh-CN" altLang="zh-CN" sz="7200" kern="1200" dirty="0" smtClean="0">
                <a:solidFill>
                  <a:srgbClr val="FF0000"/>
                </a:solidFill>
                <a:latin typeface="Calibri"/>
                <a:ea typeface="宋体"/>
                <a:cs typeface="+mj-cs"/>
              </a:rPr>
              <a:t>半人马座</a:t>
            </a:r>
            <a:r>
              <a:rPr lang="en-US" altLang="zh-CN" sz="7200" kern="1200" dirty="0" smtClean="0">
                <a:solidFill>
                  <a:srgbClr val="FF0000"/>
                </a:solidFill>
                <a:latin typeface="Calibri"/>
                <a:ea typeface="宋体"/>
                <a:cs typeface="+mj-cs"/>
              </a:rPr>
              <a:t>A</a:t>
            </a:r>
            <a:r>
              <a:rPr lang="zh-CN" altLang="zh-CN" sz="7200" kern="1200" dirty="0" smtClean="0">
                <a:solidFill>
                  <a:srgbClr val="FF0000"/>
                </a:solidFill>
                <a:latin typeface="Calibri"/>
                <a:ea typeface="宋体"/>
                <a:cs typeface="+mj-cs"/>
              </a:rPr>
              <a:t>星系内黑洞</a:t>
            </a:r>
            <a:endParaRPr lang="zh-CN" altLang="en-US" sz="7200" dirty="0"/>
          </a:p>
        </p:txBody>
      </p:sp>
      <p:sp>
        <p:nvSpPr>
          <p:cNvPr id="5" name="矩形 4"/>
          <p:cNvSpPr/>
          <p:nvPr/>
        </p:nvSpPr>
        <p:spPr>
          <a:xfrm>
            <a:off x="0" y="0"/>
            <a:ext cx="9144000" cy="1323439"/>
          </a:xfrm>
          <a:prstGeom prst="rect">
            <a:avLst/>
          </a:prstGeom>
        </p:spPr>
        <p:txBody>
          <a:bodyPr wrap="square">
            <a:spAutoFit/>
          </a:bodyPr>
          <a:lstStyle/>
          <a:p>
            <a:r>
              <a:rPr lang="zh-CN" altLang="en-US" sz="4000" b="1" dirty="0" smtClean="0">
                <a:solidFill>
                  <a:srgbClr val="1AFFFA"/>
                </a:solidFill>
              </a:rPr>
              <a:t>钱德拉</a:t>
            </a:r>
            <a:r>
              <a:rPr lang="en-US" altLang="zh-CN" sz="4000" b="1" dirty="0" smtClean="0">
                <a:solidFill>
                  <a:srgbClr val="1AFFFA"/>
                </a:solidFill>
              </a:rPr>
              <a:t>X</a:t>
            </a:r>
            <a:r>
              <a:rPr lang="zh-CN" altLang="en-US" sz="4000" b="1" dirty="0" smtClean="0">
                <a:solidFill>
                  <a:srgbClr val="1AFFFA"/>
                </a:solidFill>
              </a:rPr>
              <a:t>射线望远镜拍摄，展示半人马座</a:t>
            </a:r>
            <a:r>
              <a:rPr lang="en-US" altLang="zh-CN" sz="4000" b="1" dirty="0" smtClean="0">
                <a:solidFill>
                  <a:srgbClr val="1AFFFA"/>
                </a:solidFill>
              </a:rPr>
              <a:t>A</a:t>
            </a:r>
            <a:r>
              <a:rPr lang="zh-CN" altLang="en-US" sz="4000" b="1" dirty="0" smtClean="0">
                <a:solidFill>
                  <a:srgbClr val="1AFFFA"/>
                </a:solidFill>
              </a:rPr>
              <a:t>星系内一个超大质量黑洞产生的影响。</a:t>
            </a:r>
            <a:endParaRPr lang="zh-CN" altLang="en-US" sz="4000" b="1"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770" decel="100000"/>
                                        <p:tgtEl>
                                          <p:spTgt spid="6146"/>
                                        </p:tgtEl>
                                      </p:cBhvr>
                                    </p:animEffect>
                                    <p:animScale>
                                      <p:cBhvr>
                                        <p:cTn id="8" dur="770" decel="100000"/>
                                        <p:tgtEl>
                                          <p:spTgt spid="6146"/>
                                        </p:tgtEl>
                                      </p:cBhvr>
                                      <p:from x="10000" y="10000"/>
                                      <p:to x="200000" y="450000"/>
                                    </p:animScale>
                                    <p:animScale>
                                      <p:cBhvr>
                                        <p:cTn id="9" dur="1230" accel="100000" fill="hold">
                                          <p:stCondLst>
                                            <p:cond delay="770"/>
                                          </p:stCondLst>
                                        </p:cTn>
                                        <p:tgtEl>
                                          <p:spTgt spid="6146"/>
                                        </p:tgtEl>
                                      </p:cBhvr>
                                      <p:from x="200000" y="450000"/>
                                      <p:to x="100000" y="100000"/>
                                    </p:animScale>
                                    <p:set>
                                      <p:cBhvr>
                                        <p:cTn id="10" dur="770" fill="hold"/>
                                        <p:tgtEl>
                                          <p:spTgt spid="6146"/>
                                        </p:tgtEl>
                                        <p:attrNameLst>
                                          <p:attrName>ppt_x</p:attrName>
                                        </p:attrNameLst>
                                      </p:cBhvr>
                                      <p:to>
                                        <p:strVal val="(0.5)"/>
                                      </p:to>
                                    </p:set>
                                    <p:anim from="(0.5)" to="(#ppt_x)" calcmode="lin" valueType="num">
                                      <p:cBhvr>
                                        <p:cTn id="11" dur="1230" accel="100000" fill="hold">
                                          <p:stCondLst>
                                            <p:cond delay="770"/>
                                          </p:stCondLst>
                                        </p:cTn>
                                        <p:tgtEl>
                                          <p:spTgt spid="6146"/>
                                        </p:tgtEl>
                                        <p:attrNameLst>
                                          <p:attrName>ppt_x</p:attrName>
                                        </p:attrNameLst>
                                      </p:cBhvr>
                                    </p:anim>
                                    <p:set>
                                      <p:cBhvr>
                                        <p:cTn id="12" dur="770" fill="hold"/>
                                        <p:tgtEl>
                                          <p:spTgt spid="6146"/>
                                        </p:tgtEl>
                                        <p:attrNameLst>
                                          <p:attrName>ppt_y</p:attrName>
                                        </p:attrNameLst>
                                      </p:cBhvr>
                                      <p:to>
                                        <p:strVal val="(#ppt_y+0.4)"/>
                                      </p:to>
                                    </p:set>
                                    <p:anim from="(#ppt_y+0.4)" to="(#ppt_y)" calcmode="lin" valueType="num">
                                      <p:cBhvr>
                                        <p:cTn id="13" dur="1230" accel="100000" fill="hold">
                                          <p:stCondLst>
                                            <p:cond delay="770"/>
                                          </p:stCondLst>
                                        </p:cTn>
                                        <p:tgtEl>
                                          <p:spTgt spid="61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500" autoRev="1" fill="hold">
                                          <p:stCondLst>
                                            <p:cond delay="0"/>
                                          </p:stCondLst>
                                        </p:cTn>
                                        <p:tgtEl>
                                          <p:spTgt spid="4"/>
                                        </p:tgtEl>
                                        <p:attrNameLst>
                                          <p:attrName>ppt_w</p:attrName>
                                        </p:attrNameLst>
                                      </p:cBhvr>
                                    </p:anim>
                                    <p:anim by="(#ppt_w*0.50)" calcmode="lin" valueType="num">
                                      <p:cBhvr>
                                        <p:cTn id="19" dur="500" decel="50000" autoRev="1" fill="hold">
                                          <p:stCondLst>
                                            <p:cond delay="0"/>
                                          </p:stCondLst>
                                        </p:cTn>
                                        <p:tgtEl>
                                          <p:spTgt spid="4"/>
                                        </p:tgtEl>
                                        <p:attrNameLst>
                                          <p:attrName>ppt_x</p:attrName>
                                        </p:attrNameLst>
                                      </p:cBhvr>
                                    </p:anim>
                                    <p:anim from="(-#ppt_h/2)" to="(#ppt_y)" calcmode="lin" valueType="num">
                                      <p:cBhvr>
                                        <p:cTn id="20" dur="1000" fill="hold">
                                          <p:stCondLst>
                                            <p:cond delay="0"/>
                                          </p:stCondLst>
                                        </p:cTn>
                                        <p:tgtEl>
                                          <p:spTgt spid="4"/>
                                        </p:tgtEl>
                                        <p:attrNameLst>
                                          <p:attrName>ppt_y</p:attrName>
                                        </p:attrNameLst>
                                      </p:cBhvr>
                                    </p:anim>
                                    <p:animRot by="21600000">
                                      <p:cBhvr>
                                        <p:cTn id="21" dur="1000" fill="hold">
                                          <p:stCondLst>
                                            <p:cond delay="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anim calcmode="discrete" valueType="clr">
                                      <p:cBhvr override="childStyle">
                                        <p:cTn id="26"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5"/>
                                        </p:tgtEl>
                                        <p:attrNameLst>
                                          <p:attrName>fillcolor</p:attrName>
                                        </p:attrNameLst>
                                      </p:cBhvr>
                                      <p:tavLst>
                                        <p:tav tm="0">
                                          <p:val>
                                            <p:clrVal>
                                              <a:schemeClr val="accent2"/>
                                            </p:clrVal>
                                          </p:val>
                                        </p:tav>
                                        <p:tav tm="50000">
                                          <p:val>
                                            <p:clrVal>
                                              <a:schemeClr val="hlink"/>
                                            </p:clrVal>
                                          </p:val>
                                        </p:tav>
                                      </p:tavLst>
                                    </p:anim>
                                    <p:set>
                                      <p:cBhvr>
                                        <p:cTn id="28" dur="500"/>
                                        <p:tgtEl>
                                          <p:spTgt spid="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6146"/>
                                        </p:tgtEl>
                                        <p:attrNameLst>
                                          <p:attrName>style.visibility</p:attrName>
                                        </p:attrNameLst>
                                      </p:cBhvr>
                                      <p:to>
                                        <p:strVal val="visible"/>
                                      </p:to>
                                    </p:set>
                                    <p:animEffect transition="in" filter="fade">
                                      <p:cBhvr>
                                        <p:cTn id="33" dur="770" decel="100000"/>
                                        <p:tgtEl>
                                          <p:spTgt spid="6146"/>
                                        </p:tgtEl>
                                      </p:cBhvr>
                                    </p:animEffect>
                                    <p:animScale>
                                      <p:cBhvr>
                                        <p:cTn id="34" dur="770" decel="100000"/>
                                        <p:tgtEl>
                                          <p:spTgt spid="6146"/>
                                        </p:tgtEl>
                                      </p:cBhvr>
                                      <p:from x="10000" y="10000"/>
                                      <p:to x="200000" y="450000"/>
                                    </p:animScale>
                                    <p:animScale>
                                      <p:cBhvr>
                                        <p:cTn id="35" dur="1230" accel="100000" fill="hold">
                                          <p:stCondLst>
                                            <p:cond delay="770"/>
                                          </p:stCondLst>
                                        </p:cTn>
                                        <p:tgtEl>
                                          <p:spTgt spid="6146"/>
                                        </p:tgtEl>
                                      </p:cBhvr>
                                      <p:from x="200000" y="450000"/>
                                      <p:to x="100000" y="100000"/>
                                    </p:animScale>
                                    <p:set>
                                      <p:cBhvr>
                                        <p:cTn id="36" dur="770" fill="hold"/>
                                        <p:tgtEl>
                                          <p:spTgt spid="6146"/>
                                        </p:tgtEl>
                                        <p:attrNameLst>
                                          <p:attrName>ppt_x</p:attrName>
                                        </p:attrNameLst>
                                      </p:cBhvr>
                                      <p:to>
                                        <p:strVal val="(0.5)"/>
                                      </p:to>
                                    </p:set>
                                    <p:anim from="(0.5)" to="(#ppt_x)" calcmode="lin" valueType="num">
                                      <p:cBhvr>
                                        <p:cTn id="37" dur="1230" accel="100000" fill="hold">
                                          <p:stCondLst>
                                            <p:cond delay="770"/>
                                          </p:stCondLst>
                                        </p:cTn>
                                        <p:tgtEl>
                                          <p:spTgt spid="6146"/>
                                        </p:tgtEl>
                                        <p:attrNameLst>
                                          <p:attrName>ppt_x</p:attrName>
                                        </p:attrNameLst>
                                      </p:cBhvr>
                                    </p:anim>
                                    <p:set>
                                      <p:cBhvr>
                                        <p:cTn id="38" dur="770" fill="hold"/>
                                        <p:tgtEl>
                                          <p:spTgt spid="6146"/>
                                        </p:tgtEl>
                                        <p:attrNameLst>
                                          <p:attrName>ppt_y</p:attrName>
                                        </p:attrNameLst>
                                      </p:cBhvr>
                                      <p:to>
                                        <p:strVal val="(#ppt_y+0.4)"/>
                                      </p:to>
                                    </p:set>
                                    <p:anim from="(#ppt_y+0.4)" to="(#ppt_y)" calcmode="lin" valueType="num">
                                      <p:cBhvr>
                                        <p:cTn id="39" dur="1230" accel="100000" fill="hold">
                                          <p:stCondLst>
                                            <p:cond delay="770"/>
                                          </p:stCondLst>
                                        </p:cTn>
                                        <p:tgtEl>
                                          <p:spTgt spid="61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2.cache.netease.com/cnews/2009/1/4/200901041002454e1d4.jpg"/>
          <p:cNvPicPr>
            <a:picLocks noChangeAspect="1" noChangeArrowheads="1"/>
          </p:cNvPicPr>
          <p:nvPr/>
        </p:nvPicPr>
        <p:blipFill>
          <a:blip r:embed="rId3" cstate="print"/>
          <a:srcRect/>
          <a:stretch>
            <a:fillRect/>
          </a:stretch>
        </p:blipFill>
        <p:spPr bwMode="auto">
          <a:xfrm>
            <a:off x="0" y="-15769"/>
            <a:ext cx="9144000" cy="6873769"/>
          </a:xfrm>
          <a:prstGeom prst="rect">
            <a:avLst/>
          </a:prstGeom>
          <a:noFill/>
        </p:spPr>
      </p:pic>
      <p:sp>
        <p:nvSpPr>
          <p:cNvPr id="4" name="标题 3"/>
          <p:cNvSpPr>
            <a:spLocks noGrp="1"/>
          </p:cNvSpPr>
          <p:nvPr>
            <p:ph type="title"/>
          </p:nvPr>
        </p:nvSpPr>
        <p:spPr>
          <a:xfrm>
            <a:off x="0" y="0"/>
            <a:ext cx="1571604" cy="6858000"/>
          </a:xfrm>
        </p:spPr>
        <p:txBody>
          <a:bodyPr vert="eaVert">
            <a:noAutofit/>
          </a:bodyPr>
          <a:lstStyle/>
          <a:p>
            <a:r>
              <a:rPr lang="zh-CN" altLang="en-US" sz="6600" dirty="0" smtClean="0">
                <a:solidFill>
                  <a:srgbClr val="1AFFFA"/>
                </a:solidFill>
              </a:rPr>
              <a:t>银河系中心两黑洞</a:t>
            </a:r>
            <a:endParaRPr lang="zh-CN" altLang="en-US" sz="6600" dirty="0">
              <a:solidFill>
                <a:srgbClr val="1AFFFA"/>
              </a:solidFill>
            </a:endParaRPr>
          </a:p>
        </p:txBody>
      </p:sp>
      <p:sp>
        <p:nvSpPr>
          <p:cNvPr id="5" name="矩形 4"/>
          <p:cNvSpPr/>
          <p:nvPr/>
        </p:nvSpPr>
        <p:spPr>
          <a:xfrm>
            <a:off x="7297345" y="0"/>
            <a:ext cx="1846659" cy="6858000"/>
          </a:xfrm>
          <a:prstGeom prst="rect">
            <a:avLst/>
          </a:prstGeom>
        </p:spPr>
        <p:txBody>
          <a:bodyPr vert="eaVert" wrap="square">
            <a:spAutoFit/>
          </a:bodyPr>
          <a:lstStyle/>
          <a:p>
            <a:pPr>
              <a:defRPr/>
            </a:pPr>
            <a:r>
              <a:rPr lang="zh-CN" altLang="en-US" sz="3600" b="1" dirty="0" smtClean="0">
                <a:solidFill>
                  <a:srgbClr val="00FFFF"/>
                </a:solidFill>
              </a:rPr>
              <a:t>人马座</a:t>
            </a:r>
            <a:r>
              <a:rPr lang="en-US" altLang="zh-CN" sz="3600" b="1" dirty="0" smtClean="0">
                <a:solidFill>
                  <a:srgbClr val="00FFFF"/>
                </a:solidFill>
              </a:rPr>
              <a:t>A</a:t>
            </a:r>
            <a:r>
              <a:rPr lang="zh-CN" altLang="en-US" sz="3600" b="1" dirty="0" smtClean="0">
                <a:solidFill>
                  <a:srgbClr val="00FFFF"/>
                </a:solidFill>
              </a:rPr>
              <a:t>黑洞附近年轻恒星出现可能与另一个中型黑洞有关</a:t>
            </a:r>
            <a:r>
              <a:rPr lang="en-US" altLang="zh-CN" sz="3600" b="1" dirty="0" smtClean="0">
                <a:solidFill>
                  <a:srgbClr val="00FFFF"/>
                </a:solidFill>
              </a:rPr>
              <a:t>..</a:t>
            </a:r>
            <a:r>
              <a:rPr lang="zh-CN" altLang="en-US" sz="3600" b="1" dirty="0" smtClean="0">
                <a:solidFill>
                  <a:srgbClr val="00FFFF"/>
                </a:solidFill>
              </a:rPr>
              <a:t>银河系中心地带其实共分布着两个黑洞</a:t>
            </a:r>
            <a:r>
              <a:rPr lang="zh-CN" altLang="en-US" sz="2800" b="1" dirty="0" smtClean="0"/>
              <a:t>。</a:t>
            </a: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1000" autoRev="1" fill="hold">
                                          <p:stCondLst>
                                            <p:cond delay="0"/>
                                          </p:stCondLst>
                                        </p:cTn>
                                        <p:tgtEl>
                                          <p:spTgt spid="4"/>
                                        </p:tgtEl>
                                        <p:attrNameLst>
                                          <p:attrName>ppt_w</p:attrName>
                                        </p:attrNameLst>
                                      </p:cBhvr>
                                    </p:anim>
                                    <p:anim by="(#ppt_w*0.50)" calcmode="lin" valueType="num">
                                      <p:cBhvr>
                                        <p:cTn id="19" dur="1000" decel="50000" autoRev="1" fill="hold">
                                          <p:stCondLst>
                                            <p:cond delay="0"/>
                                          </p:stCondLst>
                                        </p:cTn>
                                        <p:tgtEl>
                                          <p:spTgt spid="4"/>
                                        </p:tgtEl>
                                        <p:attrNameLst>
                                          <p:attrName>ppt_x</p:attrName>
                                        </p:attrNameLst>
                                      </p:cBhvr>
                                    </p:anim>
                                    <p:anim from="(-#ppt_h/2)" to="(#ppt_y)" calcmode="lin" valueType="num">
                                      <p:cBhvr>
                                        <p:cTn id="20" dur="2000" fill="hold">
                                          <p:stCondLst>
                                            <p:cond delay="0"/>
                                          </p:stCondLst>
                                        </p:cTn>
                                        <p:tgtEl>
                                          <p:spTgt spid="4"/>
                                        </p:tgtEl>
                                        <p:attrNameLst>
                                          <p:attrName>ppt_y</p:attrName>
                                        </p:attrNameLst>
                                      </p:cBhvr>
                                    </p:anim>
                                    <p:animRot by="21600000">
                                      <p:cBhvr>
                                        <p:cTn id="21" dur="2000" fill="hold">
                                          <p:stCondLst>
                                            <p:cond delay="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1000" autoRev="1" fill="hold">
                                          <p:stCondLst>
                                            <p:cond delay="0"/>
                                          </p:stCondLst>
                                        </p:cTn>
                                        <p:tgtEl>
                                          <p:spTgt spid="5"/>
                                        </p:tgtEl>
                                        <p:attrNameLst>
                                          <p:attrName>ppt_w</p:attrName>
                                        </p:attrNameLst>
                                      </p:cBhvr>
                                    </p:anim>
                                    <p:anim by="(#ppt_w*0.50)" calcmode="lin" valueType="num">
                                      <p:cBhvr>
                                        <p:cTn id="27" dur="1000" decel="50000" autoRev="1" fill="hold">
                                          <p:stCondLst>
                                            <p:cond delay="0"/>
                                          </p:stCondLst>
                                        </p:cTn>
                                        <p:tgtEl>
                                          <p:spTgt spid="5"/>
                                        </p:tgtEl>
                                        <p:attrNameLst>
                                          <p:attrName>ppt_x</p:attrName>
                                        </p:attrNameLst>
                                      </p:cBhvr>
                                    </p:anim>
                                    <p:anim from="(-#ppt_h/2)" to="(#ppt_y)" calcmode="lin" valueType="num">
                                      <p:cBhvr>
                                        <p:cTn id="28" dur="2000" fill="hold">
                                          <p:stCondLst>
                                            <p:cond delay="0"/>
                                          </p:stCondLst>
                                        </p:cTn>
                                        <p:tgtEl>
                                          <p:spTgt spid="5"/>
                                        </p:tgtEl>
                                        <p:attrNameLst>
                                          <p:attrName>ppt_y</p:attrName>
                                        </p:attrNameLst>
                                      </p:cBhvr>
                                    </p:anim>
                                    <p:animRot by="21600000">
                                      <p:cBhvr>
                                        <p:cTn id="29" dur="2000" fill="hold">
                                          <p:stCondLst>
                                            <p:cond delay="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9" presetClass="entr" presetSubtype="1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5000" fill="hold"/>
                                        <p:tgtEl>
                                          <p:spTgt spid="1026"/>
                                        </p:tgtEl>
                                        <p:attrNameLst>
                                          <p:attrName>ppt_w</p:attrName>
                                        </p:attrNameLst>
                                      </p:cBhvr>
                                      <p:tavLst>
                                        <p:tav tm="0" fmla="#ppt_w*sin(2.5*pi*$)">
                                          <p:val>
                                            <p:fltVal val="0"/>
                                          </p:val>
                                        </p:tav>
                                        <p:tav tm="100000">
                                          <p:val>
                                            <p:fltVal val="1"/>
                                          </p:val>
                                        </p:tav>
                                      </p:tavLst>
                                    </p:anim>
                                    <p:anim calcmode="lin" valueType="num">
                                      <p:cBhvr>
                                        <p:cTn id="35"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res.tech.ifeng.com/d4a44fff10624b98/2012/0131/re_4f277c988983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标题 3"/>
          <p:cNvSpPr>
            <a:spLocks noGrp="1"/>
          </p:cNvSpPr>
          <p:nvPr>
            <p:ph type="title" idx="4294967295"/>
          </p:nvPr>
        </p:nvSpPr>
        <p:spPr>
          <a:xfrm>
            <a:off x="0" y="5357826"/>
            <a:ext cx="9144000" cy="1500174"/>
          </a:xfrm>
        </p:spPr>
        <p:txBody>
          <a:bodyPr>
            <a:noAutofit/>
          </a:bodyPr>
          <a:lstStyle/>
          <a:p>
            <a:r>
              <a:rPr lang="zh-CN" altLang="en-US" sz="6600" b="1" kern="1200" dirty="0" smtClean="0">
                <a:solidFill>
                  <a:srgbClr val="1AFFFA"/>
                </a:solidFill>
                <a:latin typeface="+mj-lt"/>
                <a:ea typeface="+mj-ea"/>
                <a:cs typeface="+mj-cs"/>
              </a:rPr>
              <a:t>银河系中心黑洞气体云</a:t>
            </a:r>
            <a:endParaRPr lang="zh-CN" altLang="en-US" sz="6600" b="1" dirty="0">
              <a:solidFill>
                <a:srgbClr val="1AFFFA"/>
              </a:solidFill>
            </a:endParaRPr>
          </a:p>
        </p:txBody>
      </p:sp>
      <p:sp>
        <p:nvSpPr>
          <p:cNvPr id="6" name="矩形 5"/>
          <p:cNvSpPr/>
          <p:nvPr/>
        </p:nvSpPr>
        <p:spPr>
          <a:xfrm>
            <a:off x="0" y="0"/>
            <a:ext cx="9144000" cy="3170099"/>
          </a:xfrm>
          <a:prstGeom prst="rect">
            <a:avLst/>
          </a:prstGeom>
        </p:spPr>
        <p:txBody>
          <a:bodyPr wrap="square">
            <a:spAutoFit/>
          </a:bodyPr>
          <a:lstStyle/>
          <a:p>
            <a:r>
              <a:rPr lang="zh-CN" altLang="en-US" sz="4000" b="1" dirty="0" smtClean="0">
                <a:solidFill>
                  <a:srgbClr val="1AFFFA"/>
                </a:solidFill>
              </a:rPr>
              <a:t>银河系中心区域</a:t>
            </a:r>
            <a:r>
              <a:rPr lang="zh-CN" altLang="en-US" sz="4000" b="1" dirty="0" smtClean="0">
                <a:solidFill>
                  <a:srgbClr val="FF0000"/>
                </a:solidFill>
              </a:rPr>
              <a:t>反常出现年轻恒星</a:t>
            </a:r>
            <a:r>
              <a:rPr lang="zh-CN" altLang="en-US" sz="4000" b="1" dirty="0" smtClean="0">
                <a:solidFill>
                  <a:srgbClr val="1AFFFA"/>
                </a:solidFill>
              </a:rPr>
              <a:t>，运行轨迹非常混乱。根据现代天文学理论，黑洞所产生的强大引力会阻碍空间中气态云团的形成，而恒星正是由这些云团状物质演化而成。？</a:t>
            </a: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0" fill="hold"/>
                                        <p:tgtEl>
                                          <p:spTgt spid="89090"/>
                                        </p:tgtEl>
                                        <p:attrNameLst>
                                          <p:attrName>ppt_w</p:attrName>
                                        </p:attrNameLst>
                                      </p:cBhvr>
                                      <p:tavLst>
                                        <p:tav tm="0" fmla="#ppt_w*sin(2.5*pi*$)">
                                          <p:val>
                                            <p:fltVal val="0"/>
                                          </p:val>
                                        </p:tav>
                                        <p:tav tm="100000">
                                          <p:val>
                                            <p:fltVal val="1"/>
                                          </p:val>
                                        </p:tav>
                                      </p:tavLst>
                                    </p:anim>
                                    <p:anim calcmode="lin" valueType="num">
                                      <p:cBhvr>
                                        <p:cTn id="8" dur="5000" fill="hold"/>
                                        <p:tgtEl>
                                          <p:spTgt spid="8909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1000" autoRev="1" fill="hold">
                                          <p:stCondLst>
                                            <p:cond delay="0"/>
                                          </p:stCondLst>
                                        </p:cTn>
                                        <p:tgtEl>
                                          <p:spTgt spid="4"/>
                                        </p:tgtEl>
                                        <p:attrNameLst>
                                          <p:attrName>ppt_w</p:attrName>
                                        </p:attrNameLst>
                                      </p:cBhvr>
                                    </p:anim>
                                    <p:anim by="(#ppt_w*0.50)" calcmode="lin" valueType="num">
                                      <p:cBhvr>
                                        <p:cTn id="14" dur="1000" decel="50000" autoRev="1" fill="hold">
                                          <p:stCondLst>
                                            <p:cond delay="0"/>
                                          </p:stCondLst>
                                        </p:cTn>
                                        <p:tgtEl>
                                          <p:spTgt spid="4"/>
                                        </p:tgtEl>
                                        <p:attrNameLst>
                                          <p:attrName>ppt_x</p:attrName>
                                        </p:attrNameLst>
                                      </p:cBhvr>
                                    </p:anim>
                                    <p:anim from="(-#ppt_h/2)" to="(#ppt_y)" calcmode="lin" valueType="num">
                                      <p:cBhvr>
                                        <p:cTn id="15" dur="2000" fill="hold">
                                          <p:stCondLst>
                                            <p:cond delay="0"/>
                                          </p:stCondLst>
                                        </p:cTn>
                                        <p:tgtEl>
                                          <p:spTgt spid="4"/>
                                        </p:tgtEl>
                                        <p:attrNameLst>
                                          <p:attrName>ppt_y</p:attrName>
                                        </p:attrNameLst>
                                      </p:cBhvr>
                                    </p:anim>
                                    <p:animRot by="21600000">
                                      <p:cBhvr>
                                        <p:cTn id="16" dur="2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1000" autoRev="1" fill="hold">
                                          <p:stCondLst>
                                            <p:cond delay="0"/>
                                          </p:stCondLst>
                                        </p:cTn>
                                        <p:tgtEl>
                                          <p:spTgt spid="6"/>
                                        </p:tgtEl>
                                        <p:attrNameLst>
                                          <p:attrName>ppt_w</p:attrName>
                                        </p:attrNameLst>
                                      </p:cBhvr>
                                    </p:anim>
                                    <p:anim by="(#ppt_w*0.50)" calcmode="lin" valueType="num">
                                      <p:cBhvr>
                                        <p:cTn id="22" dur="1000" decel="50000" autoRev="1" fill="hold">
                                          <p:stCondLst>
                                            <p:cond delay="0"/>
                                          </p:stCondLst>
                                        </p:cTn>
                                        <p:tgtEl>
                                          <p:spTgt spid="6"/>
                                        </p:tgtEl>
                                        <p:attrNameLst>
                                          <p:attrName>ppt_x</p:attrName>
                                        </p:attrNameLst>
                                      </p:cBhvr>
                                    </p:anim>
                                    <p:anim from="(-#ppt_h/2)" to="(#ppt_y)" calcmode="lin" valueType="num">
                                      <p:cBhvr>
                                        <p:cTn id="23" dur="2000" fill="hold">
                                          <p:stCondLst>
                                            <p:cond delay="0"/>
                                          </p:stCondLst>
                                        </p:cTn>
                                        <p:tgtEl>
                                          <p:spTgt spid="6"/>
                                        </p:tgtEl>
                                        <p:attrNameLst>
                                          <p:attrName>ppt_y</p:attrName>
                                        </p:attrNameLst>
                                      </p:cBhvr>
                                    </p:anim>
                                    <p:animRot by="21600000">
                                      <p:cBhvr>
                                        <p:cTn id="24" dur="2000" fill="hold">
                                          <p:stCondLst>
                                            <p:cond delay="0"/>
                                          </p:stCondLst>
                                        </p:cTn>
                                        <p:tgtEl>
                                          <p:spTgt spid="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89090"/>
                                        </p:tgtEl>
                                        <p:attrNameLst>
                                          <p:attrName>style.visibility</p:attrName>
                                        </p:attrNameLst>
                                      </p:cBhvr>
                                      <p:to>
                                        <p:strVal val="visible"/>
                                      </p:to>
                                    </p:set>
                                    <p:anim calcmode="lin" valueType="num">
                                      <p:cBhvr>
                                        <p:cTn id="29" dur="5000" fill="hold"/>
                                        <p:tgtEl>
                                          <p:spTgt spid="89090"/>
                                        </p:tgtEl>
                                        <p:attrNameLst>
                                          <p:attrName>ppt_w</p:attrName>
                                        </p:attrNameLst>
                                      </p:cBhvr>
                                      <p:tavLst>
                                        <p:tav tm="0" fmla="#ppt_w*sin(2.5*pi*$)">
                                          <p:val>
                                            <p:fltVal val="0"/>
                                          </p:val>
                                        </p:tav>
                                        <p:tav tm="100000">
                                          <p:val>
                                            <p:fltVal val="1"/>
                                          </p:val>
                                        </p:tav>
                                      </p:tavLst>
                                    </p:anim>
                                    <p:anim calcmode="lin" valueType="num">
                                      <p:cBhvr>
                                        <p:cTn id="30" dur="5000" fill="hold"/>
                                        <p:tgtEl>
                                          <p:spTgt spid="890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http://img1.cache.netease.com/cnews/2009/1/4/20090104100258f3744.jpg"/>
          <p:cNvPicPr>
            <a:picLocks noChangeAspect="1" noChangeArrowheads="1"/>
          </p:cNvPicPr>
          <p:nvPr/>
        </p:nvPicPr>
        <p:blipFill>
          <a:blip r:embed="rId3" cstate="print"/>
          <a:srcRect/>
          <a:stretch>
            <a:fillRect/>
          </a:stretch>
        </p:blipFill>
        <p:spPr bwMode="auto">
          <a:xfrm>
            <a:off x="0" y="-17"/>
            <a:ext cx="9144000" cy="6858017"/>
          </a:xfrm>
          <a:prstGeom prst="rect">
            <a:avLst/>
          </a:prstGeom>
          <a:noFill/>
        </p:spPr>
      </p:pic>
      <p:sp>
        <p:nvSpPr>
          <p:cNvPr id="5" name="矩形 4"/>
          <p:cNvSpPr/>
          <p:nvPr/>
        </p:nvSpPr>
        <p:spPr>
          <a:xfrm>
            <a:off x="6497122" y="0"/>
            <a:ext cx="2646878" cy="6863417"/>
          </a:xfrm>
          <a:prstGeom prst="rect">
            <a:avLst/>
          </a:prstGeom>
        </p:spPr>
        <p:txBody>
          <a:bodyPr vert="eaVert" wrap="square">
            <a:spAutoFit/>
          </a:bodyPr>
          <a:lstStyle/>
          <a:p>
            <a:r>
              <a:rPr lang="zh-CN" altLang="en-US" sz="4000" b="1" dirty="0" smtClean="0">
                <a:solidFill>
                  <a:srgbClr val="1AFFFA"/>
                </a:solidFill>
              </a:rPr>
              <a:t>中型黑洞质量是太阳的</a:t>
            </a:r>
            <a:r>
              <a:rPr lang="en-US" altLang="zh-CN" sz="4000" b="1" dirty="0" smtClean="0">
                <a:solidFill>
                  <a:srgbClr val="1AFFFA"/>
                </a:solidFill>
              </a:rPr>
              <a:t>1500</a:t>
            </a:r>
            <a:r>
              <a:rPr lang="zh-CN" altLang="en-US" sz="4000" b="1" dirty="0" smtClean="0">
                <a:solidFill>
                  <a:srgbClr val="1AFFFA"/>
                </a:solidFill>
              </a:rPr>
              <a:t>倍它的引力将恒星从附近的恒星团中“拽出”并导致黑洞周围恒星的运行轨迹混乱</a:t>
            </a:r>
            <a:endParaRPr lang="zh-CN" altLang="en-US" sz="4000" b="1"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fade">
                                      <p:cBhvr>
                                        <p:cTn id="7" dur="770" decel="100000"/>
                                        <p:tgtEl>
                                          <p:spTgt spid="188418"/>
                                        </p:tgtEl>
                                      </p:cBhvr>
                                    </p:animEffect>
                                    <p:animScale>
                                      <p:cBhvr>
                                        <p:cTn id="8" dur="770" decel="100000"/>
                                        <p:tgtEl>
                                          <p:spTgt spid="188418"/>
                                        </p:tgtEl>
                                      </p:cBhvr>
                                      <p:from x="10000" y="10000"/>
                                      <p:to x="200000" y="450000"/>
                                    </p:animScale>
                                    <p:animScale>
                                      <p:cBhvr>
                                        <p:cTn id="9" dur="1230" accel="100000" fill="hold">
                                          <p:stCondLst>
                                            <p:cond delay="770"/>
                                          </p:stCondLst>
                                        </p:cTn>
                                        <p:tgtEl>
                                          <p:spTgt spid="188418"/>
                                        </p:tgtEl>
                                      </p:cBhvr>
                                      <p:from x="200000" y="450000"/>
                                      <p:to x="100000" y="100000"/>
                                    </p:animScale>
                                    <p:set>
                                      <p:cBhvr>
                                        <p:cTn id="10" dur="770" fill="hold"/>
                                        <p:tgtEl>
                                          <p:spTgt spid="188418"/>
                                        </p:tgtEl>
                                        <p:attrNameLst>
                                          <p:attrName>ppt_x</p:attrName>
                                        </p:attrNameLst>
                                      </p:cBhvr>
                                      <p:to>
                                        <p:strVal val="(0.5)"/>
                                      </p:to>
                                    </p:set>
                                    <p:anim from="(0.5)" to="(#ppt_x)" calcmode="lin" valueType="num">
                                      <p:cBhvr>
                                        <p:cTn id="11" dur="1230" accel="100000" fill="hold">
                                          <p:stCondLst>
                                            <p:cond delay="770"/>
                                          </p:stCondLst>
                                        </p:cTn>
                                        <p:tgtEl>
                                          <p:spTgt spid="188418"/>
                                        </p:tgtEl>
                                        <p:attrNameLst>
                                          <p:attrName>ppt_x</p:attrName>
                                        </p:attrNameLst>
                                      </p:cBhvr>
                                    </p:anim>
                                    <p:set>
                                      <p:cBhvr>
                                        <p:cTn id="12" dur="770" fill="hold"/>
                                        <p:tgtEl>
                                          <p:spTgt spid="188418"/>
                                        </p:tgtEl>
                                        <p:attrNameLst>
                                          <p:attrName>ppt_y</p:attrName>
                                        </p:attrNameLst>
                                      </p:cBhvr>
                                      <p:to>
                                        <p:strVal val="(#ppt_y+0.4)"/>
                                      </p:to>
                                    </p:set>
                                    <p:anim from="(#ppt_y+0.4)" to="(#ppt_y)" calcmode="lin" valueType="num">
                                      <p:cBhvr>
                                        <p:cTn id="13" dur="1230" accel="100000" fill="hold">
                                          <p:stCondLst>
                                            <p:cond delay="770"/>
                                          </p:stCondLst>
                                        </p:cTn>
                                        <p:tgtEl>
                                          <p:spTgt spid="1884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000" autoRev="1" fill="hold">
                                          <p:stCondLst>
                                            <p:cond delay="0"/>
                                          </p:stCondLst>
                                        </p:cTn>
                                        <p:tgtEl>
                                          <p:spTgt spid="5"/>
                                        </p:tgtEl>
                                        <p:attrNameLst>
                                          <p:attrName>ppt_w</p:attrName>
                                        </p:attrNameLst>
                                      </p:cBhvr>
                                    </p:anim>
                                    <p:anim by="(#ppt_w*0.50)" calcmode="lin" valueType="num">
                                      <p:cBhvr>
                                        <p:cTn id="19" dur="1000" decel="50000" autoRev="1" fill="hold">
                                          <p:stCondLst>
                                            <p:cond delay="0"/>
                                          </p:stCondLst>
                                        </p:cTn>
                                        <p:tgtEl>
                                          <p:spTgt spid="5"/>
                                        </p:tgtEl>
                                        <p:attrNameLst>
                                          <p:attrName>ppt_x</p:attrName>
                                        </p:attrNameLst>
                                      </p:cBhvr>
                                    </p:anim>
                                    <p:anim from="(-#ppt_h/2)" to="(#ppt_y)" calcmode="lin" valueType="num">
                                      <p:cBhvr>
                                        <p:cTn id="20" dur="2000" fill="hold">
                                          <p:stCondLst>
                                            <p:cond delay="0"/>
                                          </p:stCondLst>
                                        </p:cTn>
                                        <p:tgtEl>
                                          <p:spTgt spid="5"/>
                                        </p:tgtEl>
                                        <p:attrNameLst>
                                          <p:attrName>ppt_y</p:attrName>
                                        </p:attrNameLst>
                                      </p:cBhvr>
                                    </p:anim>
                                    <p:animRot by="21600000">
                                      <p:cBhvr>
                                        <p:cTn id="21" dur="2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188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地球或因黑洞而存在：释放能量滋养生命"/>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4" name="矩形 3"/>
          <p:cNvSpPr/>
          <p:nvPr/>
        </p:nvSpPr>
        <p:spPr>
          <a:xfrm>
            <a:off x="428596" y="3995678"/>
            <a:ext cx="8208912" cy="2862322"/>
          </a:xfrm>
          <a:prstGeom prst="rect">
            <a:avLst/>
          </a:prstGeom>
        </p:spPr>
        <p:txBody>
          <a:bodyPr wrap="square">
            <a:spAutoFit/>
          </a:bodyPr>
          <a:lstStyle/>
          <a:p>
            <a:r>
              <a:rPr lang="zh-CN" altLang="en-US" sz="6000" dirty="0" smtClean="0">
                <a:solidFill>
                  <a:srgbClr val="1AFFFA"/>
                </a:solidFill>
              </a:rPr>
              <a:t>银河系中心的黑洞不仅会吞噬周围的物质，还会</a:t>
            </a:r>
            <a:r>
              <a:rPr lang="zh-CN" altLang="en-US" sz="6000" b="1" dirty="0" smtClean="0">
                <a:solidFill>
                  <a:srgbClr val="FF0000"/>
                </a:solidFill>
              </a:rPr>
              <a:t>向外辐射出能量</a:t>
            </a:r>
            <a:r>
              <a:rPr lang="zh-CN" altLang="en-US" sz="6000" dirty="0" smtClean="0">
                <a:solidFill>
                  <a:srgbClr val="1AFFFA"/>
                </a:solidFill>
              </a:rPr>
              <a:t>。</a:t>
            </a:r>
            <a:endParaRPr lang="zh-CN" altLang="en-US" sz="6000" dirty="0">
              <a:solidFill>
                <a:srgbClr val="1AFFFA"/>
              </a:solidFill>
            </a:endParaRPr>
          </a:p>
        </p:txBody>
      </p:sp>
      <p:sp>
        <p:nvSpPr>
          <p:cNvPr id="5" name="标题 4"/>
          <p:cNvSpPr>
            <a:spLocks noGrp="1"/>
          </p:cNvSpPr>
          <p:nvPr>
            <p:ph type="title" idx="4294967295"/>
          </p:nvPr>
        </p:nvSpPr>
        <p:spPr/>
        <p:txBody>
          <a:bodyPr>
            <a:noAutofit/>
          </a:bodyPr>
          <a:lstStyle/>
          <a:p>
            <a:r>
              <a:rPr lang="zh-CN" altLang="zh-CN" sz="8000" kern="1200" dirty="0" smtClean="0">
                <a:solidFill>
                  <a:srgbClr val="FF0000"/>
                </a:solidFill>
                <a:latin typeface="Calibri"/>
                <a:ea typeface="宋体"/>
                <a:cs typeface="+mj-cs"/>
              </a:rPr>
              <a:t>银河系中心黑洞</a:t>
            </a:r>
            <a:endParaRPr lang="zh-CN" altLang="en-US" sz="8000"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5"/>
                                        </p:tgtEl>
                                        <p:attrNameLst>
                                          <p:attrName>fillcolor</p:attrName>
                                        </p:attrNameLst>
                                      </p:cBhvr>
                                      <p:tavLst>
                                        <p:tav tm="0">
                                          <p:val>
                                            <p:clrVal>
                                              <a:schemeClr val="accent2"/>
                                            </p:clrVal>
                                          </p:val>
                                        </p:tav>
                                        <p:tav tm="50000">
                                          <p:val>
                                            <p:clrVal>
                                              <a:schemeClr val="hlink"/>
                                            </p:clrVal>
                                          </p:val>
                                        </p:tav>
                                      </p:tavLst>
                                    </p:anim>
                                    <p:set>
                                      <p:cBhvr>
                                        <p:cTn id="13" dur="500"/>
                                        <p:tgtEl>
                                          <p:spTgt spid="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500" autoRev="1" fill="hold">
                                          <p:stCondLst>
                                            <p:cond delay="0"/>
                                          </p:stCondLst>
                                        </p:cTn>
                                        <p:tgtEl>
                                          <p:spTgt spid="4"/>
                                        </p:tgtEl>
                                        <p:attrNameLst>
                                          <p:attrName>ppt_w</p:attrName>
                                        </p:attrNameLst>
                                      </p:cBhvr>
                                    </p:anim>
                                    <p:anim by="(#ppt_w*0.50)" calcmode="lin" valueType="num">
                                      <p:cBhvr>
                                        <p:cTn id="19" dur="500" decel="50000" autoRev="1" fill="hold">
                                          <p:stCondLst>
                                            <p:cond delay="0"/>
                                          </p:stCondLst>
                                        </p:cTn>
                                        <p:tgtEl>
                                          <p:spTgt spid="4"/>
                                        </p:tgtEl>
                                        <p:attrNameLst>
                                          <p:attrName>ppt_x</p:attrName>
                                        </p:attrNameLst>
                                      </p:cBhvr>
                                    </p:anim>
                                    <p:anim from="(-#ppt_h/2)" to="(#ppt_y)" calcmode="lin" valueType="num">
                                      <p:cBhvr>
                                        <p:cTn id="20" dur="1000" fill="hold">
                                          <p:stCondLst>
                                            <p:cond delay="0"/>
                                          </p:stCondLst>
                                        </p:cTn>
                                        <p:tgtEl>
                                          <p:spTgt spid="4"/>
                                        </p:tgtEl>
                                        <p:attrNameLst>
                                          <p:attrName>ppt_y</p:attrName>
                                        </p:attrNameLst>
                                      </p:cBhvr>
                                    </p:anim>
                                    <p:animRot by="21600000">
                                      <p:cBhvr>
                                        <p:cTn id="21"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p 147合成图，图片中的黑洞环令人不可思议。"/>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标题 3"/>
          <p:cNvSpPr>
            <a:spLocks noGrp="1"/>
          </p:cNvSpPr>
          <p:nvPr>
            <p:ph type="title"/>
          </p:nvPr>
        </p:nvSpPr>
        <p:spPr>
          <a:xfrm>
            <a:off x="0" y="0"/>
            <a:ext cx="6444208" cy="1417638"/>
          </a:xfrm>
        </p:spPr>
        <p:txBody>
          <a:bodyPr>
            <a:noAutofit/>
          </a:bodyPr>
          <a:lstStyle/>
          <a:p>
            <a:pPr algn="l"/>
            <a:r>
              <a:rPr lang="en-US" altLang="zh-CN" sz="7200" dirty="0" smtClean="0">
                <a:solidFill>
                  <a:srgbClr val="00FF99"/>
                </a:solidFill>
              </a:rPr>
              <a:t>Arp 147</a:t>
            </a:r>
            <a:r>
              <a:rPr lang="zh-CN" altLang="en-US" sz="7200" dirty="0" smtClean="0">
                <a:solidFill>
                  <a:srgbClr val="00FF99"/>
                </a:solidFill>
              </a:rPr>
              <a:t>内黑洞</a:t>
            </a:r>
            <a:endParaRPr lang="zh-CN" altLang="en-US" sz="7200" dirty="0">
              <a:solidFill>
                <a:srgbClr val="00FF99"/>
              </a:solidFill>
            </a:endParaRPr>
          </a:p>
        </p:txBody>
      </p:sp>
      <p:sp>
        <p:nvSpPr>
          <p:cNvPr id="5" name="矩形 4"/>
          <p:cNvSpPr/>
          <p:nvPr/>
        </p:nvSpPr>
        <p:spPr>
          <a:xfrm>
            <a:off x="4067944" y="4303455"/>
            <a:ext cx="5076056" cy="2554545"/>
          </a:xfrm>
          <a:prstGeom prst="rect">
            <a:avLst/>
          </a:prstGeom>
        </p:spPr>
        <p:txBody>
          <a:bodyPr wrap="square">
            <a:spAutoFit/>
          </a:bodyPr>
          <a:lstStyle/>
          <a:p>
            <a:pPr algn="ctr"/>
            <a:r>
              <a:rPr lang="zh-CN" altLang="en-US" sz="4000" b="1" dirty="0" smtClean="0">
                <a:solidFill>
                  <a:srgbClr val="1AFFFA"/>
                </a:solidFill>
              </a:rPr>
              <a:t>“珍珠”实际上是</a:t>
            </a:r>
            <a:r>
              <a:rPr lang="en-US" altLang="zh-CN" sz="4000" b="1" dirty="0" smtClean="0">
                <a:solidFill>
                  <a:srgbClr val="1AFFFA"/>
                </a:solidFill>
              </a:rPr>
              <a:t>Arp 147</a:t>
            </a:r>
            <a:r>
              <a:rPr lang="zh-CN" altLang="en-US" sz="4000" b="1" dirty="0" smtClean="0">
                <a:solidFill>
                  <a:srgbClr val="1AFFFA"/>
                </a:solidFill>
              </a:rPr>
              <a:t>两个星系合并后的产物，螺旋星系的残余，距地球</a:t>
            </a:r>
            <a:r>
              <a:rPr lang="en-US" altLang="zh-CN" sz="4000" b="1" dirty="0" smtClean="0">
                <a:solidFill>
                  <a:srgbClr val="1AFFFA"/>
                </a:solidFill>
              </a:rPr>
              <a:t>4.3</a:t>
            </a:r>
            <a:r>
              <a:rPr lang="zh-CN" altLang="en-US" sz="4000" b="1" dirty="0" smtClean="0">
                <a:solidFill>
                  <a:srgbClr val="1AFFFA"/>
                </a:solidFill>
              </a:rPr>
              <a:t>亿光年</a:t>
            </a:r>
            <a:endParaRPr lang="zh-CN" altLang="en-US" sz="4000" b="1" dirty="0">
              <a:solidFill>
                <a:srgbClr val="1AFFFA"/>
              </a:solidFill>
            </a:endParaRPr>
          </a:p>
        </p:txBody>
      </p:sp>
      <p:sp>
        <p:nvSpPr>
          <p:cNvPr id="6" name="矩形 5"/>
          <p:cNvSpPr/>
          <p:nvPr/>
        </p:nvSpPr>
        <p:spPr>
          <a:xfrm>
            <a:off x="0" y="2857496"/>
            <a:ext cx="2714611" cy="2308324"/>
          </a:xfrm>
          <a:prstGeom prst="rect">
            <a:avLst/>
          </a:prstGeom>
        </p:spPr>
        <p:txBody>
          <a:bodyPr wrap="square">
            <a:spAutoFit/>
          </a:bodyPr>
          <a:lstStyle/>
          <a:p>
            <a:r>
              <a:rPr lang="zh-CN" altLang="en-US" sz="3600" b="1" dirty="0" smtClean="0">
                <a:solidFill>
                  <a:srgbClr val="1AFFFA"/>
                </a:solidFill>
              </a:rPr>
              <a:t>与螺旋星系发生相撞的椭圆星系位于左侧</a:t>
            </a:r>
            <a:endParaRPr lang="zh-CN" altLang="en-US" sz="3600" b="1"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0" fill="hold"/>
                                        <p:tgtEl>
                                          <p:spTgt spid="8194"/>
                                        </p:tgtEl>
                                        <p:attrNameLst>
                                          <p:attrName>ppt_w</p:attrName>
                                        </p:attrNameLst>
                                      </p:cBhvr>
                                      <p:tavLst>
                                        <p:tav tm="0" fmla="#ppt_w*sin(2.5*pi*$)">
                                          <p:val>
                                            <p:fltVal val="0"/>
                                          </p:val>
                                        </p:tav>
                                        <p:tav tm="100000">
                                          <p:val>
                                            <p:fltVal val="1"/>
                                          </p:val>
                                        </p:tav>
                                      </p:tavLst>
                                    </p:anim>
                                    <p:anim calcmode="lin" valueType="num">
                                      <p:cBhvr>
                                        <p:cTn id="8" dur="5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
                                        </p:tgtEl>
                                        <p:attrNameLst>
                                          <p:attrName>fillcolor</p:attrName>
                                        </p:attrNameLst>
                                      </p:cBhvr>
                                      <p:tavLst>
                                        <p:tav tm="0">
                                          <p:val>
                                            <p:clrVal>
                                              <a:schemeClr val="accent2"/>
                                            </p:clrVal>
                                          </p:val>
                                        </p:tav>
                                        <p:tav tm="50000">
                                          <p:val>
                                            <p:clrVal>
                                              <a:schemeClr val="hlink"/>
                                            </p:clrVal>
                                          </p:val>
                                        </p:tav>
                                      </p:tavLst>
                                    </p:anim>
                                    <p:set>
                                      <p:cBhvr>
                                        <p:cTn id="15" dur="50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1000" autoRev="1" fill="hold">
                                          <p:stCondLst>
                                            <p:cond delay="0"/>
                                          </p:stCondLst>
                                        </p:cTn>
                                        <p:tgtEl>
                                          <p:spTgt spid="5"/>
                                        </p:tgtEl>
                                        <p:attrNameLst>
                                          <p:attrName>ppt_w</p:attrName>
                                        </p:attrNameLst>
                                      </p:cBhvr>
                                    </p:anim>
                                    <p:anim by="(#ppt_w*0.50)" calcmode="lin" valueType="num">
                                      <p:cBhvr>
                                        <p:cTn id="21" dur="1000" decel="50000" autoRev="1" fill="hold">
                                          <p:stCondLst>
                                            <p:cond delay="0"/>
                                          </p:stCondLst>
                                        </p:cTn>
                                        <p:tgtEl>
                                          <p:spTgt spid="5"/>
                                        </p:tgtEl>
                                        <p:attrNameLst>
                                          <p:attrName>ppt_x</p:attrName>
                                        </p:attrNameLst>
                                      </p:cBhvr>
                                    </p:anim>
                                    <p:anim from="(-#ppt_h/2)" to="(#ppt_y)" calcmode="lin" valueType="num">
                                      <p:cBhvr>
                                        <p:cTn id="22" dur="2000" fill="hold">
                                          <p:stCondLst>
                                            <p:cond delay="0"/>
                                          </p:stCondLst>
                                        </p:cTn>
                                        <p:tgtEl>
                                          <p:spTgt spid="5"/>
                                        </p:tgtEl>
                                        <p:attrNameLst>
                                          <p:attrName>ppt_y</p:attrName>
                                        </p:attrNameLst>
                                      </p:cBhvr>
                                    </p:anim>
                                    <p:animRot by="21600000">
                                      <p:cBhvr>
                                        <p:cTn id="23" dur="2000" fill="hold">
                                          <p:stCondLst>
                                            <p:cond delay="0"/>
                                          </p:stCondLst>
                                        </p:cTn>
                                        <p:tgtEl>
                                          <p:spTgt spid="5"/>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by="(-#ppt_w*2)" calcmode="lin" valueType="num">
                                      <p:cBhvr rctx="PPT">
                                        <p:cTn id="28" dur="1000" autoRev="1" fill="hold">
                                          <p:stCondLst>
                                            <p:cond delay="0"/>
                                          </p:stCondLst>
                                        </p:cTn>
                                        <p:tgtEl>
                                          <p:spTgt spid="6"/>
                                        </p:tgtEl>
                                        <p:attrNameLst>
                                          <p:attrName>ppt_w</p:attrName>
                                        </p:attrNameLst>
                                      </p:cBhvr>
                                    </p:anim>
                                    <p:anim by="(#ppt_w*0.50)" calcmode="lin" valueType="num">
                                      <p:cBhvr>
                                        <p:cTn id="29" dur="1000" decel="50000" autoRev="1" fill="hold">
                                          <p:stCondLst>
                                            <p:cond delay="0"/>
                                          </p:stCondLst>
                                        </p:cTn>
                                        <p:tgtEl>
                                          <p:spTgt spid="6"/>
                                        </p:tgtEl>
                                        <p:attrNameLst>
                                          <p:attrName>ppt_x</p:attrName>
                                        </p:attrNameLst>
                                      </p:cBhvr>
                                    </p:anim>
                                    <p:anim from="(-#ppt_h/2)" to="(#ppt_y)" calcmode="lin" valueType="num">
                                      <p:cBhvr>
                                        <p:cTn id="30" dur="2000" fill="hold">
                                          <p:stCondLst>
                                            <p:cond delay="0"/>
                                          </p:stCondLst>
                                        </p:cTn>
                                        <p:tgtEl>
                                          <p:spTgt spid="6"/>
                                        </p:tgtEl>
                                        <p:attrNameLst>
                                          <p:attrName>ppt_y</p:attrName>
                                        </p:attrNameLst>
                                      </p:cBhvr>
                                    </p:anim>
                                    <p:animRot by="21600000">
                                      <p:cBhvr>
                                        <p:cTn id="31" dur="2000" fill="hold">
                                          <p:stCondLst>
                                            <p:cond delay="0"/>
                                          </p:stCondLst>
                                        </p:cTn>
                                        <p:tgtEl>
                                          <p:spTgt spid="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9" presetClass="entr" presetSubtype="10" fill="hold" nodeType="clickEffect">
                                  <p:stCondLst>
                                    <p:cond delay="0"/>
                                  </p:stCondLst>
                                  <p:childTnLst>
                                    <p:set>
                                      <p:cBhvr>
                                        <p:cTn id="35" dur="1" fill="hold">
                                          <p:stCondLst>
                                            <p:cond delay="0"/>
                                          </p:stCondLst>
                                        </p:cTn>
                                        <p:tgtEl>
                                          <p:spTgt spid="8194"/>
                                        </p:tgtEl>
                                        <p:attrNameLst>
                                          <p:attrName>style.visibility</p:attrName>
                                        </p:attrNameLst>
                                      </p:cBhvr>
                                      <p:to>
                                        <p:strVal val="visible"/>
                                      </p:to>
                                    </p:set>
                                    <p:anim calcmode="lin" valueType="num">
                                      <p:cBhvr>
                                        <p:cTn id="36" dur="5000" fill="hold"/>
                                        <p:tgtEl>
                                          <p:spTgt spid="8194"/>
                                        </p:tgtEl>
                                        <p:attrNameLst>
                                          <p:attrName>ppt_w</p:attrName>
                                        </p:attrNameLst>
                                      </p:cBhvr>
                                      <p:tavLst>
                                        <p:tav tm="0" fmla="#ppt_w*sin(2.5*pi*$)">
                                          <p:val>
                                            <p:fltVal val="0"/>
                                          </p:val>
                                        </p:tav>
                                        <p:tav tm="100000">
                                          <p:val>
                                            <p:fltVal val="1"/>
                                          </p:val>
                                        </p:tav>
                                      </p:tavLst>
                                    </p:anim>
                                    <p:anim calcmode="lin" valueType="num">
                                      <p:cBhvr>
                                        <p:cTn id="37" dur="5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科学家发现最大恒星黑洞为太阳质量24倍(图)"/>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4" name="标题 3"/>
          <p:cNvSpPr>
            <a:spLocks noGrp="1"/>
          </p:cNvSpPr>
          <p:nvPr>
            <p:ph type="title" idx="4294967295"/>
          </p:nvPr>
        </p:nvSpPr>
        <p:spPr>
          <a:xfrm>
            <a:off x="0" y="0"/>
            <a:ext cx="9144000" cy="1354162"/>
          </a:xfrm>
        </p:spPr>
        <p:txBody>
          <a:bodyPr>
            <a:noAutofit/>
          </a:bodyPr>
          <a:lstStyle/>
          <a:p>
            <a:r>
              <a:rPr lang="en-US" altLang="zh-CN" sz="7200" kern="1200" dirty="0" smtClean="0">
                <a:solidFill>
                  <a:srgbClr val="1AFFFA"/>
                </a:solidFill>
                <a:latin typeface="Calibri"/>
                <a:ea typeface="宋体"/>
                <a:cs typeface="+mj-cs"/>
              </a:rPr>
              <a:t>M33</a:t>
            </a:r>
            <a:r>
              <a:rPr lang="zh-CN" altLang="zh-CN" sz="7200" kern="1200" dirty="0" smtClean="0">
                <a:solidFill>
                  <a:srgbClr val="1AFFFA"/>
                </a:solidFill>
                <a:latin typeface="Calibri"/>
                <a:ea typeface="宋体"/>
                <a:cs typeface="+mj-cs"/>
              </a:rPr>
              <a:t>星系恒星级黑洞</a:t>
            </a:r>
            <a:endParaRPr lang="zh-CN" altLang="en-US" sz="7200" dirty="0">
              <a:solidFill>
                <a:srgbClr val="1AFFFA"/>
              </a:solidFill>
            </a:endParaRPr>
          </a:p>
        </p:txBody>
      </p:sp>
      <p:sp>
        <p:nvSpPr>
          <p:cNvPr id="5" name="矩形 4"/>
          <p:cNvSpPr/>
          <p:nvPr/>
        </p:nvSpPr>
        <p:spPr>
          <a:xfrm>
            <a:off x="0" y="4714884"/>
            <a:ext cx="9144000" cy="1938992"/>
          </a:xfrm>
          <a:prstGeom prst="rect">
            <a:avLst/>
          </a:prstGeom>
        </p:spPr>
        <p:txBody>
          <a:bodyPr wrap="square">
            <a:spAutoFit/>
          </a:bodyPr>
          <a:lstStyle/>
          <a:p>
            <a:r>
              <a:rPr lang="zh-CN" altLang="en-US" sz="4000" b="1" dirty="0" smtClean="0">
                <a:solidFill>
                  <a:srgbClr val="1AFFFA"/>
                </a:solidFill>
              </a:rPr>
              <a:t>距地球</a:t>
            </a:r>
            <a:r>
              <a:rPr lang="en-US" altLang="zh-CN" sz="4000" b="1" dirty="0" smtClean="0">
                <a:solidFill>
                  <a:srgbClr val="1AFFFA"/>
                </a:solidFill>
              </a:rPr>
              <a:t>180</a:t>
            </a:r>
            <a:r>
              <a:rPr lang="zh-CN" altLang="en-US" sz="4000" b="1" dirty="0" smtClean="0">
                <a:solidFill>
                  <a:srgbClr val="1AFFFA"/>
                </a:solidFill>
              </a:rPr>
              <a:t>万光年仙后座星群中发现围绕一颗恒星运转的最大恒星黑洞。太阳的质量的</a:t>
            </a:r>
            <a:r>
              <a:rPr lang="en-US" altLang="zh-CN" sz="4000" b="1" dirty="0" smtClean="0">
                <a:solidFill>
                  <a:srgbClr val="1AFFFA"/>
                </a:solidFill>
              </a:rPr>
              <a:t>24</a:t>
            </a:r>
            <a:r>
              <a:rPr lang="zh-CN" altLang="en-US" sz="4000" b="1" dirty="0" smtClean="0">
                <a:solidFill>
                  <a:srgbClr val="1AFFFA"/>
                </a:solidFill>
              </a:rPr>
              <a:t>到</a:t>
            </a:r>
            <a:r>
              <a:rPr lang="en-US" altLang="zh-CN" sz="4000" b="1" dirty="0" smtClean="0">
                <a:solidFill>
                  <a:srgbClr val="1AFFFA"/>
                </a:solidFill>
              </a:rPr>
              <a:t>33</a:t>
            </a:r>
            <a:r>
              <a:rPr lang="zh-CN" altLang="en-US" sz="4000" b="1" dirty="0" smtClean="0">
                <a:solidFill>
                  <a:srgbClr val="1AFFFA"/>
                </a:solidFill>
              </a:rPr>
              <a:t>倍</a:t>
            </a:r>
            <a:endParaRPr lang="zh-CN" altLang="en-US" sz="4000" b="1"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770" decel="100000"/>
                                        <p:tgtEl>
                                          <p:spTgt spid="33795"/>
                                        </p:tgtEl>
                                      </p:cBhvr>
                                    </p:animEffect>
                                    <p:animScale>
                                      <p:cBhvr>
                                        <p:cTn id="8" dur="770" decel="100000"/>
                                        <p:tgtEl>
                                          <p:spTgt spid="33795"/>
                                        </p:tgtEl>
                                      </p:cBhvr>
                                      <p:from x="10000" y="10000"/>
                                      <p:to x="200000" y="450000"/>
                                    </p:animScale>
                                    <p:animScale>
                                      <p:cBhvr>
                                        <p:cTn id="9" dur="1230" accel="100000" fill="hold">
                                          <p:stCondLst>
                                            <p:cond delay="770"/>
                                          </p:stCondLst>
                                        </p:cTn>
                                        <p:tgtEl>
                                          <p:spTgt spid="33795"/>
                                        </p:tgtEl>
                                      </p:cBhvr>
                                      <p:from x="200000" y="450000"/>
                                      <p:to x="100000" y="100000"/>
                                    </p:animScale>
                                    <p:set>
                                      <p:cBhvr>
                                        <p:cTn id="10" dur="770" fill="hold"/>
                                        <p:tgtEl>
                                          <p:spTgt spid="33795"/>
                                        </p:tgtEl>
                                        <p:attrNameLst>
                                          <p:attrName>ppt_x</p:attrName>
                                        </p:attrNameLst>
                                      </p:cBhvr>
                                      <p:to>
                                        <p:strVal val="(0.5)"/>
                                      </p:to>
                                    </p:set>
                                    <p:anim from="(0.5)" to="(#ppt_x)" calcmode="lin" valueType="num">
                                      <p:cBhvr>
                                        <p:cTn id="11" dur="1230" accel="100000" fill="hold">
                                          <p:stCondLst>
                                            <p:cond delay="770"/>
                                          </p:stCondLst>
                                        </p:cTn>
                                        <p:tgtEl>
                                          <p:spTgt spid="33795"/>
                                        </p:tgtEl>
                                        <p:attrNameLst>
                                          <p:attrName>ppt_x</p:attrName>
                                        </p:attrNameLst>
                                      </p:cBhvr>
                                    </p:anim>
                                    <p:set>
                                      <p:cBhvr>
                                        <p:cTn id="12" dur="770" fill="hold"/>
                                        <p:tgtEl>
                                          <p:spTgt spid="33795"/>
                                        </p:tgtEl>
                                        <p:attrNameLst>
                                          <p:attrName>ppt_y</p:attrName>
                                        </p:attrNameLst>
                                      </p:cBhvr>
                                      <p:to>
                                        <p:strVal val="(#ppt_y+0.4)"/>
                                      </p:to>
                                    </p:set>
                                    <p:anim from="(#ppt_y+0.4)" to="(#ppt_y)" calcmode="lin" valueType="num">
                                      <p:cBhvr>
                                        <p:cTn id="13" dur="1230" accel="100000" fill="hold">
                                          <p:stCondLst>
                                            <p:cond delay="770"/>
                                          </p:stCondLst>
                                        </p:cTn>
                                        <p:tgtEl>
                                          <p:spTgt spid="3379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4"/>
                                        </p:tgtEl>
                                        <p:attrNameLst>
                                          <p:attrName>fillcolor</p:attrName>
                                        </p:attrNameLst>
                                      </p:cBhvr>
                                      <p:tavLst>
                                        <p:tav tm="0">
                                          <p:val>
                                            <p:clrVal>
                                              <a:schemeClr val="accent2"/>
                                            </p:clrVal>
                                          </p:val>
                                        </p:tav>
                                        <p:tav tm="50000">
                                          <p:val>
                                            <p:clrVal>
                                              <a:schemeClr val="hlink"/>
                                            </p:clrVal>
                                          </p:val>
                                        </p:tav>
                                      </p:tavLst>
                                    </p:anim>
                                    <p:set>
                                      <p:cBhvr>
                                        <p:cTn id="20" dur="500"/>
                                        <p:tgtEl>
                                          <p:spTgt spid="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1000" autoRev="1" fill="hold">
                                          <p:stCondLst>
                                            <p:cond delay="0"/>
                                          </p:stCondLst>
                                        </p:cTn>
                                        <p:tgtEl>
                                          <p:spTgt spid="5"/>
                                        </p:tgtEl>
                                        <p:attrNameLst>
                                          <p:attrName>ppt_w</p:attrName>
                                        </p:attrNameLst>
                                      </p:cBhvr>
                                    </p:anim>
                                    <p:anim by="(#ppt_w*0.50)" calcmode="lin" valueType="num">
                                      <p:cBhvr>
                                        <p:cTn id="26" dur="1000" decel="50000" autoRev="1" fill="hold">
                                          <p:stCondLst>
                                            <p:cond delay="0"/>
                                          </p:stCondLst>
                                        </p:cTn>
                                        <p:tgtEl>
                                          <p:spTgt spid="5"/>
                                        </p:tgtEl>
                                        <p:attrNameLst>
                                          <p:attrName>ppt_x</p:attrName>
                                        </p:attrNameLst>
                                      </p:cBhvr>
                                    </p:anim>
                                    <p:anim from="(-#ppt_h/2)" to="(#ppt_y)" calcmode="lin" valueType="num">
                                      <p:cBhvr>
                                        <p:cTn id="27" dur="2000" fill="hold">
                                          <p:stCondLst>
                                            <p:cond delay="0"/>
                                          </p:stCondLst>
                                        </p:cTn>
                                        <p:tgtEl>
                                          <p:spTgt spid="5"/>
                                        </p:tgtEl>
                                        <p:attrNameLst>
                                          <p:attrName>ppt_y</p:attrName>
                                        </p:attrNameLst>
                                      </p:cBhvr>
                                    </p:anim>
                                    <p:animRot by="21600000">
                                      <p:cBhvr>
                                        <p:cTn id="28" dur="2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337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照片中的这些点可能就是两个超大质量黑洞的“出发点”"/>
          <p:cNvPicPr>
            <a:picLocks noChangeAspect="1" noChangeArrowheads="1"/>
          </p:cNvPicPr>
          <p:nvPr/>
        </p:nvPicPr>
        <p:blipFill>
          <a:blip r:embed="rId3" cstate="print"/>
          <a:srcRect/>
          <a:stretch>
            <a:fillRect/>
          </a:stretch>
        </p:blipFill>
        <p:spPr bwMode="auto">
          <a:xfrm>
            <a:off x="0" y="-25558"/>
            <a:ext cx="9144000" cy="6883558"/>
          </a:xfrm>
          <a:prstGeom prst="rect">
            <a:avLst/>
          </a:prstGeom>
          <a:noFill/>
        </p:spPr>
      </p:pic>
      <p:sp>
        <p:nvSpPr>
          <p:cNvPr id="4" name="标题 3"/>
          <p:cNvSpPr>
            <a:spLocks noGrp="1"/>
          </p:cNvSpPr>
          <p:nvPr>
            <p:ph type="title" idx="4294967295"/>
          </p:nvPr>
        </p:nvSpPr>
        <p:spPr>
          <a:xfrm>
            <a:off x="0" y="0"/>
            <a:ext cx="9144000" cy="1714488"/>
          </a:xfrm>
        </p:spPr>
        <p:txBody>
          <a:bodyPr>
            <a:noAutofit/>
          </a:bodyPr>
          <a:lstStyle/>
          <a:p>
            <a:r>
              <a:rPr lang="zh-CN" altLang="zh-CN" sz="8000" kern="1200" dirty="0" smtClean="0">
                <a:solidFill>
                  <a:srgbClr val="FF0000"/>
                </a:solidFill>
                <a:latin typeface="Calibri"/>
                <a:ea typeface="宋体"/>
                <a:cs typeface="+mj-cs"/>
              </a:rPr>
              <a:t>雪茄星系</a:t>
            </a:r>
            <a:r>
              <a:rPr lang="en-US" altLang="zh-CN" sz="8000" dirty="0" smtClean="0">
                <a:solidFill>
                  <a:srgbClr val="FF0000"/>
                </a:solidFill>
              </a:rPr>
              <a:t>M82</a:t>
            </a:r>
            <a:r>
              <a:rPr lang="zh-CN" altLang="zh-CN" sz="6000" kern="1200" dirty="0" smtClean="0">
                <a:solidFill>
                  <a:srgbClr val="FF0000"/>
                </a:solidFill>
                <a:latin typeface="Calibri"/>
                <a:ea typeface="宋体"/>
                <a:cs typeface="+mj-cs"/>
              </a:rPr>
              <a:t>两黑洞</a:t>
            </a:r>
            <a:endParaRPr lang="zh-CN" altLang="en-US" sz="6000" dirty="0"/>
          </a:p>
        </p:txBody>
      </p:sp>
      <p:sp>
        <p:nvSpPr>
          <p:cNvPr id="5" name="矩形 4"/>
          <p:cNvSpPr/>
          <p:nvPr/>
        </p:nvSpPr>
        <p:spPr>
          <a:xfrm>
            <a:off x="0" y="5288340"/>
            <a:ext cx="9144000" cy="1569660"/>
          </a:xfrm>
          <a:prstGeom prst="rect">
            <a:avLst/>
          </a:prstGeom>
        </p:spPr>
        <p:txBody>
          <a:bodyPr wrap="square">
            <a:spAutoFit/>
          </a:bodyPr>
          <a:lstStyle/>
          <a:p>
            <a:pPr algn="ctr"/>
            <a:r>
              <a:rPr lang="zh-CN" altLang="zh-CN" sz="4800" b="1" dirty="0" smtClean="0">
                <a:solidFill>
                  <a:srgbClr val="1AFFFA"/>
                </a:solidFill>
              </a:rPr>
              <a:t>黑洞“出发点”</a:t>
            </a:r>
            <a:endParaRPr lang="zh-CN" altLang="en-US" sz="4800" b="1" dirty="0" smtClean="0">
              <a:solidFill>
                <a:srgbClr val="1AFFFA"/>
              </a:solidFill>
            </a:endParaRPr>
          </a:p>
          <a:p>
            <a:pPr algn="ctr"/>
            <a:r>
              <a:rPr lang="zh-CN" altLang="en-US" sz="4800" b="1" dirty="0" smtClean="0">
                <a:solidFill>
                  <a:srgbClr val="1AFFFA"/>
                </a:solidFill>
              </a:rPr>
              <a:t>星系两个明亮的</a:t>
            </a:r>
            <a:r>
              <a:rPr lang="en-US" altLang="zh-CN" sz="4800" b="1" dirty="0" smtClean="0">
                <a:solidFill>
                  <a:srgbClr val="1AFFFA"/>
                </a:solidFill>
              </a:rPr>
              <a:t>X</a:t>
            </a:r>
            <a:r>
              <a:rPr lang="zh-CN" altLang="en-US" sz="4800" b="1" dirty="0" smtClean="0">
                <a:solidFill>
                  <a:srgbClr val="1AFFFA"/>
                </a:solidFill>
              </a:rPr>
              <a:t>射线源</a:t>
            </a:r>
            <a:endParaRPr lang="en-US" altLang="zh-CN" sz="4800" b="1" dirty="0" smtClean="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770" decel="100000"/>
                                        <p:tgtEl>
                                          <p:spTgt spid="5122"/>
                                        </p:tgtEl>
                                      </p:cBhvr>
                                    </p:animEffect>
                                    <p:animScale>
                                      <p:cBhvr>
                                        <p:cTn id="8" dur="770" decel="100000"/>
                                        <p:tgtEl>
                                          <p:spTgt spid="5122"/>
                                        </p:tgtEl>
                                      </p:cBhvr>
                                      <p:from x="10000" y="10000"/>
                                      <p:to x="200000" y="450000"/>
                                    </p:animScale>
                                    <p:animScale>
                                      <p:cBhvr>
                                        <p:cTn id="9" dur="1230" accel="100000" fill="hold">
                                          <p:stCondLst>
                                            <p:cond delay="770"/>
                                          </p:stCondLst>
                                        </p:cTn>
                                        <p:tgtEl>
                                          <p:spTgt spid="5122"/>
                                        </p:tgtEl>
                                      </p:cBhvr>
                                      <p:from x="200000" y="450000"/>
                                      <p:to x="100000" y="100000"/>
                                    </p:animScale>
                                    <p:set>
                                      <p:cBhvr>
                                        <p:cTn id="10" dur="770" fill="hold"/>
                                        <p:tgtEl>
                                          <p:spTgt spid="5122"/>
                                        </p:tgtEl>
                                        <p:attrNameLst>
                                          <p:attrName>ppt_x</p:attrName>
                                        </p:attrNameLst>
                                      </p:cBhvr>
                                      <p:to>
                                        <p:strVal val="(0.5)"/>
                                      </p:to>
                                    </p:set>
                                    <p:anim from="(0.5)" to="(#ppt_x)" calcmode="lin" valueType="num">
                                      <p:cBhvr>
                                        <p:cTn id="11" dur="1230" accel="100000" fill="hold">
                                          <p:stCondLst>
                                            <p:cond delay="770"/>
                                          </p:stCondLst>
                                        </p:cTn>
                                        <p:tgtEl>
                                          <p:spTgt spid="5122"/>
                                        </p:tgtEl>
                                        <p:attrNameLst>
                                          <p:attrName>ppt_x</p:attrName>
                                        </p:attrNameLst>
                                      </p:cBhvr>
                                    </p:anim>
                                    <p:set>
                                      <p:cBhvr>
                                        <p:cTn id="12" dur="770" fill="hold"/>
                                        <p:tgtEl>
                                          <p:spTgt spid="5122"/>
                                        </p:tgtEl>
                                        <p:attrNameLst>
                                          <p:attrName>ppt_y</p:attrName>
                                        </p:attrNameLst>
                                      </p:cBhvr>
                                      <p:to>
                                        <p:strVal val="(#ppt_y+0.4)"/>
                                      </p:to>
                                    </p:set>
                                    <p:anim from="(#ppt_y+0.4)" to="(#ppt_y)" calcmode="lin" valueType="num">
                                      <p:cBhvr>
                                        <p:cTn id="13" dur="1230" accel="100000" fill="hold">
                                          <p:stCondLst>
                                            <p:cond delay="770"/>
                                          </p:stCondLst>
                                        </p:cTn>
                                        <p:tgtEl>
                                          <p:spTgt spid="512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4"/>
                                        </p:tgtEl>
                                        <p:attrNameLst>
                                          <p:attrName>fillcolor</p:attrName>
                                        </p:attrNameLst>
                                      </p:cBhvr>
                                      <p:tavLst>
                                        <p:tav tm="0">
                                          <p:val>
                                            <p:clrVal>
                                              <a:schemeClr val="accent2"/>
                                            </p:clrVal>
                                          </p:val>
                                        </p:tav>
                                        <p:tav tm="50000">
                                          <p:val>
                                            <p:clrVal>
                                              <a:schemeClr val="hlink"/>
                                            </p:clrVal>
                                          </p:val>
                                        </p:tav>
                                      </p:tavLst>
                                    </p:anim>
                                    <p:set>
                                      <p:cBhvr>
                                        <p:cTn id="20" dur="500"/>
                                        <p:tgtEl>
                                          <p:spTgt spid="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1000" autoRev="1" fill="hold">
                                          <p:stCondLst>
                                            <p:cond delay="0"/>
                                          </p:stCondLst>
                                        </p:cTn>
                                        <p:tgtEl>
                                          <p:spTgt spid="5"/>
                                        </p:tgtEl>
                                        <p:attrNameLst>
                                          <p:attrName>ppt_w</p:attrName>
                                        </p:attrNameLst>
                                      </p:cBhvr>
                                    </p:anim>
                                    <p:anim by="(#ppt_w*0.50)" calcmode="lin" valueType="num">
                                      <p:cBhvr>
                                        <p:cTn id="26" dur="1000" decel="50000" autoRev="1" fill="hold">
                                          <p:stCondLst>
                                            <p:cond delay="0"/>
                                          </p:stCondLst>
                                        </p:cTn>
                                        <p:tgtEl>
                                          <p:spTgt spid="5"/>
                                        </p:tgtEl>
                                        <p:attrNameLst>
                                          <p:attrName>ppt_x</p:attrName>
                                        </p:attrNameLst>
                                      </p:cBhvr>
                                    </p:anim>
                                    <p:anim from="(-#ppt_h/2)" to="(#ppt_y)" calcmode="lin" valueType="num">
                                      <p:cBhvr>
                                        <p:cTn id="27" dur="2000" fill="hold">
                                          <p:stCondLst>
                                            <p:cond delay="0"/>
                                          </p:stCondLst>
                                        </p:cTn>
                                        <p:tgtEl>
                                          <p:spTgt spid="5"/>
                                        </p:tgtEl>
                                        <p:attrNameLst>
                                          <p:attrName>ppt_y</p:attrName>
                                        </p:attrNameLst>
                                      </p:cBhvr>
                                    </p:anim>
                                    <p:animRot by="21600000">
                                      <p:cBhvr>
                                        <p:cTn id="28" dur="2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fade">
                                      <p:cBhvr>
                                        <p:cTn id="33" dur="770" decel="100000"/>
                                        <p:tgtEl>
                                          <p:spTgt spid="5122"/>
                                        </p:tgtEl>
                                      </p:cBhvr>
                                    </p:animEffect>
                                    <p:animScale>
                                      <p:cBhvr>
                                        <p:cTn id="34" dur="770" decel="100000"/>
                                        <p:tgtEl>
                                          <p:spTgt spid="5122"/>
                                        </p:tgtEl>
                                      </p:cBhvr>
                                      <p:from x="10000" y="10000"/>
                                      <p:to x="200000" y="450000"/>
                                    </p:animScale>
                                    <p:animScale>
                                      <p:cBhvr>
                                        <p:cTn id="35" dur="1230" accel="100000" fill="hold">
                                          <p:stCondLst>
                                            <p:cond delay="770"/>
                                          </p:stCondLst>
                                        </p:cTn>
                                        <p:tgtEl>
                                          <p:spTgt spid="5122"/>
                                        </p:tgtEl>
                                      </p:cBhvr>
                                      <p:from x="200000" y="450000"/>
                                      <p:to x="100000" y="100000"/>
                                    </p:animScale>
                                    <p:set>
                                      <p:cBhvr>
                                        <p:cTn id="36" dur="770" fill="hold"/>
                                        <p:tgtEl>
                                          <p:spTgt spid="5122"/>
                                        </p:tgtEl>
                                        <p:attrNameLst>
                                          <p:attrName>ppt_x</p:attrName>
                                        </p:attrNameLst>
                                      </p:cBhvr>
                                      <p:to>
                                        <p:strVal val="(0.5)"/>
                                      </p:to>
                                    </p:set>
                                    <p:anim from="(0.5)" to="(#ppt_x)" calcmode="lin" valueType="num">
                                      <p:cBhvr>
                                        <p:cTn id="37" dur="1230" accel="100000" fill="hold">
                                          <p:stCondLst>
                                            <p:cond delay="770"/>
                                          </p:stCondLst>
                                        </p:cTn>
                                        <p:tgtEl>
                                          <p:spTgt spid="5122"/>
                                        </p:tgtEl>
                                        <p:attrNameLst>
                                          <p:attrName>ppt_x</p:attrName>
                                        </p:attrNameLst>
                                      </p:cBhvr>
                                    </p:anim>
                                    <p:set>
                                      <p:cBhvr>
                                        <p:cTn id="38" dur="770" fill="hold"/>
                                        <p:tgtEl>
                                          <p:spTgt spid="5122"/>
                                        </p:tgtEl>
                                        <p:attrNameLst>
                                          <p:attrName>ppt_y</p:attrName>
                                        </p:attrNameLst>
                                      </p:cBhvr>
                                      <p:to>
                                        <p:strVal val="(#ppt_y+0.4)"/>
                                      </p:to>
                                    </p:set>
                                    <p:anim from="(#ppt_y+0.4)" to="(#ppt_y)" calcmode="lin" valueType="num">
                                      <p:cBhvr>
                                        <p:cTn id="39" dur="1230" accel="100000" fill="hold">
                                          <p:stCondLst>
                                            <p:cond delay="770"/>
                                          </p:stCondLst>
                                        </p:cTn>
                                        <p:tgtEl>
                                          <p:spTgt spid="51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哈勃太空望远镜拍到的清晰图片显示，一个超大质量黑洞位于距离它所在的星系中心较远的地方"/>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5" name="矩形 4"/>
          <p:cNvSpPr/>
          <p:nvPr/>
        </p:nvSpPr>
        <p:spPr>
          <a:xfrm>
            <a:off x="3000365" y="4929198"/>
            <a:ext cx="6143636" cy="1928802"/>
          </a:xfrm>
          <a:prstGeom prst="rect">
            <a:avLst/>
          </a:prstGeom>
        </p:spPr>
        <p:txBody>
          <a:bodyPr wrap="square">
            <a:spAutoFit/>
          </a:bodyPr>
          <a:lstStyle/>
          <a:p>
            <a:pPr algn="ctr"/>
            <a:r>
              <a:rPr lang="zh-CN" altLang="zh-CN" sz="4000" b="1" dirty="0" smtClean="0">
                <a:solidFill>
                  <a:srgbClr val="1AFFFA"/>
                </a:solidFill>
              </a:rPr>
              <a:t>距主星系中心约</a:t>
            </a:r>
            <a:r>
              <a:rPr lang="en-US" altLang="zh-CN" sz="4000" b="1" dirty="0" smtClean="0">
                <a:solidFill>
                  <a:srgbClr val="1AFFFA"/>
                </a:solidFill>
              </a:rPr>
              <a:t>22</a:t>
            </a:r>
            <a:r>
              <a:rPr lang="zh-CN" altLang="zh-CN" sz="4000" b="1" dirty="0" smtClean="0">
                <a:solidFill>
                  <a:srgbClr val="1AFFFA"/>
                </a:solidFill>
              </a:rPr>
              <a:t>光年</a:t>
            </a:r>
            <a:endParaRPr lang="en-US" altLang="zh-CN" sz="4000" b="1" dirty="0" smtClean="0">
              <a:solidFill>
                <a:srgbClr val="1AFFFA"/>
              </a:solidFill>
            </a:endParaRPr>
          </a:p>
          <a:p>
            <a:pPr algn="ctr"/>
            <a:r>
              <a:rPr lang="zh-CN" altLang="zh-CN" sz="4000" b="1" dirty="0" smtClean="0">
                <a:solidFill>
                  <a:srgbClr val="1AFFFA"/>
                </a:solidFill>
              </a:rPr>
              <a:t>是</a:t>
            </a:r>
            <a:r>
              <a:rPr lang="en-US" altLang="zh-CN" sz="4000" b="1" dirty="0" smtClean="0">
                <a:solidFill>
                  <a:srgbClr val="1AFFFA"/>
                </a:solidFill>
              </a:rPr>
              <a:t>M87</a:t>
            </a:r>
            <a:r>
              <a:rPr lang="zh-CN" altLang="zh-CN" sz="4000" b="1" dirty="0" smtClean="0">
                <a:solidFill>
                  <a:srgbClr val="1AFFFA"/>
                </a:solidFill>
              </a:rPr>
              <a:t>喷出延伸超过</a:t>
            </a:r>
            <a:r>
              <a:rPr lang="en-US" altLang="zh-CN" sz="4000" b="1" dirty="0" smtClean="0">
                <a:solidFill>
                  <a:srgbClr val="1AFFFA"/>
                </a:solidFill>
              </a:rPr>
              <a:t>5000</a:t>
            </a:r>
            <a:r>
              <a:rPr lang="zh-CN" altLang="zh-CN" sz="4000" b="1" dirty="0" smtClean="0">
                <a:solidFill>
                  <a:srgbClr val="1AFFFA"/>
                </a:solidFill>
              </a:rPr>
              <a:t>光年物质流把黑洞推出</a:t>
            </a:r>
            <a:endParaRPr lang="zh-CN" altLang="en-US" sz="4000" b="1" dirty="0">
              <a:solidFill>
                <a:srgbClr val="1AFFFA"/>
              </a:solidFill>
            </a:endParaRPr>
          </a:p>
        </p:txBody>
      </p:sp>
      <p:sp>
        <p:nvSpPr>
          <p:cNvPr id="6" name="标题 5"/>
          <p:cNvSpPr>
            <a:spLocks noGrp="1"/>
          </p:cNvSpPr>
          <p:nvPr>
            <p:ph type="title" idx="4294967295"/>
          </p:nvPr>
        </p:nvSpPr>
        <p:spPr>
          <a:xfrm>
            <a:off x="0" y="0"/>
            <a:ext cx="9144000" cy="1417638"/>
          </a:xfrm>
        </p:spPr>
        <p:txBody>
          <a:bodyPr>
            <a:normAutofit/>
          </a:bodyPr>
          <a:lstStyle/>
          <a:p>
            <a:r>
              <a:rPr lang="zh-CN" sz="6000" kern="1200" dirty="0" smtClean="0">
                <a:solidFill>
                  <a:srgbClr val="1AFFFA"/>
                </a:solidFill>
                <a:latin typeface="Calibri"/>
                <a:ea typeface="宋体"/>
                <a:cs typeface="+mj-cs"/>
              </a:rPr>
              <a:t>黑洞从</a:t>
            </a:r>
            <a:r>
              <a:rPr lang="en-US" sz="6000" kern="1200" dirty="0" smtClean="0">
                <a:solidFill>
                  <a:srgbClr val="1AFFFA"/>
                </a:solidFill>
                <a:latin typeface="Calibri"/>
                <a:ea typeface="宋体"/>
                <a:cs typeface="+mj-cs"/>
              </a:rPr>
              <a:t>M87</a:t>
            </a:r>
            <a:r>
              <a:rPr lang="zh-CN" sz="6000" kern="1200" dirty="0" smtClean="0">
                <a:solidFill>
                  <a:srgbClr val="1AFFFA"/>
                </a:solidFill>
                <a:latin typeface="Calibri"/>
                <a:ea typeface="宋体"/>
                <a:cs typeface="+mj-cs"/>
              </a:rPr>
              <a:t>星系中心推出</a:t>
            </a:r>
            <a:endParaRPr lang="zh-CN" altLang="en-US"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770" decel="100000"/>
                                        <p:tgtEl>
                                          <p:spTgt spid="6146"/>
                                        </p:tgtEl>
                                      </p:cBhvr>
                                    </p:animEffect>
                                    <p:animScale>
                                      <p:cBhvr>
                                        <p:cTn id="8" dur="770" decel="100000"/>
                                        <p:tgtEl>
                                          <p:spTgt spid="6146"/>
                                        </p:tgtEl>
                                      </p:cBhvr>
                                      <p:from x="10000" y="10000"/>
                                      <p:to x="200000" y="450000"/>
                                    </p:animScale>
                                    <p:animScale>
                                      <p:cBhvr>
                                        <p:cTn id="9" dur="1230" accel="100000" fill="hold">
                                          <p:stCondLst>
                                            <p:cond delay="770"/>
                                          </p:stCondLst>
                                        </p:cTn>
                                        <p:tgtEl>
                                          <p:spTgt spid="6146"/>
                                        </p:tgtEl>
                                      </p:cBhvr>
                                      <p:from x="200000" y="450000"/>
                                      <p:to x="100000" y="100000"/>
                                    </p:animScale>
                                    <p:set>
                                      <p:cBhvr>
                                        <p:cTn id="10" dur="770" fill="hold"/>
                                        <p:tgtEl>
                                          <p:spTgt spid="6146"/>
                                        </p:tgtEl>
                                        <p:attrNameLst>
                                          <p:attrName>ppt_x</p:attrName>
                                        </p:attrNameLst>
                                      </p:cBhvr>
                                      <p:to>
                                        <p:strVal val="(0.5)"/>
                                      </p:to>
                                    </p:set>
                                    <p:anim from="(0.5)" to="(#ppt_x)" calcmode="lin" valueType="num">
                                      <p:cBhvr>
                                        <p:cTn id="11" dur="1230" accel="100000" fill="hold">
                                          <p:stCondLst>
                                            <p:cond delay="770"/>
                                          </p:stCondLst>
                                        </p:cTn>
                                        <p:tgtEl>
                                          <p:spTgt spid="6146"/>
                                        </p:tgtEl>
                                        <p:attrNameLst>
                                          <p:attrName>ppt_x</p:attrName>
                                        </p:attrNameLst>
                                      </p:cBhvr>
                                    </p:anim>
                                    <p:set>
                                      <p:cBhvr>
                                        <p:cTn id="12" dur="770" fill="hold"/>
                                        <p:tgtEl>
                                          <p:spTgt spid="6146"/>
                                        </p:tgtEl>
                                        <p:attrNameLst>
                                          <p:attrName>ppt_y</p:attrName>
                                        </p:attrNameLst>
                                      </p:cBhvr>
                                      <p:to>
                                        <p:strVal val="(#ppt_y+0.4)"/>
                                      </p:to>
                                    </p:set>
                                    <p:anim from="(#ppt_y+0.4)" to="(#ppt_y)" calcmode="lin" valueType="num">
                                      <p:cBhvr>
                                        <p:cTn id="13" dur="1230" accel="100000" fill="hold">
                                          <p:stCondLst>
                                            <p:cond delay="770"/>
                                          </p:stCondLst>
                                        </p:cTn>
                                        <p:tgtEl>
                                          <p:spTgt spid="61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6"/>
                                        </p:tgtEl>
                                        <p:attrNameLst>
                                          <p:attrName>fillcolor</p:attrName>
                                        </p:attrNameLst>
                                      </p:cBhvr>
                                      <p:tavLst>
                                        <p:tav tm="0">
                                          <p:val>
                                            <p:clrVal>
                                              <a:schemeClr val="accent2"/>
                                            </p:clrVal>
                                          </p:val>
                                        </p:tav>
                                        <p:tav tm="50000">
                                          <p:val>
                                            <p:clrVal>
                                              <a:schemeClr val="hlink"/>
                                            </p:clrVal>
                                          </p:val>
                                        </p:tav>
                                      </p:tavLst>
                                    </p:anim>
                                    <p:set>
                                      <p:cBhvr>
                                        <p:cTn id="20" dur="500"/>
                                        <p:tgtEl>
                                          <p:spTgt spid="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1500" autoRev="1" fill="hold">
                                          <p:stCondLst>
                                            <p:cond delay="0"/>
                                          </p:stCondLst>
                                        </p:cTn>
                                        <p:tgtEl>
                                          <p:spTgt spid="5"/>
                                        </p:tgtEl>
                                        <p:attrNameLst>
                                          <p:attrName>ppt_w</p:attrName>
                                        </p:attrNameLst>
                                      </p:cBhvr>
                                    </p:anim>
                                    <p:anim by="(#ppt_w*0.50)" calcmode="lin" valueType="num">
                                      <p:cBhvr>
                                        <p:cTn id="26" dur="1500" decel="50000" autoRev="1" fill="hold">
                                          <p:stCondLst>
                                            <p:cond delay="0"/>
                                          </p:stCondLst>
                                        </p:cTn>
                                        <p:tgtEl>
                                          <p:spTgt spid="5"/>
                                        </p:tgtEl>
                                        <p:attrNameLst>
                                          <p:attrName>ppt_x</p:attrName>
                                        </p:attrNameLst>
                                      </p:cBhvr>
                                    </p:anim>
                                    <p:anim from="(-#ppt_h/2)" to="(#ppt_y)" calcmode="lin" valueType="num">
                                      <p:cBhvr>
                                        <p:cTn id="27" dur="3000" fill="hold">
                                          <p:stCondLst>
                                            <p:cond delay="0"/>
                                          </p:stCondLst>
                                        </p:cTn>
                                        <p:tgtEl>
                                          <p:spTgt spid="5"/>
                                        </p:tgtEl>
                                        <p:attrNameLst>
                                          <p:attrName>ppt_y</p:attrName>
                                        </p:attrNameLst>
                                      </p:cBhvr>
                                    </p:anim>
                                    <p:animRot by="21600000">
                                      <p:cBhvr>
                                        <p:cTn id="28" dur="3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6146"/>
                                        </p:tgtEl>
                                        <p:attrNameLst>
                                          <p:attrName>style.visibility</p:attrName>
                                        </p:attrNameLst>
                                      </p:cBhvr>
                                      <p:to>
                                        <p:strVal val="visible"/>
                                      </p:to>
                                    </p:set>
                                    <p:anim calcmode="lin" valueType="num">
                                      <p:cBhvr>
                                        <p:cTn id="33" dur="1000" fill="hold"/>
                                        <p:tgtEl>
                                          <p:spTgt spid="6146"/>
                                        </p:tgtEl>
                                        <p:attrNameLst>
                                          <p:attrName>ppt_w</p:attrName>
                                        </p:attrNameLst>
                                      </p:cBhvr>
                                      <p:tavLst>
                                        <p:tav tm="0">
                                          <p:val>
                                            <p:fltVal val="0"/>
                                          </p:val>
                                        </p:tav>
                                        <p:tav tm="100000">
                                          <p:val>
                                            <p:strVal val="#ppt_w"/>
                                          </p:val>
                                        </p:tav>
                                      </p:tavLst>
                                    </p:anim>
                                    <p:anim calcmode="lin" valueType="num">
                                      <p:cBhvr>
                                        <p:cTn id="34" dur="10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7140416"/>
          </a:xfrm>
          <a:prstGeom prst="rect">
            <a:avLst/>
          </a:prstGeom>
        </p:spPr>
        <p:txBody>
          <a:bodyPr wrap="square">
            <a:spAutoFit/>
          </a:bodyPr>
          <a:lstStyle/>
          <a:p>
            <a:r>
              <a:rPr lang="en-US" altLang="zh-CN" sz="4400" b="1" dirty="0" smtClean="0">
                <a:solidFill>
                  <a:srgbClr val="FF0000"/>
                </a:solidFill>
              </a:rPr>
              <a:t>        </a:t>
            </a:r>
            <a:r>
              <a:rPr lang="zh-CN" altLang="en-US" sz="4400" b="1" dirty="0" smtClean="0">
                <a:solidFill>
                  <a:srgbClr val="FF0000"/>
                </a:solidFill>
              </a:rPr>
              <a:t>著名物理学家阿尔伯特</a:t>
            </a:r>
            <a:r>
              <a:rPr lang="en-US" altLang="zh-CN" sz="4400" b="1" dirty="0" smtClean="0">
                <a:solidFill>
                  <a:srgbClr val="FF0000"/>
                </a:solidFill>
              </a:rPr>
              <a:t>-</a:t>
            </a:r>
            <a:r>
              <a:rPr lang="zh-CN" altLang="en-US" sz="4400" b="1" dirty="0" smtClean="0">
                <a:solidFill>
                  <a:srgbClr val="FF0000"/>
                </a:solidFill>
              </a:rPr>
              <a:t>爱因斯坦预测“时空奇点”存在于黑洞的中心。根据爱因斯坦广义相对论方程式，奇点形成于特定区域内物质过于稠密的时候，所以，这种事情可能会发生于黑洞的超密度中心。</a:t>
            </a:r>
            <a:endParaRPr lang="en-US" altLang="zh-CN" sz="4400" b="1" dirty="0" smtClean="0">
              <a:solidFill>
                <a:srgbClr val="FF0000"/>
              </a:solidFill>
            </a:endParaRPr>
          </a:p>
          <a:p>
            <a:r>
              <a:rPr lang="zh-CN" altLang="en-US" sz="4400" b="1" dirty="0" smtClean="0">
                <a:solidFill>
                  <a:srgbClr val="FF0000"/>
                </a:solidFill>
              </a:rPr>
              <a:t>         爱因斯坦的理论认为，奇点不占用任何空间，密度无限大，温度无限高。没有任何事物或光线能够摆脱黑洞的吸引。</a:t>
            </a:r>
            <a:endParaRPr lang="en-US" altLang="zh-CN" sz="4400" b="1" dirty="0" smtClean="0">
              <a:solidFill>
                <a:srgbClr val="FF0000"/>
              </a:solidFill>
            </a:endParaRPr>
          </a:p>
          <a:p>
            <a:endParaRPr lang="zh-CN" altLang="en-US"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2"/>
                                        </p:tgtEl>
                                        <p:attrNameLst>
                                          <p:attrName>fillcolor</p:attrName>
                                        </p:attrNameLst>
                                      </p:cBhvr>
                                      <p:tavLst>
                                        <p:tav tm="0">
                                          <p:val>
                                            <p:clrVal>
                                              <a:schemeClr val="accent2"/>
                                            </p:clrVal>
                                          </p:val>
                                        </p:tav>
                                        <p:tav tm="50000">
                                          <p:val>
                                            <p:clrVal>
                                              <a:schemeClr val="hlink"/>
                                            </p:clrVal>
                                          </p:val>
                                        </p:tav>
                                      </p:tavLst>
                                    </p:anim>
                                    <p:set>
                                      <p:cBhvr>
                                        <p:cTn id="15"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宇宙探照灯"/>
          <p:cNvPicPr>
            <a:picLocks noChangeAspect="1" noChangeArrowheads="1"/>
          </p:cNvPicPr>
          <p:nvPr/>
        </p:nvPicPr>
        <p:blipFill>
          <a:blip r:embed="rId3" cstate="print"/>
          <a:srcRect/>
          <a:stretch>
            <a:fillRect/>
          </a:stretch>
        </p:blipFill>
        <p:spPr bwMode="auto">
          <a:xfrm>
            <a:off x="0" y="-25558"/>
            <a:ext cx="9144000" cy="6883558"/>
          </a:xfrm>
          <a:prstGeom prst="rect">
            <a:avLst/>
          </a:prstGeom>
          <a:noFill/>
        </p:spPr>
      </p:pic>
      <p:sp>
        <p:nvSpPr>
          <p:cNvPr id="4" name="标题 3"/>
          <p:cNvSpPr>
            <a:spLocks noGrp="1"/>
          </p:cNvSpPr>
          <p:nvPr>
            <p:ph type="title" idx="4294967295"/>
          </p:nvPr>
        </p:nvSpPr>
        <p:spPr>
          <a:xfrm>
            <a:off x="0" y="0"/>
            <a:ext cx="9144000" cy="1417638"/>
          </a:xfrm>
        </p:spPr>
        <p:txBody>
          <a:bodyPr>
            <a:noAutofit/>
          </a:bodyPr>
          <a:lstStyle/>
          <a:p>
            <a:r>
              <a:rPr lang="zh-CN" altLang="zh-CN" sz="8000" kern="1200" dirty="0" smtClean="0">
                <a:solidFill>
                  <a:srgbClr val="1AFFFA"/>
                </a:solidFill>
                <a:latin typeface="Calibri"/>
                <a:ea typeface="宋体"/>
                <a:cs typeface="+mj-cs"/>
              </a:rPr>
              <a:t>宇宙探照灯</a:t>
            </a:r>
            <a:endParaRPr lang="zh-CN" altLang="en-US" sz="8000" dirty="0">
              <a:solidFill>
                <a:srgbClr val="1AFFFA"/>
              </a:solidFill>
            </a:endParaRPr>
          </a:p>
        </p:txBody>
      </p:sp>
      <p:sp>
        <p:nvSpPr>
          <p:cNvPr id="6" name="矩形 5"/>
          <p:cNvSpPr/>
          <p:nvPr/>
        </p:nvSpPr>
        <p:spPr>
          <a:xfrm>
            <a:off x="0" y="4919008"/>
            <a:ext cx="9144000" cy="1938992"/>
          </a:xfrm>
          <a:prstGeom prst="rect">
            <a:avLst/>
          </a:prstGeom>
        </p:spPr>
        <p:txBody>
          <a:bodyPr wrap="square">
            <a:spAutoFit/>
          </a:bodyPr>
          <a:lstStyle/>
          <a:p>
            <a:r>
              <a:rPr lang="en-US" altLang="zh-CN" sz="4000" b="1" dirty="0" smtClean="0">
                <a:solidFill>
                  <a:srgbClr val="00FFFF"/>
                </a:solidFill>
              </a:rPr>
              <a:t>M87</a:t>
            </a:r>
            <a:r>
              <a:rPr lang="zh-CN" altLang="zh-CN" sz="4000" b="1" dirty="0" smtClean="0">
                <a:solidFill>
                  <a:srgbClr val="00FFFF"/>
                </a:solidFill>
              </a:rPr>
              <a:t>星系黑洞喷射</a:t>
            </a:r>
            <a:r>
              <a:rPr lang="zh-CN" altLang="en-US" sz="4000" b="1" dirty="0" smtClean="0">
                <a:solidFill>
                  <a:srgbClr val="00FFFF"/>
                </a:solidFill>
              </a:rPr>
              <a:t>电子流</a:t>
            </a:r>
            <a:r>
              <a:rPr lang="en-US" altLang="zh-CN" sz="4000" b="1" dirty="0" smtClean="0">
                <a:solidFill>
                  <a:srgbClr val="00FFFF"/>
                </a:solidFill>
              </a:rPr>
              <a:t>,</a:t>
            </a:r>
            <a:r>
              <a:rPr lang="zh-CN" altLang="en-US" sz="4000" b="1" dirty="0" smtClean="0">
                <a:solidFill>
                  <a:srgbClr val="00FFFF"/>
                </a:solidFill>
              </a:rPr>
              <a:t>这些亚原子粒子以接近光速的速度移动，据信黑洞已经吞噬了相当于</a:t>
            </a:r>
            <a:r>
              <a:rPr lang="en-US" altLang="zh-CN" sz="4000" b="1" dirty="0" smtClean="0">
                <a:solidFill>
                  <a:srgbClr val="00FFFF"/>
                </a:solidFill>
              </a:rPr>
              <a:t>20</a:t>
            </a:r>
            <a:r>
              <a:rPr lang="zh-CN" altLang="en-US" sz="4000" b="1" dirty="0" smtClean="0">
                <a:solidFill>
                  <a:srgbClr val="00FFFF"/>
                </a:solidFill>
              </a:rPr>
              <a:t>亿颗太阳的物质</a:t>
            </a:r>
            <a:endParaRPr lang="zh-CN" altLang="en-US" sz="4000" b="1" dirty="0">
              <a:solidFill>
                <a:srgbClr val="00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
                                        </p:tgtEl>
                                        <p:attrNameLst>
                                          <p:attrName>fillcolor</p:attrName>
                                        </p:attrNameLst>
                                      </p:cBhvr>
                                      <p:tavLst>
                                        <p:tav tm="0">
                                          <p:val>
                                            <p:clrVal>
                                              <a:schemeClr val="accent2"/>
                                            </p:clrVal>
                                          </p:val>
                                        </p:tav>
                                        <p:tav tm="50000">
                                          <p:val>
                                            <p:clrVal>
                                              <a:schemeClr val="hlink"/>
                                            </p:clrVal>
                                          </p:val>
                                        </p:tav>
                                      </p:tavLst>
                                    </p:anim>
                                    <p:set>
                                      <p:cBhvr>
                                        <p:cTn id="15" dur="50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1000" autoRev="1" fill="hold">
                                          <p:stCondLst>
                                            <p:cond delay="0"/>
                                          </p:stCondLst>
                                        </p:cTn>
                                        <p:tgtEl>
                                          <p:spTgt spid="6"/>
                                        </p:tgtEl>
                                        <p:attrNameLst>
                                          <p:attrName>ppt_w</p:attrName>
                                        </p:attrNameLst>
                                      </p:cBhvr>
                                    </p:anim>
                                    <p:anim by="(#ppt_w*0.50)" calcmode="lin" valueType="num">
                                      <p:cBhvr>
                                        <p:cTn id="21" dur="1000" decel="50000" autoRev="1" fill="hold">
                                          <p:stCondLst>
                                            <p:cond delay="0"/>
                                          </p:stCondLst>
                                        </p:cTn>
                                        <p:tgtEl>
                                          <p:spTgt spid="6"/>
                                        </p:tgtEl>
                                        <p:attrNameLst>
                                          <p:attrName>ppt_x</p:attrName>
                                        </p:attrNameLst>
                                      </p:cBhvr>
                                    </p:anim>
                                    <p:anim from="(-#ppt_h/2)" to="(#ppt_y)" calcmode="lin" valueType="num">
                                      <p:cBhvr>
                                        <p:cTn id="22" dur="2000" fill="hold">
                                          <p:stCondLst>
                                            <p:cond delay="0"/>
                                          </p:stCondLst>
                                        </p:cTn>
                                        <p:tgtEl>
                                          <p:spTgt spid="6"/>
                                        </p:tgtEl>
                                        <p:attrNameLst>
                                          <p:attrName>ppt_y</p:attrName>
                                        </p:attrNameLst>
                                      </p:cBhvr>
                                    </p:anim>
                                    <p:animRot by="21600000">
                                      <p:cBhvr>
                                        <p:cTn id="23" dur="2000" fill="hold">
                                          <p:stCondLst>
                                            <p:cond delay="0"/>
                                          </p:stCondLst>
                                        </p:cTn>
                                        <p:tgtEl>
                                          <p:spTgt spid="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美科学家将公布首批照片证明黑洞存在(组图)"/>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4" name="标题 3"/>
          <p:cNvSpPr>
            <a:spLocks noGrp="1"/>
          </p:cNvSpPr>
          <p:nvPr>
            <p:ph type="title" idx="4294967295"/>
          </p:nvPr>
        </p:nvSpPr>
        <p:spPr/>
        <p:txBody>
          <a:bodyPr>
            <a:noAutofit/>
          </a:bodyPr>
          <a:lstStyle/>
          <a:p>
            <a:r>
              <a:rPr lang="en-US" altLang="zh-CN" sz="8000" kern="1200" dirty="0" smtClean="0">
                <a:solidFill>
                  <a:srgbClr val="1AFFFA"/>
                </a:solidFill>
                <a:latin typeface="Calibri"/>
                <a:ea typeface="宋体"/>
                <a:cs typeface="+mj-cs"/>
              </a:rPr>
              <a:t>M87</a:t>
            </a:r>
            <a:r>
              <a:rPr lang="zh-CN" altLang="zh-CN" sz="8000" kern="1200" dirty="0" smtClean="0">
                <a:solidFill>
                  <a:srgbClr val="1AFFFA"/>
                </a:solidFill>
                <a:latin typeface="Calibri"/>
                <a:ea typeface="宋体"/>
                <a:cs typeface="+mj-cs"/>
              </a:rPr>
              <a:t>星系黑洞</a:t>
            </a:r>
            <a:endParaRPr lang="zh-CN" altLang="en-US" sz="8000" dirty="0">
              <a:solidFill>
                <a:srgbClr val="1AFFFA"/>
              </a:solidFill>
            </a:endParaRPr>
          </a:p>
        </p:txBody>
      </p:sp>
      <p:sp>
        <p:nvSpPr>
          <p:cNvPr id="5" name="矩形 4"/>
          <p:cNvSpPr/>
          <p:nvPr/>
        </p:nvSpPr>
        <p:spPr>
          <a:xfrm>
            <a:off x="0" y="2333685"/>
            <a:ext cx="9144000" cy="4524315"/>
          </a:xfrm>
          <a:prstGeom prst="rect">
            <a:avLst/>
          </a:prstGeom>
        </p:spPr>
        <p:txBody>
          <a:bodyPr wrap="square">
            <a:spAutoFit/>
          </a:bodyPr>
          <a:lstStyle/>
          <a:p>
            <a:r>
              <a:rPr lang="zh-CN" altLang="en-US" sz="3600" b="1" dirty="0" smtClean="0">
                <a:solidFill>
                  <a:srgbClr val="00FFFF"/>
                </a:solidFill>
              </a:rPr>
              <a:t>按照爱因斯坦相对论的解释，一个质量相当于</a:t>
            </a:r>
            <a:r>
              <a:rPr lang="en-US" altLang="zh-CN" sz="3600" b="1" dirty="0" smtClean="0">
                <a:solidFill>
                  <a:srgbClr val="00FFFF"/>
                </a:solidFill>
              </a:rPr>
              <a:t>450</a:t>
            </a:r>
            <a:r>
              <a:rPr lang="zh-CN" altLang="en-US" sz="3600" b="1" dirty="0" smtClean="0">
                <a:solidFill>
                  <a:srgbClr val="00FFFF"/>
                </a:solidFill>
              </a:rPr>
              <a:t>万个太阳的超大质量黑洞的直径应该为</a:t>
            </a:r>
            <a:r>
              <a:rPr lang="en-US" altLang="zh-CN" sz="3600" b="1" dirty="0" smtClean="0">
                <a:solidFill>
                  <a:srgbClr val="00FFFF"/>
                </a:solidFill>
              </a:rPr>
              <a:t>2700</a:t>
            </a:r>
            <a:r>
              <a:rPr lang="zh-CN" altLang="en-US" sz="3600" b="1" dirty="0" smtClean="0">
                <a:solidFill>
                  <a:srgbClr val="00FFFF"/>
                </a:solidFill>
              </a:rPr>
              <a:t>万公里，即便其引力会让附近光线弯曲，看上去是真正大小的两倍，但这个黑洞看上去仍旧非常小。从地球上看去，这可能覆盖大约</a:t>
            </a:r>
            <a:r>
              <a:rPr lang="en-US" altLang="zh-CN" sz="3600" b="1" dirty="0" smtClean="0">
                <a:solidFill>
                  <a:srgbClr val="00FFFF"/>
                </a:solidFill>
              </a:rPr>
              <a:t>50</a:t>
            </a:r>
            <a:r>
              <a:rPr lang="zh-CN" altLang="en-US" sz="3600" b="1" dirty="0" smtClean="0">
                <a:solidFill>
                  <a:srgbClr val="00FFFF"/>
                </a:solidFill>
              </a:rPr>
              <a:t>微角秒</a:t>
            </a:r>
            <a:r>
              <a:rPr lang="en-US" altLang="zh-CN" sz="3600" b="1" dirty="0" smtClean="0">
                <a:solidFill>
                  <a:srgbClr val="00FFFF"/>
                </a:solidFill>
              </a:rPr>
              <a:t>(micro-</a:t>
            </a:r>
            <a:r>
              <a:rPr lang="en-US" altLang="zh-CN" sz="3600" b="1" dirty="0" err="1" smtClean="0">
                <a:solidFill>
                  <a:srgbClr val="00FFFF"/>
                </a:solidFill>
              </a:rPr>
              <a:t>arcsecond</a:t>
            </a:r>
            <a:r>
              <a:rPr lang="en-US" altLang="zh-CN" sz="3600" b="1" dirty="0" smtClean="0">
                <a:solidFill>
                  <a:srgbClr val="00FFFF"/>
                </a:solidFill>
              </a:rPr>
              <a:t>)</a:t>
            </a:r>
            <a:r>
              <a:rPr lang="zh-CN" altLang="en-US" sz="3600" b="1" dirty="0" smtClean="0">
                <a:solidFill>
                  <a:srgbClr val="00FFFF"/>
                </a:solidFill>
              </a:rPr>
              <a:t>的角度</a:t>
            </a:r>
            <a:r>
              <a:rPr lang="en-US" altLang="zh-CN" sz="3600" b="1" dirty="0" smtClean="0">
                <a:solidFill>
                  <a:srgbClr val="00FFFF"/>
                </a:solidFill>
              </a:rPr>
              <a:t>——</a:t>
            </a:r>
            <a:r>
              <a:rPr lang="zh-CN" altLang="en-US" sz="3600" b="1" dirty="0" smtClean="0">
                <a:solidFill>
                  <a:srgbClr val="00FFFF"/>
                </a:solidFill>
              </a:rPr>
              <a:t>这好比一个出现在月球上的足球，或是整条手臂上的一个细菌。</a:t>
            </a:r>
            <a:endParaRPr lang="zh-CN" altLang="en-US" sz="3600" b="1" dirty="0">
              <a:solidFill>
                <a:srgbClr val="00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2000" fill="hold"/>
                                        <p:tgtEl>
                                          <p:spTgt spid="99330"/>
                                        </p:tgtEl>
                                        <p:attrNameLst>
                                          <p:attrName>ppt_w</p:attrName>
                                        </p:attrNameLst>
                                      </p:cBhvr>
                                      <p:tavLst>
                                        <p:tav tm="0" fmla="#ppt_w*sin(2.5*pi*$)">
                                          <p:val>
                                            <p:fltVal val="0"/>
                                          </p:val>
                                        </p:tav>
                                        <p:tav tm="100000">
                                          <p:val>
                                            <p:fltVal val="1"/>
                                          </p:val>
                                        </p:tav>
                                      </p:tavLst>
                                    </p:anim>
                                    <p:anim calcmode="lin" valueType="num">
                                      <p:cBhvr>
                                        <p:cTn id="8" dur="2000" fill="hold"/>
                                        <p:tgtEl>
                                          <p:spTgt spid="993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
                                        </p:tgtEl>
                                        <p:attrNameLst>
                                          <p:attrName>fillcolor</p:attrName>
                                        </p:attrNameLst>
                                      </p:cBhvr>
                                      <p:tavLst>
                                        <p:tav tm="0">
                                          <p:val>
                                            <p:clrVal>
                                              <a:schemeClr val="accent2"/>
                                            </p:clrVal>
                                          </p:val>
                                        </p:tav>
                                        <p:tav tm="50000">
                                          <p:val>
                                            <p:clrVal>
                                              <a:schemeClr val="hlink"/>
                                            </p:clrVal>
                                          </p:val>
                                        </p:tav>
                                      </p:tavLst>
                                    </p:anim>
                                    <p:set>
                                      <p:cBhvr>
                                        <p:cTn id="15" dur="50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1000" autoRev="1" fill="hold">
                                          <p:stCondLst>
                                            <p:cond delay="0"/>
                                          </p:stCondLst>
                                        </p:cTn>
                                        <p:tgtEl>
                                          <p:spTgt spid="5"/>
                                        </p:tgtEl>
                                        <p:attrNameLst>
                                          <p:attrName>ppt_w</p:attrName>
                                        </p:attrNameLst>
                                      </p:cBhvr>
                                    </p:anim>
                                    <p:anim by="(#ppt_w*0.50)" calcmode="lin" valueType="num">
                                      <p:cBhvr>
                                        <p:cTn id="21" dur="1000" decel="50000" autoRev="1" fill="hold">
                                          <p:stCondLst>
                                            <p:cond delay="0"/>
                                          </p:stCondLst>
                                        </p:cTn>
                                        <p:tgtEl>
                                          <p:spTgt spid="5"/>
                                        </p:tgtEl>
                                        <p:attrNameLst>
                                          <p:attrName>ppt_x</p:attrName>
                                        </p:attrNameLst>
                                      </p:cBhvr>
                                    </p:anim>
                                    <p:anim from="(-#ppt_h/2)" to="(#ppt_y)" calcmode="lin" valueType="num">
                                      <p:cBhvr>
                                        <p:cTn id="22" dur="2000" fill="hold">
                                          <p:stCondLst>
                                            <p:cond delay="0"/>
                                          </p:stCondLst>
                                        </p:cTn>
                                        <p:tgtEl>
                                          <p:spTgt spid="5"/>
                                        </p:tgtEl>
                                        <p:attrNameLst>
                                          <p:attrName>ppt_y</p:attrName>
                                        </p:attrNameLst>
                                      </p:cBhvr>
                                    </p:anim>
                                    <p:animRot by="21600000">
                                      <p:cBhvr>
                                        <p:cTn id="23" dur="2000" fill="hold">
                                          <p:stCondLst>
                                            <p:cond delay="0"/>
                                          </p:stCondLst>
                                        </p:cTn>
                                        <p:tgtEl>
                                          <p:spTgt spid="5"/>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99330"/>
                                        </p:tgtEl>
                                        <p:attrNameLst>
                                          <p:attrName>style.visibility</p:attrName>
                                        </p:attrNameLst>
                                      </p:cBhvr>
                                      <p:to>
                                        <p:strVal val="visible"/>
                                      </p:to>
                                    </p:set>
                                    <p:animEffect transition="in" filter="fade">
                                      <p:cBhvr>
                                        <p:cTn id="28" dur="770" decel="100000"/>
                                        <p:tgtEl>
                                          <p:spTgt spid="99330"/>
                                        </p:tgtEl>
                                      </p:cBhvr>
                                    </p:animEffect>
                                    <p:animScale>
                                      <p:cBhvr>
                                        <p:cTn id="29" dur="770" decel="100000"/>
                                        <p:tgtEl>
                                          <p:spTgt spid="99330"/>
                                        </p:tgtEl>
                                      </p:cBhvr>
                                      <p:from x="10000" y="10000"/>
                                      <p:to x="200000" y="450000"/>
                                    </p:animScale>
                                    <p:animScale>
                                      <p:cBhvr>
                                        <p:cTn id="30" dur="1230" accel="100000" fill="hold">
                                          <p:stCondLst>
                                            <p:cond delay="770"/>
                                          </p:stCondLst>
                                        </p:cTn>
                                        <p:tgtEl>
                                          <p:spTgt spid="99330"/>
                                        </p:tgtEl>
                                      </p:cBhvr>
                                      <p:from x="200000" y="450000"/>
                                      <p:to x="100000" y="100000"/>
                                    </p:animScale>
                                    <p:set>
                                      <p:cBhvr>
                                        <p:cTn id="31" dur="770" fill="hold"/>
                                        <p:tgtEl>
                                          <p:spTgt spid="99330"/>
                                        </p:tgtEl>
                                        <p:attrNameLst>
                                          <p:attrName>ppt_x</p:attrName>
                                        </p:attrNameLst>
                                      </p:cBhvr>
                                      <p:to>
                                        <p:strVal val="(0.5)"/>
                                      </p:to>
                                    </p:set>
                                    <p:anim from="(0.5)" to="(#ppt_x)" calcmode="lin" valueType="num">
                                      <p:cBhvr>
                                        <p:cTn id="32" dur="1230" accel="100000" fill="hold">
                                          <p:stCondLst>
                                            <p:cond delay="770"/>
                                          </p:stCondLst>
                                        </p:cTn>
                                        <p:tgtEl>
                                          <p:spTgt spid="99330"/>
                                        </p:tgtEl>
                                        <p:attrNameLst>
                                          <p:attrName>ppt_x</p:attrName>
                                        </p:attrNameLst>
                                      </p:cBhvr>
                                    </p:anim>
                                    <p:set>
                                      <p:cBhvr>
                                        <p:cTn id="33" dur="770" fill="hold"/>
                                        <p:tgtEl>
                                          <p:spTgt spid="99330"/>
                                        </p:tgtEl>
                                        <p:attrNameLst>
                                          <p:attrName>ppt_y</p:attrName>
                                        </p:attrNameLst>
                                      </p:cBhvr>
                                      <p:to>
                                        <p:strVal val="(#ppt_y+0.4)"/>
                                      </p:to>
                                    </p:set>
                                    <p:anim from="(#ppt_y+0.4)" to="(#ppt_y)" calcmode="lin" valueType="num">
                                      <p:cBhvr>
                                        <p:cTn id="34" dur="1230" accel="100000" fill="hold">
                                          <p:stCondLst>
                                            <p:cond delay="770"/>
                                          </p:stCondLst>
                                        </p:cTn>
                                        <p:tgtEl>
                                          <p:spTgt spid="9933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万花筒般的色彩"/>
          <p:cNvPicPr>
            <a:picLocks noChangeAspect="1" noChangeArrowheads="1"/>
          </p:cNvPicPr>
          <p:nvPr/>
        </p:nvPicPr>
        <p:blipFill>
          <a:blip r:embed="rId3" cstate="print"/>
          <a:srcRect/>
          <a:stretch>
            <a:fillRect/>
          </a:stretch>
        </p:blipFill>
        <p:spPr bwMode="auto">
          <a:xfrm>
            <a:off x="0" y="0"/>
            <a:ext cx="9144000" cy="6883558"/>
          </a:xfrm>
          <a:prstGeom prst="rect">
            <a:avLst/>
          </a:prstGeom>
          <a:noFill/>
        </p:spPr>
      </p:pic>
      <p:sp>
        <p:nvSpPr>
          <p:cNvPr id="5" name="标题 4"/>
          <p:cNvSpPr>
            <a:spLocks noGrp="1"/>
          </p:cNvSpPr>
          <p:nvPr>
            <p:ph type="title" idx="4294967295"/>
          </p:nvPr>
        </p:nvSpPr>
        <p:spPr/>
        <p:txBody>
          <a:bodyPr>
            <a:noAutofit/>
          </a:bodyPr>
          <a:lstStyle/>
          <a:p>
            <a:r>
              <a:rPr lang="zh-CN" altLang="zh-CN" sz="8000" kern="1200" dirty="0" smtClean="0">
                <a:solidFill>
                  <a:srgbClr val="FF0000"/>
                </a:solidFill>
                <a:latin typeface="Calibri"/>
                <a:ea typeface="宋体"/>
                <a:cs typeface="+mj-cs"/>
              </a:rPr>
              <a:t>万</a:t>
            </a:r>
            <a:r>
              <a:rPr lang="zh-CN" altLang="zh-CN" sz="8000" kern="1200" dirty="0" smtClean="0">
                <a:solidFill>
                  <a:srgbClr val="1AFFFA"/>
                </a:solidFill>
                <a:latin typeface="Calibri"/>
                <a:ea typeface="宋体"/>
                <a:cs typeface="+mj-cs"/>
              </a:rPr>
              <a:t>花</a:t>
            </a:r>
            <a:r>
              <a:rPr lang="zh-CN" altLang="zh-CN" sz="8000" kern="1200" dirty="0" smtClean="0">
                <a:solidFill>
                  <a:srgbClr val="FF0000"/>
                </a:solidFill>
                <a:latin typeface="Calibri"/>
                <a:ea typeface="宋体"/>
                <a:cs typeface="+mj-cs"/>
              </a:rPr>
              <a:t>筒</a:t>
            </a:r>
            <a:r>
              <a:rPr lang="zh-CN" altLang="zh-CN" sz="8000" kern="1200" dirty="0" smtClean="0">
                <a:solidFill>
                  <a:srgbClr val="1AFFFA"/>
                </a:solidFill>
                <a:latin typeface="Calibri"/>
                <a:ea typeface="宋体"/>
                <a:cs typeface="+mj-cs"/>
              </a:rPr>
              <a:t>般</a:t>
            </a:r>
            <a:r>
              <a:rPr lang="zh-CN" altLang="zh-CN" sz="8000" kern="1200" dirty="0" smtClean="0">
                <a:solidFill>
                  <a:srgbClr val="FF0000"/>
                </a:solidFill>
                <a:latin typeface="Calibri"/>
                <a:ea typeface="宋体"/>
                <a:cs typeface="+mj-cs"/>
              </a:rPr>
              <a:t>的</a:t>
            </a:r>
            <a:r>
              <a:rPr lang="zh-CN" altLang="zh-CN" sz="8000" kern="1200" dirty="0" smtClean="0">
                <a:solidFill>
                  <a:srgbClr val="1AFFFA"/>
                </a:solidFill>
                <a:latin typeface="Calibri"/>
                <a:ea typeface="宋体"/>
                <a:cs typeface="+mj-cs"/>
              </a:rPr>
              <a:t>色</a:t>
            </a:r>
            <a:r>
              <a:rPr lang="zh-CN" altLang="zh-CN" sz="8000" kern="1200" dirty="0" smtClean="0">
                <a:solidFill>
                  <a:srgbClr val="FF0000"/>
                </a:solidFill>
                <a:latin typeface="Calibri"/>
                <a:ea typeface="宋体"/>
                <a:cs typeface="+mj-cs"/>
              </a:rPr>
              <a:t>彩</a:t>
            </a:r>
            <a:endParaRPr lang="zh-CN" altLang="en-US" sz="8000" dirty="0"/>
          </a:p>
        </p:txBody>
      </p:sp>
      <p:sp>
        <p:nvSpPr>
          <p:cNvPr id="6" name="矩形 5"/>
          <p:cNvSpPr/>
          <p:nvPr/>
        </p:nvSpPr>
        <p:spPr>
          <a:xfrm>
            <a:off x="0" y="4919008"/>
            <a:ext cx="9144000" cy="1938992"/>
          </a:xfrm>
          <a:prstGeom prst="rect">
            <a:avLst/>
          </a:prstGeom>
        </p:spPr>
        <p:txBody>
          <a:bodyPr wrap="square">
            <a:spAutoFit/>
          </a:bodyPr>
          <a:lstStyle/>
          <a:p>
            <a:pPr algn="ctr"/>
            <a:r>
              <a:rPr lang="zh-CN" altLang="en-US" sz="4000" b="1" dirty="0" smtClean="0">
                <a:solidFill>
                  <a:srgbClr val="1AFFFA"/>
                </a:solidFill>
              </a:rPr>
              <a:t>超大质量黑洞喷流的长度达到</a:t>
            </a:r>
            <a:r>
              <a:rPr lang="en-US" altLang="zh-CN" sz="4000" b="1" dirty="0" smtClean="0">
                <a:solidFill>
                  <a:srgbClr val="1AFFFA"/>
                </a:solidFill>
              </a:rPr>
              <a:t>10</a:t>
            </a:r>
            <a:r>
              <a:rPr lang="zh-CN" altLang="en-US" sz="4000" b="1" dirty="0" smtClean="0">
                <a:solidFill>
                  <a:srgbClr val="1AFFFA"/>
                </a:solidFill>
              </a:rPr>
              <a:t>万光年，宇航局认为这个黑洞的质量相当于</a:t>
            </a:r>
            <a:r>
              <a:rPr lang="en-US" altLang="zh-CN" sz="4000" b="1" dirty="0" smtClean="0">
                <a:solidFill>
                  <a:srgbClr val="1AFFFA"/>
                </a:solidFill>
              </a:rPr>
              <a:t>40</a:t>
            </a:r>
            <a:r>
              <a:rPr lang="zh-CN" altLang="en-US" sz="4000" b="1" dirty="0" smtClean="0">
                <a:solidFill>
                  <a:srgbClr val="1AFFFA"/>
                </a:solidFill>
              </a:rPr>
              <a:t>亿颗太阳，体积相当于我们的银河系。</a:t>
            </a:r>
            <a:endParaRPr lang="zh-CN" altLang="en-US" sz="4000" b="1"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770" decel="100000"/>
                                        <p:tgtEl>
                                          <p:spTgt spid="130050"/>
                                        </p:tgtEl>
                                      </p:cBhvr>
                                    </p:animEffect>
                                    <p:animScale>
                                      <p:cBhvr>
                                        <p:cTn id="8" dur="770" decel="100000"/>
                                        <p:tgtEl>
                                          <p:spTgt spid="130050"/>
                                        </p:tgtEl>
                                      </p:cBhvr>
                                      <p:from x="10000" y="10000"/>
                                      <p:to x="200000" y="450000"/>
                                    </p:animScale>
                                    <p:animScale>
                                      <p:cBhvr>
                                        <p:cTn id="9" dur="1230" accel="100000" fill="hold">
                                          <p:stCondLst>
                                            <p:cond delay="770"/>
                                          </p:stCondLst>
                                        </p:cTn>
                                        <p:tgtEl>
                                          <p:spTgt spid="130050"/>
                                        </p:tgtEl>
                                      </p:cBhvr>
                                      <p:from x="200000" y="450000"/>
                                      <p:to x="100000" y="100000"/>
                                    </p:animScale>
                                    <p:set>
                                      <p:cBhvr>
                                        <p:cTn id="10" dur="770" fill="hold"/>
                                        <p:tgtEl>
                                          <p:spTgt spid="130050"/>
                                        </p:tgtEl>
                                        <p:attrNameLst>
                                          <p:attrName>ppt_x</p:attrName>
                                        </p:attrNameLst>
                                      </p:cBhvr>
                                      <p:to>
                                        <p:strVal val="(0.5)"/>
                                      </p:to>
                                    </p:set>
                                    <p:anim from="(0.5)" to="(#ppt_x)" calcmode="lin" valueType="num">
                                      <p:cBhvr>
                                        <p:cTn id="11" dur="1230" accel="100000" fill="hold">
                                          <p:stCondLst>
                                            <p:cond delay="770"/>
                                          </p:stCondLst>
                                        </p:cTn>
                                        <p:tgtEl>
                                          <p:spTgt spid="130050"/>
                                        </p:tgtEl>
                                        <p:attrNameLst>
                                          <p:attrName>ppt_x</p:attrName>
                                        </p:attrNameLst>
                                      </p:cBhvr>
                                    </p:anim>
                                    <p:set>
                                      <p:cBhvr>
                                        <p:cTn id="12" dur="770" fill="hold"/>
                                        <p:tgtEl>
                                          <p:spTgt spid="130050"/>
                                        </p:tgtEl>
                                        <p:attrNameLst>
                                          <p:attrName>ppt_y</p:attrName>
                                        </p:attrNameLst>
                                      </p:cBhvr>
                                      <p:to>
                                        <p:strVal val="(#ppt_y+0.4)"/>
                                      </p:to>
                                    </p:set>
                                    <p:anim from="(#ppt_y+0.4)" to="(#ppt_y)" calcmode="lin" valueType="num">
                                      <p:cBhvr>
                                        <p:cTn id="13" dur="1230" accel="100000" fill="hold">
                                          <p:stCondLst>
                                            <p:cond delay="770"/>
                                          </p:stCondLst>
                                        </p:cTn>
                                        <p:tgtEl>
                                          <p:spTgt spid="13005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10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1000"/>
                                        <p:tgtEl>
                                          <p:spTgt spid="5"/>
                                        </p:tgtEl>
                                        <p:attrNameLst>
                                          <p:attrName>fillcolor</p:attrName>
                                        </p:attrNameLst>
                                      </p:cBhvr>
                                      <p:tavLst>
                                        <p:tav tm="0">
                                          <p:val>
                                            <p:clrVal>
                                              <a:schemeClr val="accent2"/>
                                            </p:clrVal>
                                          </p:val>
                                        </p:tav>
                                        <p:tav tm="50000">
                                          <p:val>
                                            <p:clrVal>
                                              <a:schemeClr val="hlink"/>
                                            </p:clrVal>
                                          </p:val>
                                        </p:tav>
                                      </p:tavLst>
                                    </p:anim>
                                    <p:set>
                                      <p:cBhvr>
                                        <p:cTn id="20" dur="1000"/>
                                        <p:tgtEl>
                                          <p:spTgt spid="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1000" autoRev="1" fill="hold">
                                          <p:stCondLst>
                                            <p:cond delay="0"/>
                                          </p:stCondLst>
                                        </p:cTn>
                                        <p:tgtEl>
                                          <p:spTgt spid="6"/>
                                        </p:tgtEl>
                                        <p:attrNameLst>
                                          <p:attrName>ppt_w</p:attrName>
                                        </p:attrNameLst>
                                      </p:cBhvr>
                                    </p:anim>
                                    <p:anim by="(#ppt_w*0.50)" calcmode="lin" valueType="num">
                                      <p:cBhvr>
                                        <p:cTn id="26" dur="1000" decel="50000" autoRev="1" fill="hold">
                                          <p:stCondLst>
                                            <p:cond delay="0"/>
                                          </p:stCondLst>
                                        </p:cTn>
                                        <p:tgtEl>
                                          <p:spTgt spid="6"/>
                                        </p:tgtEl>
                                        <p:attrNameLst>
                                          <p:attrName>ppt_x</p:attrName>
                                        </p:attrNameLst>
                                      </p:cBhvr>
                                    </p:anim>
                                    <p:anim from="(-#ppt_h/2)" to="(#ppt_y)" calcmode="lin" valueType="num">
                                      <p:cBhvr>
                                        <p:cTn id="27" dur="2000" fill="hold">
                                          <p:stCondLst>
                                            <p:cond delay="0"/>
                                          </p:stCondLst>
                                        </p:cTn>
                                        <p:tgtEl>
                                          <p:spTgt spid="6"/>
                                        </p:tgtEl>
                                        <p:attrNameLst>
                                          <p:attrName>ppt_y</p:attrName>
                                        </p:attrNameLst>
                                      </p:cBhvr>
                                    </p:anim>
                                    <p:animRot by="21600000">
                                      <p:cBhvr>
                                        <p:cTn id="28" dur="2000" fill="hold">
                                          <p:stCondLst>
                                            <p:cond delay="0"/>
                                          </p:stCondLst>
                                        </p:cTn>
                                        <p:tgtEl>
                                          <p:spTgt spid="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nodeType="clickEffect">
                                  <p:stCondLst>
                                    <p:cond delay="0"/>
                                  </p:stCondLst>
                                  <p:childTnLst>
                                    <p:set>
                                      <p:cBhvr>
                                        <p:cTn id="32" dur="1" fill="hold">
                                          <p:stCondLst>
                                            <p:cond delay="0"/>
                                          </p:stCondLst>
                                        </p:cTn>
                                        <p:tgtEl>
                                          <p:spTgt spid="130050"/>
                                        </p:tgtEl>
                                        <p:attrNameLst>
                                          <p:attrName>style.visibility</p:attrName>
                                        </p:attrNameLst>
                                      </p:cBhvr>
                                      <p:to>
                                        <p:strVal val="visible"/>
                                      </p:to>
                                    </p:set>
                                    <p:anim calcmode="lin" valueType="num">
                                      <p:cBhvr>
                                        <p:cTn id="33" dur="5000" fill="hold"/>
                                        <p:tgtEl>
                                          <p:spTgt spid="130050"/>
                                        </p:tgtEl>
                                        <p:attrNameLst>
                                          <p:attrName>ppt_w</p:attrName>
                                        </p:attrNameLst>
                                      </p:cBhvr>
                                      <p:tavLst>
                                        <p:tav tm="0" fmla="#ppt_w*sin(2.5*pi*$)">
                                          <p:val>
                                            <p:fltVal val="0"/>
                                          </p:val>
                                        </p:tav>
                                        <p:tav tm="100000">
                                          <p:val>
                                            <p:fltVal val="1"/>
                                          </p:val>
                                        </p:tav>
                                      </p:tavLst>
                                    </p:anim>
                                    <p:anim calcmode="lin" valueType="num">
                                      <p:cBhvr>
                                        <p:cTn id="34" dur="5000" fill="hold"/>
                                        <p:tgtEl>
                                          <p:spTgt spid="130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婴儿黑洞出生"/>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标题 3"/>
          <p:cNvSpPr>
            <a:spLocks noGrp="1"/>
          </p:cNvSpPr>
          <p:nvPr>
            <p:ph type="title" idx="4294967295"/>
          </p:nvPr>
        </p:nvSpPr>
        <p:spPr>
          <a:xfrm>
            <a:off x="0" y="0"/>
            <a:ext cx="9144000" cy="1417638"/>
          </a:xfrm>
        </p:spPr>
        <p:txBody>
          <a:bodyPr>
            <a:normAutofit/>
          </a:bodyPr>
          <a:lstStyle/>
          <a:p>
            <a:r>
              <a:rPr lang="en-US" altLang="zh-CN" sz="7200" kern="1200" dirty="0" smtClean="0">
                <a:solidFill>
                  <a:srgbClr val="00FFFF"/>
                </a:solidFill>
                <a:latin typeface="Calibri"/>
                <a:ea typeface="宋体"/>
                <a:cs typeface="+mj-cs"/>
              </a:rPr>
              <a:t>M-100</a:t>
            </a:r>
            <a:r>
              <a:rPr lang="zh-CN" altLang="zh-CN" sz="7200" kern="1200" dirty="0" smtClean="0">
                <a:solidFill>
                  <a:srgbClr val="00FFFF"/>
                </a:solidFill>
                <a:latin typeface="Calibri"/>
                <a:ea typeface="宋体"/>
                <a:cs typeface="+mj-cs"/>
              </a:rPr>
              <a:t>星系黑洞诞生</a:t>
            </a:r>
            <a:endParaRPr lang="zh-CN" altLang="en-US" sz="7200" dirty="0">
              <a:solidFill>
                <a:srgbClr val="00FFFF"/>
              </a:solidFill>
            </a:endParaRPr>
          </a:p>
        </p:txBody>
      </p:sp>
      <p:sp>
        <p:nvSpPr>
          <p:cNvPr id="6" name="矩形 5"/>
          <p:cNvSpPr/>
          <p:nvPr/>
        </p:nvSpPr>
        <p:spPr>
          <a:xfrm>
            <a:off x="0" y="4303455"/>
            <a:ext cx="9144000" cy="2554545"/>
          </a:xfrm>
          <a:prstGeom prst="rect">
            <a:avLst/>
          </a:prstGeom>
        </p:spPr>
        <p:txBody>
          <a:bodyPr wrap="square">
            <a:spAutoFit/>
          </a:bodyPr>
          <a:lstStyle/>
          <a:p>
            <a:r>
              <a:rPr lang="zh-CN" altLang="en-US" sz="4000" b="1" dirty="0" smtClean="0">
                <a:solidFill>
                  <a:srgbClr val="00FFFF"/>
                </a:solidFill>
              </a:rPr>
              <a:t>美国宇航局最近宣布，他们终于知道了一个黑洞的“出生日期”</a:t>
            </a:r>
            <a:r>
              <a:rPr lang="en-US" altLang="zh-CN" sz="4000" b="1" dirty="0" smtClean="0">
                <a:solidFill>
                  <a:srgbClr val="00FFFF"/>
                </a:solidFill>
              </a:rPr>
              <a:t>.</a:t>
            </a:r>
            <a:r>
              <a:rPr lang="zh-CN" altLang="en-US" sz="4000" b="1" dirty="0" smtClean="0">
                <a:solidFill>
                  <a:srgbClr val="00FFFF"/>
                </a:solidFill>
              </a:rPr>
              <a:t>首次观测附近一个星系内黑洞“诞生”过程</a:t>
            </a:r>
            <a:r>
              <a:rPr lang="en-US" altLang="zh-CN" sz="4000" b="1" dirty="0" smtClean="0">
                <a:solidFill>
                  <a:srgbClr val="00FFFF"/>
                </a:solidFill>
              </a:rPr>
              <a:t>,</a:t>
            </a:r>
            <a:r>
              <a:rPr lang="zh-CN" altLang="en-US" sz="4000" b="1" dirty="0" smtClean="0">
                <a:solidFill>
                  <a:srgbClr val="00FFFF"/>
                </a:solidFill>
              </a:rPr>
              <a:t>距地球约</a:t>
            </a:r>
            <a:r>
              <a:rPr lang="en-US" altLang="zh-CN" sz="4000" b="1" dirty="0" smtClean="0">
                <a:solidFill>
                  <a:srgbClr val="00FFFF"/>
                </a:solidFill>
              </a:rPr>
              <a:t>5000</a:t>
            </a:r>
            <a:r>
              <a:rPr lang="zh-CN" altLang="en-US" sz="4000" b="1" dirty="0" smtClean="0">
                <a:solidFill>
                  <a:srgbClr val="00FFFF"/>
                </a:solidFill>
              </a:rPr>
              <a:t>万光年。</a:t>
            </a:r>
            <a:endParaRPr lang="zh-CN" altLang="en-US" sz="4000" b="1" dirty="0">
              <a:solidFill>
                <a:srgbClr val="00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anim calcmode="discrete" valueType="clr">
                                      <p:cBhvr override="childStyle">
                                        <p:cTn id="11"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4"/>
                                        </p:tgtEl>
                                        <p:attrNameLst>
                                          <p:attrName>fillcolor</p:attrName>
                                        </p:attrNameLst>
                                      </p:cBhvr>
                                      <p:tavLst>
                                        <p:tav tm="0">
                                          <p:val>
                                            <p:clrVal>
                                              <a:schemeClr val="accent2"/>
                                            </p:clrVal>
                                          </p:val>
                                        </p:tav>
                                        <p:tav tm="50000">
                                          <p:val>
                                            <p:clrVal>
                                              <a:schemeClr val="hlink"/>
                                            </p:clrVal>
                                          </p:val>
                                        </p:tav>
                                      </p:tavLst>
                                    </p:anim>
                                    <p:set>
                                      <p:cBhvr>
                                        <p:cTn id="13" dur="500"/>
                                        <p:tgtEl>
                                          <p:spTgt spid="4"/>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1000" autoRev="1" fill="hold">
                                          <p:stCondLst>
                                            <p:cond delay="0"/>
                                          </p:stCondLst>
                                        </p:cTn>
                                        <p:tgtEl>
                                          <p:spTgt spid="6"/>
                                        </p:tgtEl>
                                        <p:attrNameLst>
                                          <p:attrName>ppt_w</p:attrName>
                                        </p:attrNameLst>
                                      </p:cBhvr>
                                    </p:anim>
                                    <p:anim by="(#ppt_w*0.50)" calcmode="lin" valueType="num">
                                      <p:cBhvr>
                                        <p:cTn id="19" dur="1000" decel="50000" autoRev="1" fill="hold">
                                          <p:stCondLst>
                                            <p:cond delay="0"/>
                                          </p:stCondLst>
                                        </p:cTn>
                                        <p:tgtEl>
                                          <p:spTgt spid="6"/>
                                        </p:tgtEl>
                                        <p:attrNameLst>
                                          <p:attrName>ppt_x</p:attrName>
                                        </p:attrNameLst>
                                      </p:cBhvr>
                                    </p:anim>
                                    <p:anim from="(-#ppt_h/2)" to="(#ppt_y)" calcmode="lin" valueType="num">
                                      <p:cBhvr>
                                        <p:cTn id="20" dur="2000" fill="hold">
                                          <p:stCondLst>
                                            <p:cond delay="0"/>
                                          </p:stCondLst>
                                        </p:cTn>
                                        <p:tgtEl>
                                          <p:spTgt spid="6"/>
                                        </p:tgtEl>
                                        <p:attrNameLst>
                                          <p:attrName>ppt_y</p:attrName>
                                        </p:attrNameLst>
                                      </p:cBhvr>
                                    </p:anim>
                                    <p:animRot by="21600000">
                                      <p:cBhvr>
                                        <p:cTn id="21" dur="2000" fill="hold">
                                          <p:stCondLst>
                                            <p:cond delay="0"/>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5000" fill="hold"/>
                                        <p:tgtEl>
                                          <p:spTgt spid="4098"/>
                                        </p:tgtEl>
                                        <p:attrNameLst>
                                          <p:attrName>ppt_w</p:attrName>
                                        </p:attrNameLst>
                                      </p:cBhvr>
                                      <p:tavLst>
                                        <p:tav tm="0" fmla="#ppt_w*sin(2.5*pi*$)">
                                          <p:val>
                                            <p:fltVal val="0"/>
                                          </p:val>
                                        </p:tav>
                                        <p:tav tm="100000">
                                          <p:val>
                                            <p:fltVal val="1"/>
                                          </p:val>
                                        </p:tav>
                                      </p:tavLst>
                                    </p:anim>
                                    <p:anim calcmode="lin" valueType="num">
                                      <p:cBhvr>
                                        <p:cTn id="27" dur="5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美科学家将公布首批照片证明黑洞存在(组图)"/>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4" name="标题 3"/>
          <p:cNvSpPr>
            <a:spLocks noGrp="1"/>
          </p:cNvSpPr>
          <p:nvPr>
            <p:ph type="title" idx="4294967295"/>
          </p:nvPr>
        </p:nvSpPr>
        <p:spPr>
          <a:xfrm>
            <a:off x="0" y="0"/>
            <a:ext cx="9144000" cy="1417638"/>
          </a:xfrm>
        </p:spPr>
        <p:txBody>
          <a:bodyPr>
            <a:noAutofit/>
          </a:bodyPr>
          <a:lstStyle/>
          <a:p>
            <a:r>
              <a:rPr lang="en-US" altLang="zh-CN" sz="8000" kern="1200" dirty="0" smtClean="0">
                <a:solidFill>
                  <a:srgbClr val="1AFFFA"/>
                </a:solidFill>
                <a:latin typeface="Calibri"/>
                <a:ea typeface="宋体"/>
                <a:cs typeface="+mj-cs"/>
              </a:rPr>
              <a:t>M104</a:t>
            </a:r>
            <a:r>
              <a:rPr lang="zh-CN" altLang="zh-CN" sz="8000" kern="1200" dirty="0" smtClean="0">
                <a:solidFill>
                  <a:srgbClr val="1AFFFA"/>
                </a:solidFill>
                <a:latin typeface="Calibri"/>
                <a:ea typeface="宋体"/>
                <a:cs typeface="+mj-cs"/>
              </a:rPr>
              <a:t>星系大黑洞</a:t>
            </a:r>
            <a:endParaRPr lang="zh-CN" altLang="en-US" sz="8000"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5"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0" fill="hold"/>
                                        <p:tgtEl>
                                          <p:spTgt spid="101378"/>
                                        </p:tgtEl>
                                        <p:attrNameLst>
                                          <p:attrName>ppt_w</p:attrName>
                                        </p:attrNameLst>
                                      </p:cBhvr>
                                      <p:tavLst>
                                        <p:tav tm="0">
                                          <p:val>
                                            <p:strVal val="#ppt_w"/>
                                          </p:val>
                                        </p:tav>
                                        <p:tav tm="100000">
                                          <p:val>
                                            <p:strVal val="#ppt_w"/>
                                          </p:val>
                                        </p:tav>
                                      </p:tavLst>
                                    </p:anim>
                                    <p:anim calcmode="lin" valueType="num">
                                      <p:cBhvr>
                                        <p:cTn id="8" dur="5000" fill="hold"/>
                                        <p:tgtEl>
                                          <p:spTgt spid="101378"/>
                                        </p:tgtEl>
                                        <p:attrNameLst>
                                          <p:attrName>ppt_h</p:attrName>
                                        </p:attrNameLst>
                                      </p:cBhvr>
                                      <p:tavLst>
                                        <p:tav tm="0" fmla="#ppt_h*sin(2.5*pi*$)">
                                          <p:val>
                                            <p:fltVal val="0"/>
                                          </p:val>
                                        </p:tav>
                                        <p:tav tm="100000">
                                          <p:val>
                                            <p:fltVal val="1"/>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
                                        </p:tgtEl>
                                        <p:attrNameLst>
                                          <p:attrName>fillcolor</p:attrName>
                                        </p:attrNameLst>
                                      </p:cBhvr>
                                      <p:tavLst>
                                        <p:tav tm="0">
                                          <p:val>
                                            <p:clrVal>
                                              <a:schemeClr val="accent2"/>
                                            </p:clrVal>
                                          </p:val>
                                        </p:tav>
                                        <p:tav tm="50000">
                                          <p:val>
                                            <p:clrVal>
                                              <a:schemeClr val="hlink"/>
                                            </p:clrVal>
                                          </p:val>
                                        </p:tav>
                                      </p:tavLst>
                                    </p:anim>
                                    <p:set>
                                      <p:cBhvr>
                                        <p:cTn id="15" dur="50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nodeType="clickEffect">
                                  <p:stCondLst>
                                    <p:cond delay="0"/>
                                  </p:stCondLst>
                                  <p:childTnLst>
                                    <p:set>
                                      <p:cBhvr>
                                        <p:cTn id="19" dur="1" fill="hold">
                                          <p:stCondLst>
                                            <p:cond delay="0"/>
                                          </p:stCondLst>
                                        </p:cTn>
                                        <p:tgtEl>
                                          <p:spTgt spid="101378"/>
                                        </p:tgtEl>
                                        <p:attrNameLst>
                                          <p:attrName>style.visibility</p:attrName>
                                        </p:attrNameLst>
                                      </p:cBhvr>
                                      <p:to>
                                        <p:strVal val="visible"/>
                                      </p:to>
                                    </p:set>
                                    <p:anim calcmode="lin" valueType="num">
                                      <p:cBhvr>
                                        <p:cTn id="20" dur="5000" fill="hold"/>
                                        <p:tgtEl>
                                          <p:spTgt spid="101378"/>
                                        </p:tgtEl>
                                        <p:attrNameLst>
                                          <p:attrName>ppt_w</p:attrName>
                                        </p:attrNameLst>
                                      </p:cBhvr>
                                      <p:tavLst>
                                        <p:tav tm="0" fmla="#ppt_w*sin(2.5*pi*$)">
                                          <p:val>
                                            <p:fltVal val="0"/>
                                          </p:val>
                                        </p:tav>
                                        <p:tav tm="100000">
                                          <p:val>
                                            <p:fltVal val="1"/>
                                          </p:val>
                                        </p:tav>
                                      </p:tavLst>
                                    </p:anim>
                                    <p:anim calcmode="lin" valueType="num">
                                      <p:cBhvr>
                                        <p:cTn id="21" dur="5000" fill="hold"/>
                                        <p:tgtEl>
                                          <p:spTgt spid="1013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美科学家将公布首批照片证明黑洞存在(组图)"/>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4" name="标题 3"/>
          <p:cNvSpPr>
            <a:spLocks noGrp="1"/>
          </p:cNvSpPr>
          <p:nvPr>
            <p:ph type="title" idx="4294967295"/>
          </p:nvPr>
        </p:nvSpPr>
        <p:spPr>
          <a:xfrm>
            <a:off x="0" y="0"/>
            <a:ext cx="9144000" cy="1417638"/>
          </a:xfrm>
        </p:spPr>
        <p:txBody>
          <a:bodyPr>
            <a:noAutofit/>
          </a:bodyPr>
          <a:lstStyle/>
          <a:p>
            <a:r>
              <a:rPr lang="en-US" altLang="zh-CN" sz="8000" kern="1200" dirty="0" smtClean="0">
                <a:solidFill>
                  <a:srgbClr val="1AFFFA"/>
                </a:solidFill>
                <a:latin typeface="Calibri"/>
                <a:ea typeface="+mj-ea"/>
                <a:cs typeface="+mj-cs"/>
              </a:rPr>
              <a:t>NGC 5128</a:t>
            </a:r>
            <a:r>
              <a:rPr lang="zh-CN" altLang="zh-CN" sz="8000" kern="1200" dirty="0" smtClean="0">
                <a:solidFill>
                  <a:srgbClr val="1AFFFA"/>
                </a:solidFill>
                <a:latin typeface="Calibri"/>
                <a:ea typeface="宋体"/>
                <a:cs typeface="+mj-cs"/>
              </a:rPr>
              <a:t>星系</a:t>
            </a:r>
            <a:r>
              <a:rPr lang="zh-CN" altLang="zh-CN" sz="8000" dirty="0" smtClean="0">
                <a:solidFill>
                  <a:srgbClr val="1AFFFA"/>
                </a:solidFill>
              </a:rPr>
              <a:t>黑洞</a:t>
            </a:r>
            <a:endParaRPr lang="zh-CN" altLang="en-US" sz="8000"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5000" fill="hold"/>
                                        <p:tgtEl>
                                          <p:spTgt spid="103426"/>
                                        </p:tgtEl>
                                        <p:attrNameLst>
                                          <p:attrName>ppt_w</p:attrName>
                                        </p:attrNameLst>
                                      </p:cBhvr>
                                      <p:tavLst>
                                        <p:tav tm="0" fmla="#ppt_w*sin(2.5*pi*$)">
                                          <p:val>
                                            <p:fltVal val="0"/>
                                          </p:val>
                                        </p:tav>
                                        <p:tav tm="100000">
                                          <p:val>
                                            <p:fltVal val="1"/>
                                          </p:val>
                                        </p:tav>
                                      </p:tavLst>
                                    </p:anim>
                                    <p:anim calcmode="lin" valueType="num">
                                      <p:cBhvr>
                                        <p:cTn id="8" dur="5000" fill="hold"/>
                                        <p:tgtEl>
                                          <p:spTgt spid="1034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1000" autoRev="1" fill="hold">
                                          <p:stCondLst>
                                            <p:cond delay="0"/>
                                          </p:stCondLst>
                                        </p:cTn>
                                        <p:tgtEl>
                                          <p:spTgt spid="4"/>
                                        </p:tgtEl>
                                        <p:attrNameLst>
                                          <p:attrName>ppt_w</p:attrName>
                                        </p:attrNameLst>
                                      </p:cBhvr>
                                    </p:anim>
                                    <p:anim by="(#ppt_w*0.50)" calcmode="lin" valueType="num">
                                      <p:cBhvr>
                                        <p:cTn id="14" dur="1000" decel="50000" autoRev="1" fill="hold">
                                          <p:stCondLst>
                                            <p:cond delay="0"/>
                                          </p:stCondLst>
                                        </p:cTn>
                                        <p:tgtEl>
                                          <p:spTgt spid="4"/>
                                        </p:tgtEl>
                                        <p:attrNameLst>
                                          <p:attrName>ppt_x</p:attrName>
                                        </p:attrNameLst>
                                      </p:cBhvr>
                                    </p:anim>
                                    <p:anim from="(-#ppt_h/2)" to="(#ppt_y)" calcmode="lin" valueType="num">
                                      <p:cBhvr>
                                        <p:cTn id="15" dur="2000" fill="hold">
                                          <p:stCondLst>
                                            <p:cond delay="0"/>
                                          </p:stCondLst>
                                        </p:cTn>
                                        <p:tgtEl>
                                          <p:spTgt spid="4"/>
                                        </p:tgtEl>
                                        <p:attrNameLst>
                                          <p:attrName>ppt_y</p:attrName>
                                        </p:attrNameLst>
                                      </p:cBhvr>
                                    </p:anim>
                                    <p:animRot by="21600000">
                                      <p:cBhvr>
                                        <p:cTn id="16" dur="2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1034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63417"/>
          </a:xfrm>
          <a:prstGeom prst="rect">
            <a:avLst/>
          </a:prstGeom>
        </p:spPr>
        <p:txBody>
          <a:bodyPr wrap="square">
            <a:spAutoFit/>
          </a:bodyPr>
          <a:lstStyle/>
          <a:p>
            <a:r>
              <a:rPr lang="zh-CN" altLang="zh-CN" sz="4400" b="1" dirty="0" smtClean="0">
                <a:solidFill>
                  <a:srgbClr val="FF0000"/>
                </a:solidFill>
              </a:rPr>
              <a:t>美国天文学家通过超大天线阵列</a:t>
            </a:r>
            <a:r>
              <a:rPr lang="en-US" altLang="zh-CN" sz="4400" b="1" dirty="0" smtClean="0">
                <a:solidFill>
                  <a:srgbClr val="FF0000"/>
                </a:solidFill>
              </a:rPr>
              <a:t>VLA</a:t>
            </a:r>
            <a:r>
              <a:rPr lang="zh-CN" altLang="zh-CN" sz="4400" b="1" dirty="0" smtClean="0">
                <a:solidFill>
                  <a:srgbClr val="FF0000"/>
                </a:solidFill>
              </a:rPr>
              <a:t>射电望远镜观测，在宇宙中发现了直径近</a:t>
            </a:r>
            <a:r>
              <a:rPr lang="en-US" altLang="zh-CN" sz="4400" b="1" dirty="0" smtClean="0">
                <a:solidFill>
                  <a:srgbClr val="FF0000"/>
                </a:solidFill>
              </a:rPr>
              <a:t>10</a:t>
            </a:r>
            <a:r>
              <a:rPr lang="zh-CN" altLang="zh-CN" sz="4400" b="1" dirty="0" smtClean="0">
                <a:solidFill>
                  <a:srgbClr val="FF0000"/>
                </a:solidFill>
              </a:rPr>
              <a:t>亿光年</a:t>
            </a:r>
            <a:r>
              <a:rPr lang="zh-CN" altLang="en-US" sz="4400" b="1" dirty="0" smtClean="0">
                <a:solidFill>
                  <a:srgbClr val="FF0000"/>
                </a:solidFill>
              </a:rPr>
              <a:t>三大</a:t>
            </a:r>
            <a:r>
              <a:rPr lang="zh-CN" altLang="zh-CN" sz="4400" b="1" dirty="0" smtClean="0">
                <a:solidFill>
                  <a:srgbClr val="FF0000"/>
                </a:solidFill>
              </a:rPr>
              <a:t>空洞，并非黑洞，没有星云及星际气体，连暗物质都很难探测到，更奇怪的是，这个区域的宇宙微波背景辐射温度也低</a:t>
            </a:r>
            <a:r>
              <a:rPr lang="en-US" altLang="zh-CN" sz="4400" b="1" dirty="0" smtClean="0">
                <a:solidFill>
                  <a:srgbClr val="FF0000"/>
                </a:solidFill>
              </a:rPr>
              <a:t>,</a:t>
            </a:r>
            <a:r>
              <a:rPr lang="zh-CN" altLang="zh-CN" sz="4400" b="1" dirty="0" smtClean="0">
                <a:solidFill>
                  <a:srgbClr val="FF0000"/>
                </a:solidFill>
              </a:rPr>
              <a:t>之前被称为</a:t>
            </a:r>
            <a:r>
              <a:rPr lang="en-US" altLang="zh-CN" sz="4400" b="1" dirty="0" smtClean="0">
                <a:solidFill>
                  <a:srgbClr val="FF0000"/>
                </a:solidFill>
              </a:rPr>
              <a:t>“WMAP</a:t>
            </a:r>
            <a:r>
              <a:rPr lang="zh-CN" altLang="zh-CN" sz="4400" b="1" dirty="0" smtClean="0">
                <a:solidFill>
                  <a:srgbClr val="FF0000"/>
                </a:solidFill>
              </a:rPr>
              <a:t>冷点</a:t>
            </a:r>
            <a:r>
              <a:rPr lang="en-US" altLang="zh-CN" sz="4400" b="1" dirty="0" smtClean="0">
                <a:solidFill>
                  <a:srgbClr val="FF0000"/>
                </a:solidFill>
              </a:rPr>
              <a:t>”,</a:t>
            </a:r>
            <a:r>
              <a:rPr lang="zh-CN" altLang="zh-CN" sz="4400" b="1" dirty="0" smtClean="0">
                <a:solidFill>
                  <a:srgbClr val="FF0000"/>
                </a:solidFill>
              </a:rPr>
              <a:t>也许是</a:t>
            </a:r>
            <a:r>
              <a:rPr lang="en-US" altLang="zh-CN" sz="4400" b="1" dirty="0" smtClean="0">
                <a:solidFill>
                  <a:srgbClr val="FF0000"/>
                </a:solidFill>
              </a:rPr>
              <a:t>“</a:t>
            </a:r>
            <a:r>
              <a:rPr lang="zh-CN" altLang="zh-CN" sz="4400" b="1" dirty="0" smtClean="0">
                <a:solidFill>
                  <a:srgbClr val="FF0000"/>
                </a:solidFill>
              </a:rPr>
              <a:t>低密度宇宙</a:t>
            </a:r>
            <a:r>
              <a:rPr lang="en-US" altLang="zh-CN" sz="4400" b="1" dirty="0" smtClean="0">
                <a:solidFill>
                  <a:srgbClr val="FF0000"/>
                </a:solidFill>
              </a:rPr>
              <a:t>”</a:t>
            </a:r>
            <a:r>
              <a:rPr lang="zh-CN" altLang="zh-CN" sz="4400" b="1" dirty="0" smtClean="0">
                <a:solidFill>
                  <a:srgbClr val="FF0000"/>
                </a:solidFill>
              </a:rPr>
              <a:t>所在，它们占据了宇宙空间的</a:t>
            </a:r>
            <a:r>
              <a:rPr lang="en-US" altLang="zh-CN" sz="4400" b="1" dirty="0" smtClean="0">
                <a:solidFill>
                  <a:srgbClr val="FF0000"/>
                </a:solidFill>
              </a:rPr>
              <a:t>85</a:t>
            </a:r>
            <a:r>
              <a:rPr lang="zh-CN" altLang="zh-CN" sz="4400" b="1" dirty="0" smtClean="0">
                <a:solidFill>
                  <a:srgbClr val="FF0000"/>
                </a:solidFill>
              </a:rPr>
              <a:t>％，其中物质成分仅是宇宙物质总量的</a:t>
            </a:r>
            <a:r>
              <a:rPr lang="en-US" altLang="zh-CN" sz="4400" b="1" dirty="0" smtClean="0">
                <a:solidFill>
                  <a:srgbClr val="FF0000"/>
                </a:solidFill>
              </a:rPr>
              <a:t>20</a:t>
            </a:r>
            <a:r>
              <a:rPr lang="zh-CN" altLang="zh-CN" sz="4400" b="1" dirty="0" smtClean="0">
                <a:solidFill>
                  <a:srgbClr val="FF0000"/>
                </a:solidFill>
              </a:rPr>
              <a:t>％，这就是空洞。</a:t>
            </a:r>
            <a:r>
              <a:rPr lang="en-US" altLang="zh-CN" sz="4400" b="1" dirty="0" smtClean="0">
                <a:solidFill>
                  <a:srgbClr val="FF0000"/>
                </a:solidFill>
              </a:rPr>
              <a:t> </a:t>
            </a:r>
            <a:endParaRPr lang="zh-CN" altLang="en-US" sz="44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2"/>
                                        </p:tgtEl>
                                        <p:attrNameLst>
                                          <p:attrName>fillcolor</p:attrName>
                                        </p:attrNameLst>
                                      </p:cBhvr>
                                      <p:tavLst>
                                        <p:tav tm="0">
                                          <p:val>
                                            <p:clrVal>
                                              <a:schemeClr val="accent2"/>
                                            </p:clrVal>
                                          </p:val>
                                        </p:tav>
                                        <p:tav tm="50000">
                                          <p:val>
                                            <p:clrVal>
                                              <a:schemeClr val="hlink"/>
                                            </p:clrVal>
                                          </p:val>
                                        </p:tav>
                                      </p:tavLst>
                                    </p:anim>
                                    <p:set>
                                      <p:cBhvr>
                                        <p:cTn id="15"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6740307"/>
          </a:xfrm>
          <a:prstGeom prst="rect">
            <a:avLst/>
          </a:prstGeom>
        </p:spPr>
        <p:txBody>
          <a:bodyPr wrap="square">
            <a:spAutoFit/>
          </a:bodyPr>
          <a:lstStyle/>
          <a:p>
            <a:r>
              <a:rPr lang="zh-CN" altLang="zh-CN" sz="4800" b="1" dirty="0" smtClean="0">
                <a:solidFill>
                  <a:srgbClr val="FF0000"/>
                </a:solidFill>
              </a:rPr>
              <a:t>英国剑桥大学物理学家杰里亚</a:t>
            </a:r>
            <a:r>
              <a:rPr lang="en-US" altLang="zh-CN" sz="4800" b="1" dirty="0" smtClean="0">
                <a:solidFill>
                  <a:srgbClr val="FF0000"/>
                </a:solidFill>
              </a:rPr>
              <a:t>·</a:t>
            </a:r>
            <a:r>
              <a:rPr lang="zh-CN" altLang="zh-CN" sz="4800" b="1" dirty="0" smtClean="0">
                <a:solidFill>
                  <a:srgbClr val="FF0000"/>
                </a:solidFill>
              </a:rPr>
              <a:t>奥斯提里卡的研究小组通过计算机模拟了宇宙的结构，结果显示在宇宙中物质总密度非常低的地方光会突然寂灭。计算后认为，一个地方的物质密度若低于某个水平，就很难形成恒星，因而也就不会发光，但由此形成的黑暗区域不应简单地被视为空虚无物。</a:t>
            </a:r>
            <a:endParaRPr lang="zh-CN" altLang="en-US" sz="48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1"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1000" autoRev="1" fill="hold">
                                          <p:stCondLst>
                                            <p:cond delay="0"/>
                                          </p:stCondLst>
                                        </p:cTn>
                                        <p:tgtEl>
                                          <p:spTgt spid="3"/>
                                        </p:tgtEl>
                                        <p:attrNameLst>
                                          <p:attrName>ppt_w</p:attrName>
                                        </p:attrNameLst>
                                      </p:cBhvr>
                                    </p:anim>
                                    <p:anim by="(#ppt_w*0.50)" calcmode="lin" valueType="num">
                                      <p:cBhvr>
                                        <p:cTn id="14" dur="1000" decel="50000" autoRev="1" fill="hold">
                                          <p:stCondLst>
                                            <p:cond delay="0"/>
                                          </p:stCondLst>
                                        </p:cTn>
                                        <p:tgtEl>
                                          <p:spTgt spid="3"/>
                                        </p:tgtEl>
                                        <p:attrNameLst>
                                          <p:attrName>ppt_x</p:attrName>
                                        </p:attrNameLst>
                                      </p:cBhvr>
                                    </p:anim>
                                    <p:anim from="(-#ppt_h/2)" to="(#ppt_y)" calcmode="lin" valueType="num">
                                      <p:cBhvr>
                                        <p:cTn id="15" dur="2000" fill="hold">
                                          <p:stCondLst>
                                            <p:cond delay="0"/>
                                          </p:stCondLst>
                                        </p:cTn>
                                        <p:tgtEl>
                                          <p:spTgt spid="3"/>
                                        </p:tgtEl>
                                        <p:attrNameLst>
                                          <p:attrName>ppt_y</p:attrName>
                                        </p:attrNameLst>
                                      </p:cBhvr>
                                    </p:anim>
                                    <p:animRot by="21600000">
                                      <p:cBhvr>
                                        <p:cTn id="16" dur="2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d.jpg"/>
          <p:cNvPicPr>
            <a:picLocks noChangeAspect="1"/>
          </p:cNvPicPr>
          <p:nvPr/>
        </p:nvPicPr>
        <p:blipFill>
          <a:blip r:embed="rId3" cstate="print"/>
          <a:stretch>
            <a:fillRect/>
          </a:stretch>
        </p:blipFill>
        <p:spPr>
          <a:xfrm>
            <a:off x="0" y="1"/>
            <a:ext cx="9144000" cy="6858000"/>
          </a:xfrm>
          <a:prstGeom prst="rect">
            <a:avLst/>
          </a:prstGeom>
          <a:solidFill>
            <a:srgbClr val="FFFF00"/>
          </a:solidFill>
        </p:spPr>
      </p:pic>
      <p:sp>
        <p:nvSpPr>
          <p:cNvPr id="5" name="标题 4"/>
          <p:cNvSpPr>
            <a:spLocks noGrp="1"/>
          </p:cNvSpPr>
          <p:nvPr>
            <p:ph type="title" idx="4294967295"/>
          </p:nvPr>
        </p:nvSpPr>
        <p:spPr>
          <a:xfrm>
            <a:off x="0" y="0"/>
            <a:ext cx="9144000" cy="1417638"/>
          </a:xfrm>
        </p:spPr>
        <p:txBody>
          <a:bodyPr/>
          <a:lstStyle/>
          <a:p>
            <a:r>
              <a:rPr lang="zh-CN" altLang="zh-CN" sz="8000" b="1" kern="1200" dirty="0" smtClean="0">
                <a:solidFill>
                  <a:srgbClr val="FF0000"/>
                </a:solidFill>
                <a:latin typeface="Calibri"/>
                <a:ea typeface="宋体"/>
                <a:cs typeface="+mj-cs"/>
              </a:rPr>
              <a:t>宇宙大空洞</a:t>
            </a:r>
            <a:r>
              <a:rPr lang="zh-CN" altLang="zh-CN" sz="6000" b="1" kern="1200" dirty="0" smtClean="0">
                <a:solidFill>
                  <a:srgbClr val="FF0000"/>
                </a:solidFill>
                <a:latin typeface="Calibri"/>
                <a:ea typeface="宋体"/>
                <a:cs typeface="+mj-cs"/>
              </a:rPr>
              <a:t>示意图</a:t>
            </a:r>
            <a:endParaRPr lang="zh-CN" altLang="en-US" b="1" dirty="0"/>
          </a:p>
        </p:txBody>
      </p:sp>
      <p:sp>
        <p:nvSpPr>
          <p:cNvPr id="4" name="矩形 3"/>
          <p:cNvSpPr/>
          <p:nvPr/>
        </p:nvSpPr>
        <p:spPr>
          <a:xfrm>
            <a:off x="857224" y="4549676"/>
            <a:ext cx="7643834" cy="2308324"/>
          </a:xfrm>
          <a:prstGeom prst="rect">
            <a:avLst/>
          </a:prstGeom>
        </p:spPr>
        <p:txBody>
          <a:bodyPr wrap="square">
            <a:spAutoFit/>
          </a:bodyPr>
          <a:lstStyle/>
          <a:p>
            <a:r>
              <a:rPr lang="zh-CN" altLang="zh-CN" sz="4800" b="1" dirty="0" smtClean="0">
                <a:solidFill>
                  <a:srgbClr val="FF0000"/>
                </a:solidFill>
              </a:rPr>
              <a:t>大洞距地球约</a:t>
            </a:r>
            <a:r>
              <a:rPr lang="en-US" altLang="zh-CN" sz="4800" b="1" dirty="0" smtClean="0">
                <a:solidFill>
                  <a:srgbClr val="FF0000"/>
                </a:solidFill>
              </a:rPr>
              <a:t>60</a:t>
            </a:r>
            <a:r>
              <a:rPr lang="zh-CN" altLang="zh-CN" sz="4800" b="1" dirty="0" smtClean="0">
                <a:solidFill>
                  <a:srgbClr val="FF0000"/>
                </a:solidFill>
              </a:rPr>
              <a:t>亿至</a:t>
            </a:r>
            <a:r>
              <a:rPr lang="en-US" altLang="zh-CN" sz="4800" b="1" dirty="0" smtClean="0">
                <a:solidFill>
                  <a:srgbClr val="FF0000"/>
                </a:solidFill>
              </a:rPr>
              <a:t>100</a:t>
            </a:r>
            <a:r>
              <a:rPr lang="zh-CN" altLang="zh-CN" sz="4800" b="1" dirty="0" smtClean="0">
                <a:solidFill>
                  <a:srgbClr val="FF0000"/>
                </a:solidFill>
              </a:rPr>
              <a:t>亿光年远发现巨大空洞可能会颠覆</a:t>
            </a:r>
            <a:r>
              <a:rPr lang="en-US" altLang="zh-CN" sz="4800" b="1" dirty="0" smtClean="0">
                <a:solidFill>
                  <a:srgbClr val="FF0000"/>
                </a:solidFill>
              </a:rPr>
              <a:t>“</a:t>
            </a:r>
            <a:r>
              <a:rPr lang="zh-CN" altLang="zh-CN" sz="4800" b="1" dirty="0" smtClean="0">
                <a:solidFill>
                  <a:srgbClr val="FF0000"/>
                </a:solidFill>
              </a:rPr>
              <a:t>宇宙大爆炸</a:t>
            </a:r>
            <a:r>
              <a:rPr lang="en-US" altLang="zh-CN" sz="4800" b="1" dirty="0" smtClean="0">
                <a:solidFill>
                  <a:srgbClr val="FF0000"/>
                </a:solidFill>
              </a:rPr>
              <a:t>”</a:t>
            </a:r>
            <a:r>
              <a:rPr lang="zh-CN" altLang="zh-CN" sz="4800" b="1" dirty="0" smtClean="0">
                <a:solidFill>
                  <a:srgbClr val="FF0000"/>
                </a:solidFill>
              </a:rPr>
              <a:t>理论</a:t>
            </a:r>
            <a:r>
              <a:rPr lang="en-US" altLang="zh-CN" sz="4800" b="1" dirty="0" smtClean="0">
                <a:solidFill>
                  <a:srgbClr val="FF0000"/>
                </a:solidFill>
              </a:rPr>
              <a:t>.</a:t>
            </a:r>
            <a:endParaRPr lang="zh-CN" altLang="en-US" sz="48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gtEl>
                                        <p:attrNameLst>
                                          <p:attrName>fillcolor</p:attrName>
                                        </p:attrNameLst>
                                      </p:cBhvr>
                                      <p:tavLst>
                                        <p:tav tm="0">
                                          <p:val>
                                            <p:clrVal>
                                              <a:schemeClr val="accent2"/>
                                            </p:clrVal>
                                          </p:val>
                                        </p:tav>
                                        <p:tav tm="50000">
                                          <p:val>
                                            <p:clrVal>
                                              <a:schemeClr val="hlink"/>
                                            </p:clrVal>
                                          </p:val>
                                        </p:tav>
                                      </p:tavLst>
                                    </p:anim>
                                    <p:set>
                                      <p:cBhvr>
                                        <p:cTn id="15" dur="500"/>
                                        <p:tgtEl>
                                          <p:spTgt spid="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1000" autoRev="1" fill="hold">
                                          <p:stCondLst>
                                            <p:cond delay="0"/>
                                          </p:stCondLst>
                                        </p:cTn>
                                        <p:tgtEl>
                                          <p:spTgt spid="4"/>
                                        </p:tgtEl>
                                        <p:attrNameLst>
                                          <p:attrName>ppt_w</p:attrName>
                                        </p:attrNameLst>
                                      </p:cBhvr>
                                    </p:anim>
                                    <p:anim by="(#ppt_w*0.50)" calcmode="lin" valueType="num">
                                      <p:cBhvr>
                                        <p:cTn id="21" dur="1000" decel="50000" autoRev="1" fill="hold">
                                          <p:stCondLst>
                                            <p:cond delay="0"/>
                                          </p:stCondLst>
                                        </p:cTn>
                                        <p:tgtEl>
                                          <p:spTgt spid="4"/>
                                        </p:tgtEl>
                                        <p:attrNameLst>
                                          <p:attrName>ppt_x</p:attrName>
                                        </p:attrNameLst>
                                      </p:cBhvr>
                                    </p:anim>
                                    <p:anim from="(-#ppt_h/2)" to="(#ppt_y)" calcmode="lin" valueType="num">
                                      <p:cBhvr>
                                        <p:cTn id="22" dur="2000" fill="hold">
                                          <p:stCondLst>
                                            <p:cond delay="0"/>
                                          </p:stCondLst>
                                        </p:cTn>
                                        <p:tgtEl>
                                          <p:spTgt spid="4"/>
                                        </p:tgtEl>
                                        <p:attrNameLst>
                                          <p:attrName>ppt_y</p:attrName>
                                        </p:attrNameLst>
                                      </p:cBhvr>
                                    </p:anim>
                                    <p:animRot by="21600000">
                                      <p:cBhvr>
                                        <p:cTn id="23" dur="2000" fill="hold">
                                          <p:stCondLst>
                                            <p:cond delay="0"/>
                                          </p:stCondLst>
                                        </p:cTn>
                                        <p:tgtEl>
                                          <p:spTgt spid="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9" presetClass="entr" presetSubtype="5"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0" fill="hold"/>
                                        <p:tgtEl>
                                          <p:spTgt spid="3"/>
                                        </p:tgtEl>
                                        <p:attrNameLst>
                                          <p:attrName>ppt_w</p:attrName>
                                        </p:attrNameLst>
                                      </p:cBhvr>
                                      <p:tavLst>
                                        <p:tav tm="0">
                                          <p:val>
                                            <p:strVal val="#ppt_w"/>
                                          </p:val>
                                        </p:tav>
                                        <p:tav tm="100000">
                                          <p:val>
                                            <p:strVal val="#ppt_w"/>
                                          </p:val>
                                        </p:tav>
                                      </p:tavLst>
                                    </p:anim>
                                    <p:anim calcmode="lin" valueType="num">
                                      <p:cBhvr>
                                        <p:cTn id="29" dur="5000" fill="hold"/>
                                        <p:tgtEl>
                                          <p:spTgt spid="3"/>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7140416"/>
          </a:xfrm>
          <a:prstGeom prst="rect">
            <a:avLst/>
          </a:prstGeom>
        </p:spPr>
        <p:txBody>
          <a:bodyPr wrap="square">
            <a:spAutoFit/>
          </a:bodyPr>
          <a:lstStyle/>
          <a:p>
            <a:pPr algn="ctr">
              <a:defRPr/>
            </a:pPr>
            <a:r>
              <a:rPr lang="zh-CN" altLang="zh-CN" sz="4800" b="1" dirty="0" smtClean="0">
                <a:solidFill>
                  <a:srgbClr val="FF0000"/>
                </a:solidFill>
              </a:rPr>
              <a:t>宇宙空洞不空</a:t>
            </a:r>
            <a:endParaRPr lang="en-US" altLang="zh-CN" sz="4800" b="1" dirty="0" smtClean="0">
              <a:solidFill>
                <a:srgbClr val="FF0000"/>
              </a:solidFill>
            </a:endParaRPr>
          </a:p>
          <a:p>
            <a:pPr algn="ctr">
              <a:defRPr/>
            </a:pPr>
            <a:r>
              <a:rPr lang="zh-CN" altLang="zh-CN" sz="4400" b="1" dirty="0" smtClean="0">
                <a:solidFill>
                  <a:srgbClr val="FF0000"/>
                </a:solidFill>
              </a:rPr>
              <a:t>宇宙黑色虚空并不空，那里也有物质，只是其物理规律与我们眼中的物质世界有所不同。正如人们夜晚在大街上行走通常只会依靠路灯来观察物体而忽视夜幕一样，人们在观察宇宙时首先也是注意闪亮的星星而忽视漆黑的夜空，这是我们天生的思维定式。但是，这样做可能产生对宇宙的偏见。</a:t>
            </a:r>
            <a:r>
              <a:rPr lang="en-US" altLang="zh-CN" sz="4400" b="1" dirty="0" smtClean="0">
                <a:solidFill>
                  <a:srgbClr val="FF0000"/>
                </a:solidFill>
              </a:rPr>
              <a:t> </a:t>
            </a:r>
            <a:endParaRPr lang="zh-CN" altLang="zh-CN" sz="4400" b="1" dirty="0" smtClean="0">
              <a:solidFill>
                <a:srgbClr val="FF0000"/>
              </a:solidFill>
            </a:endParaRPr>
          </a:p>
          <a:p>
            <a:endParaRPr lang="zh-CN" altLang="en-US"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1"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1000" autoRev="1" fill="hold">
                                          <p:stCondLst>
                                            <p:cond delay="0"/>
                                          </p:stCondLst>
                                        </p:cTn>
                                        <p:tgtEl>
                                          <p:spTgt spid="2"/>
                                        </p:tgtEl>
                                        <p:attrNameLst>
                                          <p:attrName>ppt_w</p:attrName>
                                        </p:attrNameLst>
                                      </p:cBhvr>
                                    </p:anim>
                                    <p:anim by="(#ppt_w*0.50)" calcmode="lin" valueType="num">
                                      <p:cBhvr>
                                        <p:cTn id="14" dur="1000" decel="50000" autoRev="1" fill="hold">
                                          <p:stCondLst>
                                            <p:cond delay="0"/>
                                          </p:stCondLst>
                                        </p:cTn>
                                        <p:tgtEl>
                                          <p:spTgt spid="2"/>
                                        </p:tgtEl>
                                        <p:attrNameLst>
                                          <p:attrName>ppt_x</p:attrName>
                                        </p:attrNameLst>
                                      </p:cBhvr>
                                    </p:anim>
                                    <p:anim from="(-#ppt_h/2)" to="(#ppt_y)" calcmode="lin" valueType="num">
                                      <p:cBhvr>
                                        <p:cTn id="15" dur="2000" fill="hold">
                                          <p:stCondLst>
                                            <p:cond delay="0"/>
                                          </p:stCondLst>
                                        </p:cTn>
                                        <p:tgtEl>
                                          <p:spTgt spid="2"/>
                                        </p:tgtEl>
                                        <p:attrNameLst>
                                          <p:attrName>ppt_y</p:attrName>
                                        </p:attrNameLst>
                                      </p:cBhvr>
                                    </p:anim>
                                    <p:animRot by="21600000">
                                      <p:cBhvr>
                                        <p:cTn id="16" dur="2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研究表明：逆行黑洞可涌出更多喷气流"/>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0" y="0"/>
            <a:ext cx="9144000" cy="1938992"/>
          </a:xfrm>
          <a:prstGeom prst="rect">
            <a:avLst/>
          </a:prstGeom>
        </p:spPr>
        <p:txBody>
          <a:bodyPr wrap="square">
            <a:spAutoFit/>
          </a:bodyPr>
          <a:lstStyle/>
          <a:p>
            <a:pPr>
              <a:defRPr/>
            </a:pPr>
            <a:r>
              <a:rPr lang="zh-CN" altLang="en-US" sz="4000" b="1" dirty="0" smtClean="0">
                <a:solidFill>
                  <a:srgbClr val="66FFFF"/>
                </a:solidFill>
              </a:rPr>
              <a:t>科学家们一直认为，黑洞</a:t>
            </a:r>
            <a:r>
              <a:rPr lang="zh-CN" altLang="zh-CN" sz="4000" b="1" dirty="0" smtClean="0">
                <a:solidFill>
                  <a:srgbClr val="66FFFF"/>
                </a:solidFill>
              </a:rPr>
              <a:t>是一个巨大的时间和空间的扭曲体，</a:t>
            </a:r>
            <a:r>
              <a:rPr lang="zh-CN" altLang="en-US" sz="4000" b="1" dirty="0" smtClean="0">
                <a:solidFill>
                  <a:srgbClr val="66FFFF"/>
                </a:solidFill>
              </a:rPr>
              <a:t>是一种密度极高的天体，具有一个极强的引力场。</a:t>
            </a:r>
            <a:endParaRPr lang="zh-CN" altLang="zh-CN" sz="4000" b="1" dirty="0" smtClean="0">
              <a:solidFill>
                <a:srgbClr val="66FFFF"/>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by="(-#ppt_w*2)" calcmode="lin" valueType="num">
                                      <p:cBhvr rctx="PPT">
                                        <p:cTn id="11" dur="1000" autoRev="1" fill="hold">
                                          <p:stCondLst>
                                            <p:cond delay="0"/>
                                          </p:stCondLst>
                                        </p:cTn>
                                        <p:tgtEl>
                                          <p:spTgt spid="4"/>
                                        </p:tgtEl>
                                        <p:attrNameLst>
                                          <p:attrName>ppt_w</p:attrName>
                                        </p:attrNameLst>
                                      </p:cBhvr>
                                    </p:anim>
                                    <p:anim by="(#ppt_w*0.50)" calcmode="lin" valueType="num">
                                      <p:cBhvr>
                                        <p:cTn id="12" dur="1000" decel="50000" autoRev="1" fill="hold">
                                          <p:stCondLst>
                                            <p:cond delay="0"/>
                                          </p:stCondLst>
                                        </p:cTn>
                                        <p:tgtEl>
                                          <p:spTgt spid="4"/>
                                        </p:tgtEl>
                                        <p:attrNameLst>
                                          <p:attrName>ppt_x</p:attrName>
                                        </p:attrNameLst>
                                      </p:cBhvr>
                                    </p:anim>
                                    <p:anim from="(-#ppt_h/2)" to="(#ppt_y)" calcmode="lin" valueType="num">
                                      <p:cBhvr>
                                        <p:cTn id="13" dur="2000" fill="hold">
                                          <p:stCondLst>
                                            <p:cond delay="0"/>
                                          </p:stCondLst>
                                        </p:cTn>
                                        <p:tgtEl>
                                          <p:spTgt spid="4"/>
                                        </p:tgtEl>
                                        <p:attrNameLst>
                                          <p:attrName>ppt_y</p:attrName>
                                        </p:attrNameLst>
                                      </p:cBhvr>
                                    </p:anim>
                                    <p:animRot by="21600000">
                                      <p:cBhvr>
                                        <p:cTn id="14" dur="2000" fill="hold">
                                          <p:stCondLst>
                                            <p:cond delay="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0" fill="hold"/>
                                        <p:tgtEl>
                                          <p:spTgt spid="1026"/>
                                        </p:tgtEl>
                                        <p:attrNameLst>
                                          <p:attrName>ppt_w</p:attrName>
                                        </p:attrNameLst>
                                      </p:cBhvr>
                                      <p:tavLst>
                                        <p:tav tm="0" fmla="#ppt_w*sin(2.5*pi*$)">
                                          <p:val>
                                            <p:fltVal val="0"/>
                                          </p:val>
                                        </p:tav>
                                        <p:tav tm="100000">
                                          <p:val>
                                            <p:fltVal val="1"/>
                                          </p:val>
                                        </p:tav>
                                      </p:tavLst>
                                    </p:anim>
                                    <p:anim calcmode="lin" valueType="num">
                                      <p:cBhvr>
                                        <p:cTn id="20"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xu\Pictures\a3.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123" name="Rectangle 3"/>
          <p:cNvSpPr>
            <a:spLocks noChangeArrowheads="1"/>
          </p:cNvSpPr>
          <p:nvPr/>
        </p:nvSpPr>
        <p:spPr bwMode="auto">
          <a:xfrm>
            <a:off x="2590800" y="533400"/>
            <a:ext cx="184150" cy="701675"/>
          </a:xfrm>
          <a:prstGeom prst="rect">
            <a:avLst/>
          </a:prstGeom>
          <a:noFill/>
          <a:ln w="9525">
            <a:noFill/>
            <a:miter lim="800000"/>
            <a:headEnd/>
            <a:tailEnd/>
          </a:ln>
          <a:effectLst/>
        </p:spPr>
        <p:txBody>
          <a:bodyPr wrap="none">
            <a:spAutoFit/>
          </a:bodyPr>
          <a:lstStyle/>
          <a:p>
            <a:endParaRPr lang="zh-CN" altLang="zh-CN" sz="4000">
              <a:solidFill>
                <a:srgbClr val="000000"/>
              </a:solidFill>
              <a:latin typeface="宋体" pitchFamily="2" charset="-122"/>
            </a:endParaRPr>
          </a:p>
        </p:txBody>
      </p:sp>
      <p:sp>
        <p:nvSpPr>
          <p:cNvPr id="5" name="矩形 4"/>
          <p:cNvSpPr/>
          <p:nvPr/>
        </p:nvSpPr>
        <p:spPr>
          <a:xfrm>
            <a:off x="0" y="4057233"/>
            <a:ext cx="9144000" cy="2800767"/>
          </a:xfrm>
          <a:prstGeom prst="rect">
            <a:avLst/>
          </a:prstGeom>
        </p:spPr>
        <p:txBody>
          <a:bodyPr wrap="square">
            <a:spAutoFit/>
          </a:bodyPr>
          <a:lstStyle/>
          <a:p>
            <a:r>
              <a:rPr lang="en-US" altLang="zh-CN" sz="4400" b="1" dirty="0" smtClean="0">
                <a:solidFill>
                  <a:srgbClr val="1AFFFA"/>
                </a:solidFill>
              </a:rPr>
              <a:t>NASA</a:t>
            </a:r>
            <a:r>
              <a:rPr lang="zh-CN" altLang="en-US" sz="4400" b="1" dirty="0" smtClean="0">
                <a:solidFill>
                  <a:srgbClr val="1AFFFA"/>
                </a:solidFill>
              </a:rPr>
              <a:t>发现了宇宙中一个巨大的暗分子云是宇宙内的一个巨大空洞，位于蛇夫座一个活跃的星团中部</a:t>
            </a:r>
            <a:r>
              <a:rPr lang="en-US" altLang="zh-CN" sz="4400" b="1" dirty="0" smtClean="0">
                <a:solidFill>
                  <a:srgbClr val="1AFFFA"/>
                </a:solidFill>
              </a:rPr>
              <a:t>,</a:t>
            </a:r>
            <a:r>
              <a:rPr lang="zh-CN" altLang="en-US" sz="4400" b="1" dirty="0" smtClean="0">
                <a:solidFill>
                  <a:srgbClr val="1AFFFA"/>
                </a:solidFill>
              </a:rPr>
              <a:t>距地球约</a:t>
            </a:r>
            <a:r>
              <a:rPr lang="en-US" altLang="zh-CN" sz="4400" b="1" dirty="0" smtClean="0">
                <a:solidFill>
                  <a:srgbClr val="1AFFFA"/>
                </a:solidFill>
              </a:rPr>
              <a:t>500</a:t>
            </a:r>
            <a:r>
              <a:rPr lang="zh-CN" altLang="en-US" sz="4400" b="1" dirty="0" smtClean="0">
                <a:solidFill>
                  <a:srgbClr val="1AFFFA"/>
                </a:solidFill>
              </a:rPr>
              <a:t>光年，宽度达到</a:t>
            </a:r>
            <a:r>
              <a:rPr lang="en-US" altLang="zh-CN" sz="4400" b="1" dirty="0" smtClean="0">
                <a:solidFill>
                  <a:srgbClr val="1AFFFA"/>
                </a:solidFill>
              </a:rPr>
              <a:t>0.5</a:t>
            </a:r>
            <a:r>
              <a:rPr lang="zh-CN" altLang="en-US" sz="4400" b="1" dirty="0" smtClean="0">
                <a:solidFill>
                  <a:srgbClr val="1AFFFA"/>
                </a:solidFill>
              </a:rPr>
              <a:t>光年。</a:t>
            </a:r>
            <a:endParaRPr lang="zh-CN" altLang="en-US" sz="4400" b="1" dirty="0">
              <a:solidFill>
                <a:srgbClr val="1AFFFA"/>
              </a:solidFill>
            </a:endParaRPr>
          </a:p>
        </p:txBody>
      </p:sp>
      <p:sp>
        <p:nvSpPr>
          <p:cNvPr id="6" name="标题 5"/>
          <p:cNvSpPr>
            <a:spLocks noGrp="1"/>
          </p:cNvSpPr>
          <p:nvPr>
            <p:ph type="title" idx="4294967295"/>
          </p:nvPr>
        </p:nvSpPr>
        <p:spPr>
          <a:xfrm>
            <a:off x="0" y="274638"/>
            <a:ext cx="9144000" cy="1143000"/>
          </a:xfrm>
        </p:spPr>
        <p:txBody>
          <a:bodyPr>
            <a:noAutofit/>
          </a:bodyPr>
          <a:lstStyle/>
          <a:p>
            <a:r>
              <a:rPr lang="zh-CN" altLang="zh-CN" sz="8000" kern="1200" dirty="0" smtClean="0">
                <a:solidFill>
                  <a:srgbClr val="1AFFFA"/>
                </a:solidFill>
                <a:latin typeface="宋体"/>
                <a:ea typeface="宋体"/>
                <a:cs typeface="+mj-cs"/>
              </a:rPr>
              <a:t>巴纳德</a:t>
            </a:r>
            <a:r>
              <a:rPr lang="en-US" altLang="zh-CN" sz="8000" kern="1200" dirty="0" smtClean="0">
                <a:solidFill>
                  <a:srgbClr val="1AFFFA"/>
                </a:solidFill>
                <a:latin typeface="宋体"/>
                <a:ea typeface="宋体"/>
                <a:cs typeface="+mj-cs"/>
              </a:rPr>
              <a:t>68</a:t>
            </a:r>
            <a:r>
              <a:rPr lang="zh-CN" altLang="zh-CN" sz="8000" kern="1200" dirty="0" smtClean="0">
                <a:solidFill>
                  <a:srgbClr val="1AFFFA"/>
                </a:solidFill>
                <a:latin typeface="宋体"/>
                <a:ea typeface="宋体"/>
                <a:cs typeface="+mj-cs"/>
              </a:rPr>
              <a:t>宇宙空洞</a:t>
            </a:r>
            <a:endParaRPr lang="zh-CN" altLang="en-US" sz="8000"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1000" autoRev="1" fill="hold">
                                          <p:stCondLst>
                                            <p:cond delay="0"/>
                                          </p:stCondLst>
                                        </p:cTn>
                                        <p:tgtEl>
                                          <p:spTgt spid="5"/>
                                        </p:tgtEl>
                                        <p:attrNameLst>
                                          <p:attrName>ppt_w</p:attrName>
                                        </p:attrNameLst>
                                      </p:cBhvr>
                                    </p:anim>
                                    <p:anim by="(#ppt_w*0.50)" calcmode="lin" valueType="num">
                                      <p:cBhvr>
                                        <p:cTn id="21" dur="1000" decel="50000" autoRev="1" fill="hold">
                                          <p:stCondLst>
                                            <p:cond delay="0"/>
                                          </p:stCondLst>
                                        </p:cTn>
                                        <p:tgtEl>
                                          <p:spTgt spid="5"/>
                                        </p:tgtEl>
                                        <p:attrNameLst>
                                          <p:attrName>ppt_x</p:attrName>
                                        </p:attrNameLst>
                                      </p:cBhvr>
                                    </p:anim>
                                    <p:anim from="(-#ppt_h/2)" to="(#ppt_y)" calcmode="lin" valueType="num">
                                      <p:cBhvr>
                                        <p:cTn id="22" dur="2000" fill="hold">
                                          <p:stCondLst>
                                            <p:cond delay="0"/>
                                          </p:stCondLst>
                                        </p:cTn>
                                        <p:tgtEl>
                                          <p:spTgt spid="5"/>
                                        </p:tgtEl>
                                        <p:attrNameLst>
                                          <p:attrName>ppt_y</p:attrName>
                                        </p:attrNameLst>
                                      </p:cBhvr>
                                    </p:anim>
                                    <p:animRot by="21600000">
                                      <p:cBhvr>
                                        <p:cTn id="23" dur="2000" fill="hold">
                                          <p:stCondLst>
                                            <p:cond delay="0"/>
                                          </p:stCondLst>
                                        </p:cTn>
                                        <p:tgtEl>
                                          <p:spTgt spid="5"/>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770" decel="100000"/>
                                        <p:tgtEl>
                                          <p:spTgt spid="5122"/>
                                        </p:tgtEl>
                                      </p:cBhvr>
                                    </p:animEffect>
                                    <p:animScale>
                                      <p:cBhvr>
                                        <p:cTn id="29" dur="770" decel="100000"/>
                                        <p:tgtEl>
                                          <p:spTgt spid="5122"/>
                                        </p:tgtEl>
                                      </p:cBhvr>
                                      <p:from x="10000" y="10000"/>
                                      <p:to x="200000" y="450000"/>
                                    </p:animScale>
                                    <p:animScale>
                                      <p:cBhvr>
                                        <p:cTn id="30" dur="1230" accel="100000" fill="hold">
                                          <p:stCondLst>
                                            <p:cond delay="770"/>
                                          </p:stCondLst>
                                        </p:cTn>
                                        <p:tgtEl>
                                          <p:spTgt spid="5122"/>
                                        </p:tgtEl>
                                      </p:cBhvr>
                                      <p:from x="200000" y="450000"/>
                                      <p:to x="100000" y="100000"/>
                                    </p:animScale>
                                    <p:set>
                                      <p:cBhvr>
                                        <p:cTn id="31" dur="770" fill="hold"/>
                                        <p:tgtEl>
                                          <p:spTgt spid="5122"/>
                                        </p:tgtEl>
                                        <p:attrNameLst>
                                          <p:attrName>ppt_x</p:attrName>
                                        </p:attrNameLst>
                                      </p:cBhvr>
                                      <p:to>
                                        <p:strVal val="(0.5)"/>
                                      </p:to>
                                    </p:set>
                                    <p:anim from="(0.5)" to="(#ppt_x)" calcmode="lin" valueType="num">
                                      <p:cBhvr>
                                        <p:cTn id="32" dur="1230" accel="100000" fill="hold">
                                          <p:stCondLst>
                                            <p:cond delay="770"/>
                                          </p:stCondLst>
                                        </p:cTn>
                                        <p:tgtEl>
                                          <p:spTgt spid="5122"/>
                                        </p:tgtEl>
                                        <p:attrNameLst>
                                          <p:attrName>ppt_x</p:attrName>
                                        </p:attrNameLst>
                                      </p:cBhvr>
                                    </p:anim>
                                    <p:set>
                                      <p:cBhvr>
                                        <p:cTn id="33" dur="770" fill="hold"/>
                                        <p:tgtEl>
                                          <p:spTgt spid="5122"/>
                                        </p:tgtEl>
                                        <p:attrNameLst>
                                          <p:attrName>ppt_y</p:attrName>
                                        </p:attrNameLst>
                                      </p:cBhvr>
                                      <p:to>
                                        <p:strVal val="(#ppt_y+0.4)"/>
                                      </p:to>
                                    </p:set>
                                    <p:anim from="(#ppt_y+0.4)" to="(#ppt_y)" calcmode="lin" valueType="num">
                                      <p:cBhvr>
                                        <p:cTn id="34" dur="1230" accel="100000" fill="hold">
                                          <p:stCondLst>
                                            <p:cond delay="770"/>
                                          </p:stCondLst>
                                        </p:cTn>
                                        <p:tgtEl>
                                          <p:spTgt spid="51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740307"/>
          </a:xfrm>
          <a:prstGeom prst="rect">
            <a:avLst/>
          </a:prstGeom>
        </p:spPr>
        <p:txBody>
          <a:bodyPr wrap="square">
            <a:spAutoFit/>
          </a:bodyPr>
          <a:lstStyle/>
          <a:p>
            <a:r>
              <a:rPr lang="en-US" altLang="zh-CN" sz="3600" b="1" dirty="0" smtClean="0">
                <a:solidFill>
                  <a:srgbClr val="FF0000"/>
                </a:solidFill>
              </a:rPr>
              <a:t>“</a:t>
            </a:r>
            <a:r>
              <a:rPr lang="zh-CN" altLang="zh-CN" sz="3600" b="1" dirty="0" smtClean="0">
                <a:solidFill>
                  <a:srgbClr val="FF0000"/>
                </a:solidFill>
              </a:rPr>
              <a:t>哈勃</a:t>
            </a:r>
            <a:r>
              <a:rPr lang="en-US" altLang="zh-CN" sz="3600" b="1" dirty="0" smtClean="0">
                <a:solidFill>
                  <a:srgbClr val="FF0000"/>
                </a:solidFill>
              </a:rPr>
              <a:t>”</a:t>
            </a:r>
            <a:r>
              <a:rPr lang="zh-CN" altLang="zh-CN" sz="3600" b="1" dirty="0" smtClean="0">
                <a:solidFill>
                  <a:srgbClr val="FF0000"/>
                </a:solidFill>
              </a:rPr>
              <a:t>太空望远镜</a:t>
            </a:r>
            <a:r>
              <a:rPr lang="en-US" altLang="zh-CN" sz="3600" b="1" dirty="0" smtClean="0">
                <a:solidFill>
                  <a:srgbClr val="FF0000"/>
                </a:solidFill>
              </a:rPr>
              <a:t>1999.12</a:t>
            </a:r>
            <a:r>
              <a:rPr lang="zh-CN" altLang="en-US" sz="3600" b="1" dirty="0" smtClean="0">
                <a:solidFill>
                  <a:srgbClr val="FF0000"/>
                </a:solidFill>
              </a:rPr>
              <a:t>首</a:t>
            </a:r>
            <a:r>
              <a:rPr lang="zh-CN" altLang="zh-CN" sz="3600" b="1" dirty="0" smtClean="0">
                <a:solidFill>
                  <a:srgbClr val="FF0000"/>
                </a:solidFill>
              </a:rPr>
              <a:t>次捕捉到</a:t>
            </a:r>
            <a:r>
              <a:rPr lang="en-US" altLang="zh-CN" sz="3600" b="1" dirty="0" smtClean="0">
                <a:solidFill>
                  <a:srgbClr val="FF0000"/>
                </a:solidFill>
              </a:rPr>
              <a:t>NGC 1999</a:t>
            </a:r>
            <a:r>
              <a:rPr lang="zh-CN" altLang="zh-CN" sz="3600" b="1" dirty="0" smtClean="0">
                <a:solidFill>
                  <a:srgbClr val="FF0000"/>
                </a:solidFill>
              </a:rPr>
              <a:t>星云的照片。天文学家原本认为，星云中的一个黑点是一团温度更低的气体和尘埃，由于密度太大，阻滞了路过的可见光。但是，欧洲航天局</a:t>
            </a:r>
            <a:r>
              <a:rPr lang="en-US" altLang="zh-CN" sz="3600" b="1" dirty="0" smtClean="0">
                <a:solidFill>
                  <a:srgbClr val="FF0000"/>
                </a:solidFill>
              </a:rPr>
              <a:t>“</a:t>
            </a:r>
            <a:r>
              <a:rPr lang="zh-CN" altLang="zh-CN" sz="3600" b="1" dirty="0" smtClean="0">
                <a:solidFill>
                  <a:srgbClr val="FF0000"/>
                </a:solidFill>
              </a:rPr>
              <a:t>赫歇尔</a:t>
            </a:r>
            <a:r>
              <a:rPr lang="en-US" altLang="zh-CN" sz="3600" b="1" dirty="0" smtClean="0">
                <a:solidFill>
                  <a:srgbClr val="FF0000"/>
                </a:solidFill>
              </a:rPr>
              <a:t>”</a:t>
            </a:r>
            <a:r>
              <a:rPr lang="zh-CN" altLang="zh-CN" sz="3600" b="1" dirty="0" smtClean="0">
                <a:solidFill>
                  <a:srgbClr val="FF0000"/>
                </a:solidFill>
              </a:rPr>
              <a:t>太空望远镜拍摄的最新照片却显示，那个气体尘埃团其实是一片漆黑</a:t>
            </a:r>
            <a:r>
              <a:rPr lang="zh-CN" altLang="en-US" sz="3600" b="1" dirty="0" smtClean="0">
                <a:solidFill>
                  <a:srgbClr val="FF0000"/>
                </a:solidFill>
              </a:rPr>
              <a:t>的</a:t>
            </a:r>
            <a:r>
              <a:rPr lang="zh-CN" altLang="zh-CN" sz="3600" b="1" dirty="0" smtClean="0">
                <a:solidFill>
                  <a:srgbClr val="FF0000"/>
                </a:solidFill>
              </a:rPr>
              <a:t>空洞。天文学家认为，空洞跨度为</a:t>
            </a:r>
            <a:r>
              <a:rPr lang="en-US" altLang="zh-CN" sz="3600" b="1" dirty="0" smtClean="0">
                <a:solidFill>
                  <a:srgbClr val="FF0000"/>
                </a:solidFill>
              </a:rPr>
              <a:t>0.2</a:t>
            </a:r>
            <a:r>
              <a:rPr lang="zh-CN" altLang="zh-CN" sz="3600" b="1" dirty="0" smtClean="0">
                <a:solidFill>
                  <a:srgbClr val="FF0000"/>
                </a:solidFill>
              </a:rPr>
              <a:t>光年，源于附近</a:t>
            </a:r>
            <a:r>
              <a:rPr lang="en-US" altLang="zh-CN" sz="3600" b="1" dirty="0" smtClean="0">
                <a:solidFill>
                  <a:srgbClr val="FF0000"/>
                </a:solidFill>
              </a:rPr>
              <a:t>“</a:t>
            </a:r>
            <a:r>
              <a:rPr lang="zh-CN" altLang="zh-CN" sz="3600" b="1" dirty="0" smtClean="0">
                <a:solidFill>
                  <a:srgbClr val="FF0000"/>
                </a:solidFill>
              </a:rPr>
              <a:t>恒星胚胎</a:t>
            </a:r>
            <a:r>
              <a:rPr lang="en-US" altLang="zh-CN" sz="3600" b="1" dirty="0" smtClean="0">
                <a:solidFill>
                  <a:srgbClr val="FF0000"/>
                </a:solidFill>
              </a:rPr>
              <a:t>”V380 </a:t>
            </a:r>
            <a:r>
              <a:rPr lang="en-US" altLang="zh-CN" sz="3600" b="1" dirty="0" err="1" smtClean="0">
                <a:solidFill>
                  <a:srgbClr val="FF0000"/>
                </a:solidFill>
              </a:rPr>
              <a:t>Ori</a:t>
            </a:r>
            <a:r>
              <a:rPr lang="zh-CN" altLang="zh-CN" sz="3600" b="1" dirty="0" smtClean="0">
                <a:solidFill>
                  <a:srgbClr val="FF0000"/>
                </a:solidFill>
              </a:rPr>
              <a:t>的不规则诞生过程。这颗原恒星的质量已经是太阳质量的</a:t>
            </a:r>
            <a:r>
              <a:rPr lang="en-US" altLang="zh-CN" sz="3600" b="1" dirty="0" smtClean="0">
                <a:solidFill>
                  <a:srgbClr val="FF0000"/>
                </a:solidFill>
              </a:rPr>
              <a:t>3.5</a:t>
            </a:r>
            <a:r>
              <a:rPr lang="zh-CN" altLang="zh-CN" sz="3600" b="1" dirty="0" smtClean="0">
                <a:solidFill>
                  <a:srgbClr val="FF0000"/>
                </a:solidFill>
              </a:rPr>
              <a:t>倍。研究小组认为，原恒星从南北两极喷射超高速的柱状气体，驱散其形成中产生的</a:t>
            </a:r>
            <a:r>
              <a:rPr lang="en-US" altLang="zh-CN" sz="3600" b="1" dirty="0" smtClean="0">
                <a:solidFill>
                  <a:srgbClr val="FF0000"/>
                </a:solidFill>
              </a:rPr>
              <a:t>“</a:t>
            </a:r>
            <a:r>
              <a:rPr lang="zh-CN" altLang="zh-CN" sz="3600" b="1" dirty="0" smtClean="0">
                <a:solidFill>
                  <a:srgbClr val="FF0000"/>
                </a:solidFill>
              </a:rPr>
              <a:t>边角料</a:t>
            </a:r>
            <a:r>
              <a:rPr lang="en-US" altLang="zh-CN" sz="3600" b="1" dirty="0" smtClean="0">
                <a:solidFill>
                  <a:srgbClr val="FF0000"/>
                </a:solidFill>
              </a:rPr>
              <a:t>”</a:t>
            </a:r>
            <a:r>
              <a:rPr lang="zh-CN" altLang="zh-CN" sz="3600" b="1" dirty="0" smtClean="0">
                <a:solidFill>
                  <a:srgbClr val="FF0000"/>
                </a:solidFill>
              </a:rPr>
              <a:t>，表明它正接近于成熟。</a:t>
            </a:r>
            <a:endParaRPr lang="zh-CN" altLang="en-US" sz="36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1"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1000" autoRev="1" fill="hold">
                                          <p:stCondLst>
                                            <p:cond delay="0"/>
                                          </p:stCondLst>
                                        </p:cTn>
                                        <p:tgtEl>
                                          <p:spTgt spid="2"/>
                                        </p:tgtEl>
                                        <p:attrNameLst>
                                          <p:attrName>ppt_w</p:attrName>
                                        </p:attrNameLst>
                                      </p:cBhvr>
                                    </p:anim>
                                    <p:anim by="(#ppt_w*0.50)" calcmode="lin" valueType="num">
                                      <p:cBhvr>
                                        <p:cTn id="14" dur="1000" decel="50000" autoRev="1" fill="hold">
                                          <p:stCondLst>
                                            <p:cond delay="0"/>
                                          </p:stCondLst>
                                        </p:cTn>
                                        <p:tgtEl>
                                          <p:spTgt spid="2"/>
                                        </p:tgtEl>
                                        <p:attrNameLst>
                                          <p:attrName>ppt_x</p:attrName>
                                        </p:attrNameLst>
                                      </p:cBhvr>
                                    </p:anim>
                                    <p:anim from="(-#ppt_h/2)" to="(#ppt_y)" calcmode="lin" valueType="num">
                                      <p:cBhvr>
                                        <p:cTn id="15" dur="2000" fill="hold">
                                          <p:stCondLst>
                                            <p:cond delay="0"/>
                                          </p:stCondLst>
                                        </p:cTn>
                                        <p:tgtEl>
                                          <p:spTgt spid="2"/>
                                        </p:tgtEl>
                                        <p:attrNameLst>
                                          <p:attrName>ppt_y</p:attrName>
                                        </p:attrNameLst>
                                      </p:cBhvr>
                                    </p:anim>
                                    <p:animRot by="21600000">
                                      <p:cBhvr>
                                        <p:cTn id="16" dur="2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空洞位于猎户星座的NGC 1999星云中"/>
          <p:cNvPicPr>
            <a:picLocks noChangeAspect="1" noChangeArrowheads="1"/>
          </p:cNvPicPr>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5715000"/>
            <a:ext cx="9144000" cy="1143000"/>
          </a:xfrm>
        </p:spPr>
        <p:txBody>
          <a:bodyPr>
            <a:noAutofit/>
          </a:bodyPr>
          <a:lstStyle/>
          <a:p>
            <a:r>
              <a:rPr lang="en-US" altLang="zh-CN" sz="8000" kern="1200" dirty="0" smtClean="0">
                <a:solidFill>
                  <a:srgbClr val="1AFFFA"/>
                </a:solidFill>
                <a:latin typeface="Calibri"/>
                <a:ea typeface="宋体"/>
                <a:cs typeface="+mj-cs"/>
              </a:rPr>
              <a:t>NGC 1999</a:t>
            </a:r>
            <a:r>
              <a:rPr lang="zh-CN" altLang="zh-CN" sz="8000" kern="1200" dirty="0" smtClean="0">
                <a:solidFill>
                  <a:srgbClr val="1AFFFA"/>
                </a:solidFill>
                <a:latin typeface="Calibri"/>
                <a:ea typeface="宋体"/>
                <a:cs typeface="+mj-cs"/>
              </a:rPr>
              <a:t>星云空洞</a:t>
            </a:r>
            <a:endParaRPr lang="zh-CN" altLang="en-US" sz="8000" dirty="0">
              <a:solidFill>
                <a:srgbClr val="1AFFFA"/>
              </a:solidFill>
            </a:endParaRPr>
          </a:p>
        </p:txBody>
      </p:sp>
      <p:sp>
        <p:nvSpPr>
          <p:cNvPr id="5" name="矩形 4"/>
          <p:cNvSpPr/>
          <p:nvPr/>
        </p:nvSpPr>
        <p:spPr>
          <a:xfrm>
            <a:off x="0" y="2420888"/>
            <a:ext cx="9144000" cy="2862322"/>
          </a:xfrm>
          <a:prstGeom prst="rect">
            <a:avLst/>
          </a:prstGeom>
        </p:spPr>
        <p:txBody>
          <a:bodyPr wrap="square">
            <a:spAutoFit/>
          </a:bodyPr>
          <a:lstStyle/>
          <a:p>
            <a:r>
              <a:rPr lang="zh-CN" altLang="en-US" sz="6000" dirty="0" smtClean="0">
                <a:solidFill>
                  <a:srgbClr val="1AFFFA"/>
                </a:solidFill>
              </a:rPr>
              <a:t>在用可见光观测时，巴纳德</a:t>
            </a:r>
            <a:r>
              <a:rPr lang="en-US" altLang="zh-CN" sz="6000" dirty="0" smtClean="0">
                <a:solidFill>
                  <a:srgbClr val="1AFFFA"/>
                </a:solidFill>
              </a:rPr>
              <a:t>68</a:t>
            </a:r>
            <a:r>
              <a:rPr lang="zh-CN" altLang="en-US" sz="6000" dirty="0" smtClean="0">
                <a:solidFill>
                  <a:srgbClr val="1AFFFA"/>
                </a:solidFill>
              </a:rPr>
              <a:t>漆黑一片，好似一个巨大的空洞</a:t>
            </a:r>
            <a:endParaRPr lang="zh-CN" altLang="en-US" sz="6000" dirty="0"/>
          </a:p>
        </p:txBody>
      </p:sp>
      <p:sp>
        <p:nvSpPr>
          <p:cNvPr id="6" name="矩形 5"/>
          <p:cNvSpPr/>
          <p:nvPr/>
        </p:nvSpPr>
        <p:spPr>
          <a:xfrm>
            <a:off x="3786182" y="1214422"/>
            <a:ext cx="1837362" cy="584775"/>
          </a:xfrm>
          <a:prstGeom prst="rect">
            <a:avLst/>
          </a:prstGeom>
        </p:spPr>
        <p:txBody>
          <a:bodyPr wrap="none">
            <a:spAutoFit/>
          </a:bodyPr>
          <a:lstStyle/>
          <a:p>
            <a:r>
              <a:rPr lang="zh-CN" altLang="en-US" sz="3200" b="1" dirty="0" smtClean="0">
                <a:solidFill>
                  <a:srgbClr val="1AFFFA"/>
                </a:solidFill>
              </a:rPr>
              <a:t>巴纳德</a:t>
            </a:r>
            <a:r>
              <a:rPr lang="en-US" altLang="zh-CN" sz="3200" b="1" dirty="0" smtClean="0">
                <a:solidFill>
                  <a:srgbClr val="1AFFFA"/>
                </a:solidFill>
              </a:rPr>
              <a:t>68</a:t>
            </a:r>
            <a:endParaRPr lang="zh-CN" altLang="en-US" sz="3200" b="1" dirty="0"/>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0" fill="hold"/>
                                        <p:tgtEl>
                                          <p:spTgt spid="4098"/>
                                        </p:tgtEl>
                                        <p:attrNameLst>
                                          <p:attrName>ppt_w</p:attrName>
                                        </p:attrNameLst>
                                      </p:cBhvr>
                                      <p:tavLst>
                                        <p:tav tm="0" fmla="#ppt_w*sin(2.5*pi*$)">
                                          <p:val>
                                            <p:fltVal val="0"/>
                                          </p:val>
                                        </p:tav>
                                        <p:tav tm="100000">
                                          <p:val>
                                            <p:fltVal val="1"/>
                                          </p:val>
                                        </p:tav>
                                      </p:tavLst>
                                    </p:anim>
                                    <p:anim calcmode="lin" valueType="num">
                                      <p:cBhvr>
                                        <p:cTn id="8" dur="5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1000" autoRev="1" fill="hold">
                                          <p:stCondLst>
                                            <p:cond delay="0"/>
                                          </p:stCondLst>
                                        </p:cTn>
                                        <p:tgtEl>
                                          <p:spTgt spid="5"/>
                                        </p:tgtEl>
                                        <p:attrNameLst>
                                          <p:attrName>ppt_w</p:attrName>
                                        </p:attrNameLst>
                                      </p:cBhvr>
                                    </p:anim>
                                    <p:anim by="(#ppt_w*0.50)" calcmode="lin" valueType="num">
                                      <p:cBhvr>
                                        <p:cTn id="22" dur="1000" decel="50000" autoRev="1" fill="hold">
                                          <p:stCondLst>
                                            <p:cond delay="0"/>
                                          </p:stCondLst>
                                        </p:cTn>
                                        <p:tgtEl>
                                          <p:spTgt spid="5"/>
                                        </p:tgtEl>
                                        <p:attrNameLst>
                                          <p:attrName>ppt_x</p:attrName>
                                        </p:attrNameLst>
                                      </p:cBhvr>
                                    </p:anim>
                                    <p:anim from="(-#ppt_h/2)" to="(#ppt_y)" calcmode="lin" valueType="num">
                                      <p:cBhvr>
                                        <p:cTn id="23" dur="2000" fill="hold">
                                          <p:stCondLst>
                                            <p:cond delay="0"/>
                                          </p:stCondLst>
                                        </p:cTn>
                                        <p:tgtEl>
                                          <p:spTgt spid="5"/>
                                        </p:tgtEl>
                                        <p:attrNameLst>
                                          <p:attrName>ppt_y</p:attrName>
                                        </p:attrNameLst>
                                      </p:cBhvr>
                                    </p:anim>
                                    <p:animRot by="21600000">
                                      <p:cBhvr>
                                        <p:cTn id="24" dur="2000" fill="hold">
                                          <p:stCondLst>
                                            <p:cond delay="0"/>
                                          </p:stCondLst>
                                        </p:cTn>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7"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0" fill="hold"/>
                                        <p:tgtEl>
                                          <p:spTgt spid="6"/>
                                        </p:tgtEl>
                                        <p:attrNameLst>
                                          <p:attrName>ppt_x</p:attrName>
                                        </p:attrNameLst>
                                      </p:cBhvr>
                                      <p:tavLst>
                                        <p:tav tm="0">
                                          <p:val>
                                            <p:strVal val="1+#ppt_w/2"/>
                                          </p:val>
                                        </p:tav>
                                        <p:tav tm="100000">
                                          <p:val>
                                            <p:strVal val="#ppt_x"/>
                                          </p:val>
                                        </p:tav>
                                      </p:tavLst>
                                    </p:anim>
                                    <p:anim calcmode="lin" valueType="num">
                                      <p:cBhvr additive="base">
                                        <p:cTn id="30"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fade">
                                      <p:cBhvr>
                                        <p:cTn id="35" dur="1155" decel="100000"/>
                                        <p:tgtEl>
                                          <p:spTgt spid="4098"/>
                                        </p:tgtEl>
                                      </p:cBhvr>
                                    </p:animEffect>
                                    <p:animScale>
                                      <p:cBhvr>
                                        <p:cTn id="36" dur="1155" decel="100000"/>
                                        <p:tgtEl>
                                          <p:spTgt spid="4098"/>
                                        </p:tgtEl>
                                      </p:cBhvr>
                                      <p:from x="10000" y="10000"/>
                                      <p:to x="200000" y="450000"/>
                                    </p:animScale>
                                    <p:animScale>
                                      <p:cBhvr>
                                        <p:cTn id="37" dur="1845" accel="100000" fill="hold">
                                          <p:stCondLst>
                                            <p:cond delay="1155"/>
                                          </p:stCondLst>
                                        </p:cTn>
                                        <p:tgtEl>
                                          <p:spTgt spid="4098"/>
                                        </p:tgtEl>
                                      </p:cBhvr>
                                      <p:from x="200000" y="450000"/>
                                      <p:to x="100000" y="100000"/>
                                    </p:animScale>
                                    <p:set>
                                      <p:cBhvr>
                                        <p:cTn id="38" dur="1155" fill="hold"/>
                                        <p:tgtEl>
                                          <p:spTgt spid="4098"/>
                                        </p:tgtEl>
                                        <p:attrNameLst>
                                          <p:attrName>ppt_x</p:attrName>
                                        </p:attrNameLst>
                                      </p:cBhvr>
                                      <p:to>
                                        <p:strVal val="(0.5)"/>
                                      </p:to>
                                    </p:set>
                                    <p:anim from="(0.5)" to="(#ppt_x)" calcmode="lin" valueType="num">
                                      <p:cBhvr>
                                        <p:cTn id="39" dur="1845" accel="100000" fill="hold">
                                          <p:stCondLst>
                                            <p:cond delay="1155"/>
                                          </p:stCondLst>
                                        </p:cTn>
                                        <p:tgtEl>
                                          <p:spTgt spid="4098"/>
                                        </p:tgtEl>
                                        <p:attrNameLst>
                                          <p:attrName>ppt_x</p:attrName>
                                        </p:attrNameLst>
                                      </p:cBhvr>
                                    </p:anim>
                                    <p:set>
                                      <p:cBhvr>
                                        <p:cTn id="40" dur="1155" fill="hold"/>
                                        <p:tgtEl>
                                          <p:spTgt spid="4098"/>
                                        </p:tgtEl>
                                        <p:attrNameLst>
                                          <p:attrName>ppt_y</p:attrName>
                                        </p:attrNameLst>
                                      </p:cBhvr>
                                      <p:to>
                                        <p:strVal val="(#ppt_y+0.4)"/>
                                      </p:to>
                                    </p:set>
                                    <p:anim from="(#ppt_y+0.4)" to="(#ppt_y)" calcmode="lin" valueType="num">
                                      <p:cBhvr>
                                        <p:cTn id="41" dur="1845" accel="100000" fill="hold">
                                          <p:stCondLst>
                                            <p:cond delay="1155"/>
                                          </p:stCondLst>
                                        </p:cTn>
                                        <p:tgtEl>
                                          <p:spTgt spid="409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在红外线等不同波长条件下进行观测，才能够看到巴纳德68背后的恒星。"/>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标题 3"/>
          <p:cNvSpPr>
            <a:spLocks noGrp="1"/>
          </p:cNvSpPr>
          <p:nvPr>
            <p:ph type="title" idx="4294967295"/>
          </p:nvPr>
        </p:nvSpPr>
        <p:spPr>
          <a:xfrm>
            <a:off x="0" y="0"/>
            <a:ext cx="9144000" cy="1417638"/>
          </a:xfrm>
        </p:spPr>
        <p:txBody>
          <a:bodyPr>
            <a:noAutofit/>
          </a:bodyPr>
          <a:lstStyle/>
          <a:p>
            <a:r>
              <a:rPr lang="zh-CN" altLang="zh-CN" sz="7200" kern="1200" dirty="0" smtClean="0">
                <a:solidFill>
                  <a:srgbClr val="1AFFFA"/>
                </a:solidFill>
                <a:latin typeface="Calibri"/>
                <a:ea typeface="宋体"/>
                <a:cs typeface="+mj-cs"/>
              </a:rPr>
              <a:t>巴纳德</a:t>
            </a:r>
            <a:r>
              <a:rPr lang="en-US" altLang="zh-CN" sz="7200" kern="1200" dirty="0" smtClean="0">
                <a:solidFill>
                  <a:srgbClr val="1AFFFA"/>
                </a:solidFill>
                <a:latin typeface="Calibri"/>
                <a:ea typeface="宋体"/>
                <a:cs typeface="+mj-cs"/>
              </a:rPr>
              <a:t>68</a:t>
            </a:r>
            <a:r>
              <a:rPr lang="zh-CN" altLang="zh-CN" sz="7200" kern="1200" dirty="0" smtClean="0">
                <a:solidFill>
                  <a:srgbClr val="1AFFFA"/>
                </a:solidFill>
                <a:latin typeface="Calibri"/>
                <a:ea typeface="宋体"/>
                <a:cs typeface="+mj-cs"/>
              </a:rPr>
              <a:t>背后的恒星</a:t>
            </a:r>
            <a:endParaRPr lang="zh-CN" altLang="en-US" sz="7200" dirty="0">
              <a:solidFill>
                <a:srgbClr val="1AFFFA"/>
              </a:solidFill>
            </a:endParaRPr>
          </a:p>
        </p:txBody>
      </p:sp>
      <p:sp>
        <p:nvSpPr>
          <p:cNvPr id="5" name="矩形 4"/>
          <p:cNvSpPr/>
          <p:nvPr/>
        </p:nvSpPr>
        <p:spPr>
          <a:xfrm>
            <a:off x="0" y="3995678"/>
            <a:ext cx="9144000" cy="2862322"/>
          </a:xfrm>
          <a:prstGeom prst="rect">
            <a:avLst/>
          </a:prstGeom>
        </p:spPr>
        <p:txBody>
          <a:bodyPr wrap="square">
            <a:spAutoFit/>
          </a:bodyPr>
          <a:lstStyle/>
          <a:p>
            <a:pPr algn="ctr"/>
            <a:r>
              <a:rPr lang="zh-CN" altLang="en-US" sz="6000" dirty="0" smtClean="0">
                <a:solidFill>
                  <a:srgbClr val="1AFFFA"/>
                </a:solidFill>
              </a:rPr>
              <a:t>在红外线等不同波长条件下进行观测，你能够看到巴纳德</a:t>
            </a:r>
            <a:r>
              <a:rPr lang="en-US" altLang="zh-CN" sz="6000" dirty="0" smtClean="0">
                <a:solidFill>
                  <a:srgbClr val="1AFFFA"/>
                </a:solidFill>
              </a:rPr>
              <a:t>68</a:t>
            </a:r>
            <a:r>
              <a:rPr lang="zh-CN" altLang="en-US" sz="6000" dirty="0" smtClean="0">
                <a:solidFill>
                  <a:srgbClr val="1AFFFA"/>
                </a:solidFill>
              </a:rPr>
              <a:t>背后的恒星</a:t>
            </a:r>
            <a:r>
              <a:rPr lang="zh-CN" altLang="en-US" sz="4800" dirty="0" smtClean="0">
                <a:solidFill>
                  <a:srgbClr val="1AFFFA"/>
                </a:solidFill>
              </a:rPr>
              <a:t>。</a:t>
            </a:r>
            <a:endParaRPr lang="zh-CN" altLang="en-US" sz="4800"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770" decel="100000"/>
                                        <p:tgtEl>
                                          <p:spTgt spid="6147"/>
                                        </p:tgtEl>
                                      </p:cBhvr>
                                    </p:animEffect>
                                    <p:animScale>
                                      <p:cBhvr>
                                        <p:cTn id="8" dur="770" decel="100000"/>
                                        <p:tgtEl>
                                          <p:spTgt spid="6147"/>
                                        </p:tgtEl>
                                      </p:cBhvr>
                                      <p:from x="10000" y="10000"/>
                                      <p:to x="200000" y="450000"/>
                                    </p:animScale>
                                    <p:animScale>
                                      <p:cBhvr>
                                        <p:cTn id="9" dur="1230" accel="100000" fill="hold">
                                          <p:stCondLst>
                                            <p:cond delay="770"/>
                                          </p:stCondLst>
                                        </p:cTn>
                                        <p:tgtEl>
                                          <p:spTgt spid="6147"/>
                                        </p:tgtEl>
                                      </p:cBhvr>
                                      <p:from x="200000" y="450000"/>
                                      <p:to x="100000" y="100000"/>
                                    </p:animScale>
                                    <p:set>
                                      <p:cBhvr>
                                        <p:cTn id="10" dur="770" fill="hold"/>
                                        <p:tgtEl>
                                          <p:spTgt spid="6147"/>
                                        </p:tgtEl>
                                        <p:attrNameLst>
                                          <p:attrName>ppt_x</p:attrName>
                                        </p:attrNameLst>
                                      </p:cBhvr>
                                      <p:to>
                                        <p:strVal val="(0.5)"/>
                                      </p:to>
                                    </p:set>
                                    <p:anim from="(0.5)" to="(#ppt_x)" calcmode="lin" valueType="num">
                                      <p:cBhvr>
                                        <p:cTn id="11" dur="1230" accel="100000" fill="hold">
                                          <p:stCondLst>
                                            <p:cond delay="770"/>
                                          </p:stCondLst>
                                        </p:cTn>
                                        <p:tgtEl>
                                          <p:spTgt spid="6147"/>
                                        </p:tgtEl>
                                        <p:attrNameLst>
                                          <p:attrName>ppt_x</p:attrName>
                                        </p:attrNameLst>
                                      </p:cBhvr>
                                    </p:anim>
                                    <p:set>
                                      <p:cBhvr>
                                        <p:cTn id="12" dur="770" fill="hold"/>
                                        <p:tgtEl>
                                          <p:spTgt spid="6147"/>
                                        </p:tgtEl>
                                        <p:attrNameLst>
                                          <p:attrName>ppt_y</p:attrName>
                                        </p:attrNameLst>
                                      </p:cBhvr>
                                      <p:to>
                                        <p:strVal val="(#ppt_y+0.4)"/>
                                      </p:to>
                                    </p:set>
                                    <p:anim from="(#ppt_y+0.4)" to="(#ppt_y)" calcmode="lin" valueType="num">
                                      <p:cBhvr>
                                        <p:cTn id="13" dur="1230" accel="100000" fill="hold">
                                          <p:stCondLst>
                                            <p:cond delay="770"/>
                                          </p:stCondLst>
                                        </p:cTn>
                                        <p:tgtEl>
                                          <p:spTgt spid="614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1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1000"/>
                                        <p:tgtEl>
                                          <p:spTgt spid="4"/>
                                        </p:tgtEl>
                                        <p:attrNameLst>
                                          <p:attrName>fillcolor</p:attrName>
                                        </p:attrNameLst>
                                      </p:cBhvr>
                                      <p:tavLst>
                                        <p:tav tm="0">
                                          <p:val>
                                            <p:clrVal>
                                              <a:schemeClr val="accent2"/>
                                            </p:clrVal>
                                          </p:val>
                                        </p:tav>
                                        <p:tav tm="50000">
                                          <p:val>
                                            <p:clrVal>
                                              <a:schemeClr val="hlink"/>
                                            </p:clrVal>
                                          </p:val>
                                        </p:tav>
                                      </p:tavLst>
                                    </p:anim>
                                    <p:set>
                                      <p:cBhvr>
                                        <p:cTn id="20" dur="1000"/>
                                        <p:tgtEl>
                                          <p:spTgt spid="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1000" autoRev="1" fill="hold">
                                          <p:stCondLst>
                                            <p:cond delay="0"/>
                                          </p:stCondLst>
                                        </p:cTn>
                                        <p:tgtEl>
                                          <p:spTgt spid="5"/>
                                        </p:tgtEl>
                                        <p:attrNameLst>
                                          <p:attrName>ppt_w</p:attrName>
                                        </p:attrNameLst>
                                      </p:cBhvr>
                                    </p:anim>
                                    <p:anim by="(#ppt_w*0.50)" calcmode="lin" valueType="num">
                                      <p:cBhvr>
                                        <p:cTn id="26" dur="1000" decel="50000" autoRev="1" fill="hold">
                                          <p:stCondLst>
                                            <p:cond delay="0"/>
                                          </p:stCondLst>
                                        </p:cTn>
                                        <p:tgtEl>
                                          <p:spTgt spid="5"/>
                                        </p:tgtEl>
                                        <p:attrNameLst>
                                          <p:attrName>ppt_x</p:attrName>
                                        </p:attrNameLst>
                                      </p:cBhvr>
                                    </p:anim>
                                    <p:anim from="(-#ppt_h/2)" to="(#ppt_y)" calcmode="lin" valueType="num">
                                      <p:cBhvr>
                                        <p:cTn id="27" dur="2000" fill="hold">
                                          <p:stCondLst>
                                            <p:cond delay="0"/>
                                          </p:stCondLst>
                                        </p:cTn>
                                        <p:tgtEl>
                                          <p:spTgt spid="5"/>
                                        </p:tgtEl>
                                        <p:attrNameLst>
                                          <p:attrName>ppt_y</p:attrName>
                                        </p:attrNameLst>
                                      </p:cBhvr>
                                    </p:anim>
                                    <p:animRot by="21600000">
                                      <p:cBhvr>
                                        <p:cTn id="28" dur="2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63417"/>
          </a:xfrm>
          <a:prstGeom prst="rect">
            <a:avLst/>
          </a:prstGeom>
        </p:spPr>
        <p:txBody>
          <a:bodyPr wrap="square">
            <a:spAutoFit/>
          </a:bodyPr>
          <a:lstStyle/>
          <a:p>
            <a:r>
              <a:rPr lang="en-US" altLang="zh-CN" sz="4400" b="1" dirty="0" smtClean="0">
                <a:solidFill>
                  <a:srgbClr val="FF0000"/>
                </a:solidFill>
              </a:rPr>
              <a:t>2013-02-05</a:t>
            </a:r>
            <a:r>
              <a:rPr lang="zh-CN" altLang="en-US" sz="4400" b="1" dirty="0" smtClean="0">
                <a:solidFill>
                  <a:srgbClr val="FF0000"/>
                </a:solidFill>
              </a:rPr>
              <a:t>研究显示这种暗星云可能孕育出新恒星。</a:t>
            </a:r>
            <a:r>
              <a:rPr lang="zh-CN" altLang="zh-CN" sz="4400" b="1" dirty="0" smtClean="0">
                <a:solidFill>
                  <a:srgbClr val="FF0000"/>
                </a:solidFill>
              </a:rPr>
              <a:t>新生成图片是漫长的细丝凝结而成的巴纳德</a:t>
            </a:r>
            <a:r>
              <a:rPr lang="en-US" altLang="zh-CN" sz="4400" b="1" dirty="0" smtClean="0">
                <a:solidFill>
                  <a:srgbClr val="FF0000"/>
                </a:solidFill>
              </a:rPr>
              <a:t>68</a:t>
            </a:r>
            <a:r>
              <a:rPr lang="zh-CN" altLang="zh-CN" sz="4400" b="1" dirty="0" smtClean="0">
                <a:solidFill>
                  <a:srgbClr val="FF0000"/>
                </a:solidFill>
              </a:rPr>
              <a:t>，被来自银河系中心平面方向分布不均匀的外部辐射加热。利用红外观测发现一些迹象表明，分子云碎片与巴纳德</a:t>
            </a:r>
            <a:r>
              <a:rPr lang="en-US" altLang="zh-CN" sz="4400" b="1" dirty="0" smtClean="0">
                <a:solidFill>
                  <a:srgbClr val="FF0000"/>
                </a:solidFill>
              </a:rPr>
              <a:t>68</a:t>
            </a:r>
            <a:r>
              <a:rPr lang="zh-CN" altLang="zh-CN" sz="4400" b="1" dirty="0" smtClean="0">
                <a:solidFill>
                  <a:srgbClr val="FF0000"/>
                </a:solidFill>
              </a:rPr>
              <a:t>碰撞，这可能导致巴纳德</a:t>
            </a:r>
            <a:r>
              <a:rPr lang="en-US" altLang="zh-CN" sz="4400" b="1" dirty="0" smtClean="0">
                <a:solidFill>
                  <a:srgbClr val="FF0000"/>
                </a:solidFill>
              </a:rPr>
              <a:t>68</a:t>
            </a:r>
            <a:r>
              <a:rPr lang="zh-CN" altLang="zh-CN" sz="4400" b="1" dirty="0" smtClean="0">
                <a:solidFill>
                  <a:srgbClr val="FF0000"/>
                </a:solidFill>
              </a:rPr>
              <a:t>的崩溃，形成一个新的恒星系统，在接下来的几十万年里形成一个或更多的低质量恒星。</a:t>
            </a:r>
            <a:endParaRPr lang="zh-CN" altLang="en-US" sz="44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2"/>
                                        </p:tgtEl>
                                        <p:attrNameLst>
                                          <p:attrName>fillcolor</p:attrName>
                                        </p:attrNameLst>
                                      </p:cBhvr>
                                      <p:tavLst>
                                        <p:tav tm="0">
                                          <p:val>
                                            <p:clrVal>
                                              <a:schemeClr val="accent2"/>
                                            </p:clrVal>
                                          </p:val>
                                        </p:tav>
                                        <p:tav tm="50000">
                                          <p:val>
                                            <p:clrVal>
                                              <a:schemeClr val="hlink"/>
                                            </p:clrVal>
                                          </p:val>
                                        </p:tav>
                                      </p:tavLst>
                                    </p:anim>
                                    <p:set>
                                      <p:cBhvr>
                                        <p:cTn id="15"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30205105921134d1[1]"/>
          <p:cNvPicPr>
            <a:picLocks noChangeAspect="1" noChangeArrowheads="1"/>
          </p:cNvPicPr>
          <p:nvPr/>
        </p:nvPicPr>
        <p:blipFill>
          <a:blip r:embed="rId3" cstate="print"/>
          <a:srcRect/>
          <a:stretch>
            <a:fillRect/>
          </a:stretch>
        </p:blipFill>
        <p:spPr bwMode="auto">
          <a:xfrm rot="5400000">
            <a:off x="1135672" y="-1135673"/>
            <a:ext cx="6872657" cy="9144001"/>
          </a:xfrm>
          <a:prstGeom prst="rect">
            <a:avLst/>
          </a:prstGeom>
          <a:noFill/>
          <a:ln w="9525">
            <a:noFill/>
            <a:miter lim="800000"/>
            <a:headEnd/>
            <a:tailEnd/>
          </a:ln>
        </p:spPr>
      </p:pic>
      <p:sp>
        <p:nvSpPr>
          <p:cNvPr id="4" name="标题 3"/>
          <p:cNvSpPr>
            <a:spLocks noGrp="1"/>
          </p:cNvSpPr>
          <p:nvPr>
            <p:ph type="title" idx="4294967295"/>
          </p:nvPr>
        </p:nvSpPr>
        <p:spPr>
          <a:xfrm>
            <a:off x="0" y="2492896"/>
            <a:ext cx="9144000" cy="1584176"/>
          </a:xfrm>
        </p:spPr>
        <p:txBody>
          <a:bodyPr>
            <a:noAutofit/>
          </a:bodyPr>
          <a:lstStyle/>
          <a:p>
            <a:r>
              <a:rPr lang="zh-CN" altLang="zh-CN" sz="8000" b="1" kern="1200" dirty="0" smtClean="0">
                <a:solidFill>
                  <a:srgbClr val="FF0000"/>
                </a:solidFill>
                <a:latin typeface="Calibri"/>
                <a:ea typeface="宋体"/>
                <a:cs typeface="+mj-cs"/>
              </a:rPr>
              <a:t>恒星潜在出生地</a:t>
            </a:r>
            <a:r>
              <a:rPr lang="en-US" altLang="zh-CN" sz="8000" b="1" kern="1200" dirty="0" smtClean="0">
                <a:solidFill>
                  <a:srgbClr val="FF0000"/>
                </a:solidFill>
                <a:latin typeface="Calibri"/>
                <a:ea typeface="宋体"/>
                <a:cs typeface="+mj-cs"/>
              </a:rPr>
              <a:t>—</a:t>
            </a:r>
            <a:br>
              <a:rPr lang="en-US" altLang="zh-CN" sz="8000" b="1" kern="1200" dirty="0" smtClean="0">
                <a:solidFill>
                  <a:srgbClr val="FF0000"/>
                </a:solidFill>
                <a:latin typeface="Calibri"/>
                <a:ea typeface="宋体"/>
                <a:cs typeface="+mj-cs"/>
              </a:rPr>
            </a:br>
            <a:r>
              <a:rPr lang="en-US" altLang="zh-CN" sz="8000" b="1" kern="1200" dirty="0" smtClean="0">
                <a:solidFill>
                  <a:srgbClr val="FF0000"/>
                </a:solidFill>
                <a:latin typeface="Calibri"/>
                <a:ea typeface="宋体"/>
                <a:cs typeface="+mj-cs"/>
              </a:rPr>
              <a:t>—</a:t>
            </a:r>
            <a:r>
              <a:rPr lang="zh-CN" altLang="zh-CN" sz="8000" b="1" kern="1200" dirty="0" smtClean="0">
                <a:solidFill>
                  <a:srgbClr val="FF0000"/>
                </a:solidFill>
                <a:latin typeface="Calibri"/>
                <a:ea typeface="宋体"/>
                <a:cs typeface="+mj-cs"/>
              </a:rPr>
              <a:t>巴纳德</a:t>
            </a:r>
            <a:r>
              <a:rPr lang="en-US" altLang="zh-CN" sz="8000" b="1" kern="1200" dirty="0" smtClean="0">
                <a:solidFill>
                  <a:srgbClr val="FF0000"/>
                </a:solidFill>
                <a:latin typeface="Calibri"/>
                <a:ea typeface="宋体"/>
                <a:cs typeface="+mj-cs"/>
              </a:rPr>
              <a:t>68</a:t>
            </a:r>
            <a:endParaRPr lang="zh-CN" altLang="en-US" sz="80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1000" autoRev="1" fill="hold">
                                          <p:stCondLst>
                                            <p:cond delay="0"/>
                                          </p:stCondLst>
                                        </p:cTn>
                                        <p:tgtEl>
                                          <p:spTgt spid="4"/>
                                        </p:tgtEl>
                                        <p:attrNameLst>
                                          <p:attrName>ppt_w</p:attrName>
                                        </p:attrNameLst>
                                      </p:cBhvr>
                                    </p:anim>
                                    <p:anim by="(#ppt_w*0.50)" calcmode="lin" valueType="num">
                                      <p:cBhvr>
                                        <p:cTn id="14" dur="1000" decel="50000" autoRev="1" fill="hold">
                                          <p:stCondLst>
                                            <p:cond delay="0"/>
                                          </p:stCondLst>
                                        </p:cTn>
                                        <p:tgtEl>
                                          <p:spTgt spid="4"/>
                                        </p:tgtEl>
                                        <p:attrNameLst>
                                          <p:attrName>ppt_x</p:attrName>
                                        </p:attrNameLst>
                                      </p:cBhvr>
                                    </p:anim>
                                    <p:anim from="(-#ppt_h/2)" to="(#ppt_y)" calcmode="lin" valueType="num">
                                      <p:cBhvr>
                                        <p:cTn id="15" dur="2000" fill="hold">
                                          <p:stCondLst>
                                            <p:cond delay="0"/>
                                          </p:stCondLst>
                                        </p:cTn>
                                        <p:tgtEl>
                                          <p:spTgt spid="4"/>
                                        </p:tgtEl>
                                        <p:attrNameLst>
                                          <p:attrName>ppt_y</p:attrName>
                                        </p:attrNameLst>
                                      </p:cBhvr>
                                    </p:anim>
                                    <p:animRot by="21600000">
                                      <p:cBhvr>
                                        <p:cTn id="16" dur="2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9" presetClass="entr" presetSubtype="5"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0" fill="hold"/>
                                        <p:tgtEl>
                                          <p:spTgt spid="1026"/>
                                        </p:tgtEl>
                                        <p:attrNameLst>
                                          <p:attrName>ppt_w</p:attrName>
                                        </p:attrNameLst>
                                      </p:cBhvr>
                                      <p:tavLst>
                                        <p:tav tm="0">
                                          <p:val>
                                            <p:strVal val="#ppt_w"/>
                                          </p:val>
                                        </p:tav>
                                        <p:tav tm="100000">
                                          <p:val>
                                            <p:strVal val="#ppt_w"/>
                                          </p:val>
                                        </p:tav>
                                      </p:tavLst>
                                    </p:anim>
                                    <p:anim calcmode="lin" valueType="num">
                                      <p:cBhvr>
                                        <p:cTn id="22" dur="5000" fill="hold"/>
                                        <p:tgtEl>
                                          <p:spTgt spid="1026"/>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6858000"/>
          </a:xfrm>
          <a:solidFill>
            <a:srgbClr val="1AFFFA"/>
          </a:solidFill>
        </p:spPr>
        <p:txBody>
          <a:bodyPr>
            <a:normAutofit/>
          </a:bodyPr>
          <a:lstStyle/>
          <a:p>
            <a:r>
              <a:rPr lang="zh-CN" altLang="en-US" sz="8000" b="1" dirty="0" smtClean="0">
                <a:solidFill>
                  <a:srgbClr val="FF0000"/>
                </a:solidFill>
              </a:rPr>
              <a:t>谢谢收看</a:t>
            </a:r>
            <a:endParaRPr lang="zh-CN" altLang="en-US" b="1" dirty="0">
              <a:solidFill>
                <a:srgbClr val="FF0000"/>
              </a:solidFill>
            </a:endParaRPr>
          </a:p>
        </p:txBody>
      </p:sp>
      <p:sp>
        <p:nvSpPr>
          <p:cNvPr id="3" name="矩形 2"/>
          <p:cNvSpPr/>
          <p:nvPr/>
        </p:nvSpPr>
        <p:spPr>
          <a:xfrm>
            <a:off x="0" y="5157192"/>
            <a:ext cx="9144000" cy="1569660"/>
          </a:xfrm>
          <a:prstGeom prst="rect">
            <a:avLst/>
          </a:prstGeom>
          <a:noFill/>
        </p:spPr>
        <p:txBody>
          <a:bodyPr wrap="square">
            <a:spAutoFit/>
          </a:bodyPr>
          <a:lstStyle/>
          <a:p>
            <a:pPr algn="ctr"/>
            <a:r>
              <a:rPr lang="zh-CN" altLang="en-US" sz="4800" b="1" dirty="0" smtClean="0">
                <a:solidFill>
                  <a:srgbClr val="FF0000"/>
                </a:solidFill>
              </a:rPr>
              <a:t>资料取自网络，仅供学习交流。</a:t>
            </a:r>
            <a:r>
              <a:rPr lang="en-US" altLang="zh-CN" sz="4800" b="1" dirty="0" smtClean="0">
                <a:solidFill>
                  <a:srgbClr val="FF0000"/>
                </a:solidFill>
              </a:rPr>
              <a:t/>
            </a:r>
            <a:br>
              <a:rPr lang="en-US" altLang="zh-CN" sz="4800" b="1" dirty="0" smtClean="0">
                <a:solidFill>
                  <a:srgbClr val="FF0000"/>
                </a:solidFill>
              </a:rPr>
            </a:br>
            <a:r>
              <a:rPr lang="zh-CN" altLang="en-US" sz="4800" b="1" dirty="0" smtClean="0">
                <a:solidFill>
                  <a:srgbClr val="FF0000"/>
                </a:solidFill>
              </a:rPr>
              <a:t>编辑整理：外星人</a:t>
            </a:r>
            <a:r>
              <a:rPr lang="en-US" altLang="zh-CN" sz="4800" b="1" dirty="0" smtClean="0">
                <a:solidFill>
                  <a:srgbClr val="FF0000"/>
                </a:solidFill>
              </a:rPr>
              <a:t>2013</a:t>
            </a:r>
            <a:endParaRPr lang="zh-CN" altLang="en-US" sz="4800" b="1" dirty="0"/>
          </a:p>
        </p:txBody>
      </p:sp>
    </p:spTree>
  </p:cSld>
  <p:clrMapOvr>
    <a:masterClrMapping/>
  </p:clrMapOvr>
  <p:transition spd="slow" advTm="300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646331"/>
          </a:xfrm>
          <a:prstGeom prst="rect">
            <a:avLst/>
          </a:prstGeom>
        </p:spPr>
        <p:txBody>
          <a:bodyPr wrap="square">
            <a:spAutoFit/>
          </a:bodyPr>
          <a:lstStyle/>
          <a:p>
            <a:r>
              <a:rPr lang="zh-CN" altLang="en-US" sz="3600" b="1" dirty="0" smtClean="0">
                <a:solidFill>
                  <a:srgbClr val="FF0000"/>
                </a:solidFill>
              </a:rPr>
              <a:t>　　</a:t>
            </a:r>
          </a:p>
        </p:txBody>
      </p:sp>
      <p:sp>
        <p:nvSpPr>
          <p:cNvPr id="4" name="矩形 3"/>
          <p:cNvSpPr/>
          <p:nvPr/>
        </p:nvSpPr>
        <p:spPr>
          <a:xfrm>
            <a:off x="0" y="0"/>
            <a:ext cx="9144000" cy="7355860"/>
          </a:xfrm>
          <a:prstGeom prst="rect">
            <a:avLst/>
          </a:prstGeom>
        </p:spPr>
        <p:txBody>
          <a:bodyPr wrap="square">
            <a:spAutoFit/>
          </a:bodyPr>
          <a:lstStyle/>
          <a:p>
            <a:r>
              <a:rPr lang="zh-CN" altLang="en-US" sz="3600" b="1" dirty="0" smtClean="0">
                <a:solidFill>
                  <a:srgbClr val="FF0000"/>
                </a:solidFill>
              </a:rPr>
              <a:t>美国印第安纳大学物理学家尼克蒂姆</a:t>
            </a:r>
            <a:r>
              <a:rPr lang="en-US" altLang="zh-CN" sz="3600" b="1" dirty="0" smtClean="0">
                <a:solidFill>
                  <a:srgbClr val="FF0000"/>
                </a:solidFill>
              </a:rPr>
              <a:t>-</a:t>
            </a:r>
            <a:r>
              <a:rPr lang="zh-CN" altLang="en-US" sz="3600" b="1" dirty="0" smtClean="0">
                <a:solidFill>
                  <a:srgbClr val="FF0000"/>
                </a:solidFill>
              </a:rPr>
              <a:t>波普拉维斯基提出了一种新的数学模型。这种理论认为，我们的宇宙就像是俄罗斯套娃的一部分。根据新的数学模型，迄今在宇宙中发现的所有黑洞，从微小黑洞到超大质量黑洞，可能都是通向其他世界的通道。黑洞吸收并看似破坏的物质实际上被驱逐出去，成为另一世界中星系、恒星和行星的基础物质。</a:t>
            </a:r>
            <a:endParaRPr lang="en-US" altLang="zh-CN" sz="3600" b="1" dirty="0" smtClean="0">
              <a:solidFill>
                <a:srgbClr val="FF0000"/>
              </a:solidFill>
            </a:endParaRPr>
          </a:p>
          <a:p>
            <a:r>
              <a:rPr lang="zh-CN" altLang="en-US" sz="3600" b="1" dirty="0" smtClean="0">
                <a:solidFill>
                  <a:srgbClr val="FF0000"/>
                </a:solidFill>
              </a:rPr>
              <a:t>波普拉维斯基表示，黑洞为虫洞的概念或能解释现代宇宙学的某些谜团。例如，宇宙大爆炸理论认为，宇宙是以奇点为起点开始演变的。</a:t>
            </a:r>
            <a:endParaRPr lang="en-US" altLang="zh-CN" sz="3600" b="1" dirty="0" smtClean="0">
              <a:solidFill>
                <a:srgbClr val="FF0000"/>
              </a:solidFill>
            </a:endParaRPr>
          </a:p>
          <a:p>
            <a:endParaRPr lang="en-US" altLang="zh-CN" sz="4000" b="1" dirty="0" smtClean="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1000" autoRev="1" fill="hold">
                                          <p:stCondLst>
                                            <p:cond delay="0"/>
                                          </p:stCondLst>
                                        </p:cTn>
                                        <p:tgtEl>
                                          <p:spTgt spid="4"/>
                                        </p:tgtEl>
                                        <p:attrNameLst>
                                          <p:attrName>ppt_w</p:attrName>
                                        </p:attrNameLst>
                                      </p:cBhvr>
                                    </p:anim>
                                    <p:anim by="(#ppt_w*0.50)" calcmode="lin" valueType="num">
                                      <p:cBhvr>
                                        <p:cTn id="14" dur="1000" decel="50000" autoRev="1" fill="hold">
                                          <p:stCondLst>
                                            <p:cond delay="0"/>
                                          </p:stCondLst>
                                        </p:cTn>
                                        <p:tgtEl>
                                          <p:spTgt spid="4"/>
                                        </p:tgtEl>
                                        <p:attrNameLst>
                                          <p:attrName>ppt_x</p:attrName>
                                        </p:attrNameLst>
                                      </p:cBhvr>
                                    </p:anim>
                                    <p:anim from="(-#ppt_h/2)" to="(#ppt_y)" calcmode="lin" valueType="num">
                                      <p:cBhvr>
                                        <p:cTn id="15" dur="2000" fill="hold">
                                          <p:stCondLst>
                                            <p:cond delay="0"/>
                                          </p:stCondLst>
                                        </p:cTn>
                                        <p:tgtEl>
                                          <p:spTgt spid="4"/>
                                        </p:tgtEl>
                                        <p:attrNameLst>
                                          <p:attrName>ppt_y</p:attrName>
                                        </p:attrNameLst>
                                      </p:cBhvr>
                                    </p:anim>
                                    <p:animRot by="21600000">
                                      <p:cBhvr>
                                        <p:cTn id="16"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6740307"/>
          </a:xfrm>
          <a:prstGeom prst="rect">
            <a:avLst/>
          </a:prstGeom>
        </p:spPr>
        <p:txBody>
          <a:bodyPr wrap="square">
            <a:spAutoFit/>
          </a:bodyPr>
          <a:lstStyle/>
          <a:p>
            <a:r>
              <a:rPr lang="zh-CN" altLang="en-US" sz="3600" b="1" dirty="0" smtClean="0">
                <a:solidFill>
                  <a:srgbClr val="FF0000"/>
                </a:solidFill>
              </a:rPr>
              <a:t>根据标准物理学模型，在大爆炸以后，宇宙的弯曲度应该随时间增加，所以在</a:t>
            </a:r>
            <a:r>
              <a:rPr lang="en-US" altLang="zh-CN" sz="3600" b="1" dirty="0" smtClean="0">
                <a:solidFill>
                  <a:srgbClr val="FF0000"/>
                </a:solidFill>
              </a:rPr>
              <a:t>137</a:t>
            </a:r>
            <a:r>
              <a:rPr lang="zh-CN" altLang="en-US" sz="3600" b="1" dirty="0" smtClean="0">
                <a:solidFill>
                  <a:srgbClr val="FF0000"/>
                </a:solidFill>
              </a:rPr>
              <a:t>亿年过后，我们应该处于一个封闭、球形宇宙的表面。然而，大量观测数据表明，宇宙四面八方都是扁平的。此外，来自早期宇宙的光线数据表明，在大爆炸刚发生后，宇宙中一切物质的温度都大体相同。</a:t>
            </a:r>
            <a:endParaRPr lang="en-US" altLang="zh-CN" sz="3600" b="1" dirty="0" smtClean="0">
              <a:solidFill>
                <a:srgbClr val="FF0000"/>
              </a:solidFill>
            </a:endParaRPr>
          </a:p>
          <a:p>
            <a:r>
              <a:rPr lang="zh-CN" altLang="en-US" sz="3600" b="1" dirty="0" smtClean="0">
                <a:solidFill>
                  <a:srgbClr val="FF0000"/>
                </a:solidFill>
              </a:rPr>
              <a:t>一个来自以色列特拉维夫大学的天文学家小组发现，宇宙中最大质量黑洞的首次快速成长期出现在宇宙年龄约为</a:t>
            </a:r>
            <a:r>
              <a:rPr lang="en-US" altLang="zh-CN" sz="3600" b="1" dirty="0" smtClean="0">
                <a:solidFill>
                  <a:srgbClr val="FF0000"/>
                </a:solidFill>
              </a:rPr>
              <a:t>12</a:t>
            </a:r>
            <a:r>
              <a:rPr lang="zh-CN" altLang="en-US" sz="3600" b="1" dirty="0" smtClean="0">
                <a:solidFill>
                  <a:srgbClr val="FF0000"/>
                </a:solidFill>
              </a:rPr>
              <a:t>亿年时，而非之前认为的</a:t>
            </a:r>
            <a:r>
              <a:rPr lang="en-US" altLang="zh-CN" sz="3600" b="1" dirty="0" smtClean="0">
                <a:solidFill>
                  <a:srgbClr val="FF0000"/>
                </a:solidFill>
              </a:rPr>
              <a:t>20~40</a:t>
            </a:r>
            <a:r>
              <a:rPr lang="zh-CN" altLang="en-US" sz="3600" b="1" dirty="0" smtClean="0">
                <a:solidFill>
                  <a:srgbClr val="FF0000"/>
                </a:solidFill>
              </a:rPr>
              <a:t>亿年。天文学家们估计宇宙目前的年龄约为</a:t>
            </a:r>
            <a:r>
              <a:rPr lang="en-US" altLang="zh-CN" sz="3600" b="1" dirty="0" smtClean="0">
                <a:solidFill>
                  <a:srgbClr val="FF0000"/>
                </a:solidFill>
              </a:rPr>
              <a:t>137</a:t>
            </a:r>
            <a:r>
              <a:rPr lang="zh-CN" altLang="en-US" sz="3600" b="1" dirty="0" smtClean="0">
                <a:solidFill>
                  <a:srgbClr val="FF0000"/>
                </a:solidFill>
              </a:rPr>
              <a:t>亿年。</a:t>
            </a:r>
            <a:endParaRPr lang="zh-CN" altLang="en-US" sz="3600" b="1" dirty="0">
              <a:solidFill>
                <a:srgbClr val="FF0000"/>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3"/>
                                        </p:tgtEl>
                                        <p:attrNameLst>
                                          <p:attrName>fillcolor</p:attrName>
                                        </p:attrNameLst>
                                      </p:cBhvr>
                                      <p:tavLst>
                                        <p:tav tm="0">
                                          <p:val>
                                            <p:clrVal>
                                              <a:schemeClr val="accent2"/>
                                            </p:clrVal>
                                          </p:val>
                                        </p:tav>
                                        <p:tav tm="50000">
                                          <p:val>
                                            <p:clrVal>
                                              <a:schemeClr val="hlink"/>
                                            </p:clrVal>
                                          </p:val>
                                        </p:tav>
                                      </p:tavLst>
                                    </p:anim>
                                    <p:set>
                                      <p:cBhvr>
                                        <p:cTn id="15" dur="50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e.jpg"/>
          <p:cNvPicPr>
            <a:picLocks noChangeAspect="1"/>
          </p:cNvPicPr>
          <p:nvPr/>
        </p:nvPicPr>
        <p:blipFill>
          <a:blip r:embed="rId3" cstate="print"/>
          <a:stretch>
            <a:fillRect/>
          </a:stretch>
        </p:blipFill>
        <p:spPr>
          <a:xfrm>
            <a:off x="0" y="0"/>
            <a:ext cx="9144000" cy="6858000"/>
          </a:xfrm>
          <a:prstGeom prst="rect">
            <a:avLst/>
          </a:prstGeom>
        </p:spPr>
      </p:pic>
      <p:sp>
        <p:nvSpPr>
          <p:cNvPr id="4" name="标题 3"/>
          <p:cNvSpPr>
            <a:spLocks noGrp="1"/>
          </p:cNvSpPr>
          <p:nvPr>
            <p:ph type="title" idx="4294967295"/>
          </p:nvPr>
        </p:nvSpPr>
        <p:spPr>
          <a:xfrm>
            <a:off x="0" y="0"/>
            <a:ext cx="9144000" cy="1417638"/>
          </a:xfrm>
        </p:spPr>
        <p:txBody>
          <a:bodyPr>
            <a:noAutofit/>
          </a:bodyPr>
          <a:lstStyle/>
          <a:p>
            <a:r>
              <a:rPr lang="zh-CN" altLang="zh-CN" sz="8000" kern="1200" dirty="0" smtClean="0">
                <a:solidFill>
                  <a:srgbClr val="1AFFFA"/>
                </a:solidFill>
                <a:latin typeface="Calibri"/>
                <a:ea typeface="宋体"/>
                <a:cs typeface="+mj-cs"/>
              </a:rPr>
              <a:t>黑洞全景图</a:t>
            </a:r>
            <a:endParaRPr lang="zh-CN" altLang="en-US" sz="8000" dirty="0">
              <a:solidFill>
                <a:srgbClr val="1AFFFA"/>
              </a:solidFill>
            </a:endParaRPr>
          </a:p>
        </p:txBody>
      </p:sp>
      <p:sp>
        <p:nvSpPr>
          <p:cNvPr id="5" name="矩形 4"/>
          <p:cNvSpPr/>
          <p:nvPr/>
        </p:nvSpPr>
        <p:spPr>
          <a:xfrm>
            <a:off x="0" y="4357694"/>
            <a:ext cx="9144000" cy="2308324"/>
          </a:xfrm>
          <a:prstGeom prst="rect">
            <a:avLst/>
          </a:prstGeom>
        </p:spPr>
        <p:txBody>
          <a:bodyPr wrap="square">
            <a:spAutoFit/>
          </a:bodyPr>
          <a:lstStyle/>
          <a:p>
            <a:r>
              <a:rPr lang="zh-CN" altLang="zh-CN" sz="4800" b="1" dirty="0" smtClean="0">
                <a:solidFill>
                  <a:srgbClr val="00FFFF"/>
                </a:solidFill>
              </a:rPr>
              <a:t>图中</a:t>
            </a:r>
            <a:r>
              <a:rPr lang="zh-CN" altLang="en-US" sz="4800" b="1" dirty="0" smtClean="0">
                <a:solidFill>
                  <a:srgbClr val="00FFFF"/>
                </a:solidFill>
              </a:rPr>
              <a:t>每一个点代表一个星系，</a:t>
            </a:r>
            <a:r>
              <a:rPr lang="zh-CN" altLang="zh-CN" sz="4800" b="1" dirty="0" smtClean="0">
                <a:solidFill>
                  <a:srgbClr val="00FFFF"/>
                </a:solidFill>
              </a:rPr>
              <a:t>黑洞位于所在星系的中心</a:t>
            </a:r>
            <a:r>
              <a:rPr lang="zh-CN" altLang="en-US" sz="4800" b="1" dirty="0" smtClean="0">
                <a:solidFill>
                  <a:srgbClr val="00FFFF"/>
                </a:solidFill>
              </a:rPr>
              <a:t>，</a:t>
            </a:r>
            <a:r>
              <a:rPr lang="zh-CN" altLang="zh-CN" sz="4800" b="1" dirty="0" smtClean="0">
                <a:solidFill>
                  <a:srgbClr val="00FFFF"/>
                </a:solidFill>
              </a:rPr>
              <a:t>质量都是太阳的几亿倍到几十亿倍。</a:t>
            </a:r>
            <a:endParaRPr lang="zh-CN" altLang="en-US" sz="4800" b="1" dirty="0">
              <a:solidFill>
                <a:srgbClr val="00FFFF"/>
              </a:solidFill>
            </a:endParaRPr>
          </a:p>
        </p:txBody>
      </p:sp>
      <p:sp>
        <p:nvSpPr>
          <p:cNvPr id="6" name="矩形 5"/>
          <p:cNvSpPr/>
          <p:nvPr/>
        </p:nvSpPr>
        <p:spPr>
          <a:xfrm>
            <a:off x="0" y="1214423"/>
            <a:ext cx="9144000" cy="400110"/>
          </a:xfrm>
          <a:prstGeom prst="rect">
            <a:avLst/>
          </a:prstGeom>
        </p:spPr>
        <p:txBody>
          <a:bodyPr wrap="square">
            <a:spAutoFit/>
          </a:bodyPr>
          <a:lstStyle/>
          <a:p>
            <a:pPr algn="ctr"/>
            <a:r>
              <a:rPr lang="zh-CN" altLang="zh-CN" sz="2000" b="1" dirty="0" smtClean="0">
                <a:solidFill>
                  <a:srgbClr val="1AFFFA"/>
                </a:solidFill>
              </a:rPr>
              <a:t>钱德拉</a:t>
            </a:r>
            <a:r>
              <a:rPr lang="en-US" altLang="zh-CN" sz="2000" b="1" dirty="0" smtClean="0">
                <a:solidFill>
                  <a:srgbClr val="1AFFFA"/>
                </a:solidFill>
              </a:rPr>
              <a:t>X</a:t>
            </a:r>
            <a:r>
              <a:rPr lang="zh-CN" altLang="zh-CN" sz="2000" b="1" dirty="0" smtClean="0">
                <a:solidFill>
                  <a:srgbClr val="1AFFFA"/>
                </a:solidFill>
              </a:rPr>
              <a:t>射线望远镜，斯匹哲望远镜及地面光学望远镜所提供的天文数据制成</a:t>
            </a:r>
            <a:endParaRPr lang="zh-CN" altLang="en-US" sz="2000" b="1" dirty="0">
              <a:solidFill>
                <a:srgbClr val="1AFFFA"/>
              </a:solidFill>
            </a:endParaRPr>
          </a:p>
        </p:txBody>
      </p:sp>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85" decel="100000"/>
                                        <p:tgtEl>
                                          <p:spTgt spid="3"/>
                                        </p:tgtEl>
                                      </p:cBhvr>
                                    </p:animEffect>
                                    <p:animScale>
                                      <p:cBhvr>
                                        <p:cTn id="8" dur="385" decel="100000"/>
                                        <p:tgtEl>
                                          <p:spTgt spid="3"/>
                                        </p:tgtEl>
                                      </p:cBhvr>
                                      <p:from x="10000" y="10000"/>
                                      <p:to x="200000" y="450000"/>
                                    </p:animScale>
                                    <p:animScale>
                                      <p:cBhvr>
                                        <p:cTn id="9" dur="615" accel="100000" fill="hold">
                                          <p:stCondLst>
                                            <p:cond delay="385"/>
                                          </p:stCondLst>
                                        </p:cTn>
                                        <p:tgtEl>
                                          <p:spTgt spid="3"/>
                                        </p:tgtEl>
                                      </p:cBhvr>
                                      <p:from x="200000" y="450000"/>
                                      <p:to x="100000" y="100000"/>
                                    </p:animScale>
                                    <p:set>
                                      <p:cBhvr>
                                        <p:cTn id="10" dur="385" fill="hold"/>
                                        <p:tgtEl>
                                          <p:spTgt spid="3"/>
                                        </p:tgtEl>
                                        <p:attrNameLst>
                                          <p:attrName>ppt_x</p:attrName>
                                        </p:attrNameLst>
                                      </p:cBhvr>
                                      <p:to>
                                        <p:strVal val="(0.5)"/>
                                      </p:to>
                                    </p:set>
                                    <p:anim from="(0.5)" to="(#ppt_x)" calcmode="lin" valueType="num">
                                      <p:cBhvr>
                                        <p:cTn id="11" dur="615" accel="100000" fill="hold">
                                          <p:stCondLst>
                                            <p:cond delay="385"/>
                                          </p:stCondLst>
                                        </p:cTn>
                                        <p:tgtEl>
                                          <p:spTgt spid="3"/>
                                        </p:tgtEl>
                                        <p:attrNameLst>
                                          <p:attrName>ppt_x</p:attrName>
                                        </p:attrNameLst>
                                      </p:cBhvr>
                                    </p:anim>
                                    <p:set>
                                      <p:cBhvr>
                                        <p:cTn id="12" dur="385" fill="hold"/>
                                        <p:tgtEl>
                                          <p:spTgt spid="3"/>
                                        </p:tgtEl>
                                        <p:attrNameLst>
                                          <p:attrName>ppt_y</p:attrName>
                                        </p:attrNameLst>
                                      </p:cBhvr>
                                      <p:to>
                                        <p:strVal val="(#ppt_y+0.4)"/>
                                      </p:to>
                                    </p:set>
                                    <p:anim from="(#ppt_y+0.4)" to="(#ppt_y)" calcmode="lin" valueType="num">
                                      <p:cBhvr>
                                        <p:cTn id="13" dur="615" accel="100000" fill="hold">
                                          <p:stCondLst>
                                            <p:cond delay="385"/>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70" decel="100000"/>
                                        <p:tgtEl>
                                          <p:spTgt spid="4"/>
                                        </p:tgtEl>
                                      </p:cBhvr>
                                    </p:animEffect>
                                    <p:animScale>
                                      <p:cBhvr>
                                        <p:cTn id="19" dur="770" decel="100000"/>
                                        <p:tgtEl>
                                          <p:spTgt spid="4"/>
                                        </p:tgtEl>
                                      </p:cBhvr>
                                      <p:from x="10000" y="10000"/>
                                      <p:to x="200000" y="450000"/>
                                    </p:animScale>
                                    <p:animScale>
                                      <p:cBhvr>
                                        <p:cTn id="20" dur="1230" accel="100000" fill="hold">
                                          <p:stCondLst>
                                            <p:cond delay="770"/>
                                          </p:stCondLst>
                                        </p:cTn>
                                        <p:tgtEl>
                                          <p:spTgt spid="4"/>
                                        </p:tgtEl>
                                      </p:cBhvr>
                                      <p:from x="200000" y="450000"/>
                                      <p:to x="100000" y="100000"/>
                                    </p:animScale>
                                    <p:set>
                                      <p:cBhvr>
                                        <p:cTn id="21" dur="770" fill="hold"/>
                                        <p:tgtEl>
                                          <p:spTgt spid="4"/>
                                        </p:tgtEl>
                                        <p:attrNameLst>
                                          <p:attrName>ppt_x</p:attrName>
                                        </p:attrNameLst>
                                      </p:cBhvr>
                                      <p:to>
                                        <p:strVal val="(0.5)"/>
                                      </p:to>
                                    </p:set>
                                    <p:anim from="(0.5)" to="(#ppt_x)" calcmode="lin" valueType="num">
                                      <p:cBhvr>
                                        <p:cTn id="22" dur="1230" accel="100000" fill="hold">
                                          <p:stCondLst>
                                            <p:cond delay="770"/>
                                          </p:stCondLst>
                                        </p:cTn>
                                        <p:tgtEl>
                                          <p:spTgt spid="4"/>
                                        </p:tgtEl>
                                        <p:attrNameLst>
                                          <p:attrName>ppt_x</p:attrName>
                                        </p:attrNameLst>
                                      </p:cBhvr>
                                    </p:anim>
                                    <p:set>
                                      <p:cBhvr>
                                        <p:cTn id="23" dur="770" fill="hold"/>
                                        <p:tgtEl>
                                          <p:spTgt spid="4"/>
                                        </p:tgtEl>
                                        <p:attrNameLst>
                                          <p:attrName>ppt_y</p:attrName>
                                        </p:attrNameLst>
                                      </p:cBhvr>
                                      <p:to>
                                        <p:strVal val="(#ppt_y+0.4)"/>
                                      </p:to>
                                    </p:set>
                                    <p:anim from="(#ppt_y+0.4)" to="(#ppt_y)" calcmode="lin" valueType="num">
                                      <p:cBhvr>
                                        <p:cTn id="24" dur="1230" accel="100000" fill="hold">
                                          <p:stCondLst>
                                            <p:cond delay="770"/>
                                          </p:stCondLst>
                                        </p:cTn>
                                        <p:tgtEl>
                                          <p:spTgt spid="4"/>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6"/>
                                        </p:tgtEl>
                                        <p:attrNameLst>
                                          <p:attrName>style.visibility</p:attrName>
                                        </p:attrNameLst>
                                      </p:cBhvr>
                                      <p:to>
                                        <p:strVal val="visible"/>
                                      </p:to>
                                    </p:set>
                                    <p:anim calcmode="discrete" valueType="clr">
                                      <p:cBhvr override="childStyle">
                                        <p:cTn id="2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
                                        </p:tgtEl>
                                        <p:attrNameLst>
                                          <p:attrName>fillcolor</p:attrName>
                                        </p:attrNameLst>
                                      </p:cBhvr>
                                      <p:tavLst>
                                        <p:tav tm="0">
                                          <p:val>
                                            <p:clrVal>
                                              <a:schemeClr val="accent2"/>
                                            </p:clrVal>
                                          </p:val>
                                        </p:tav>
                                        <p:tav tm="50000">
                                          <p:val>
                                            <p:clrVal>
                                              <a:schemeClr val="hlink"/>
                                            </p:clrVal>
                                          </p:val>
                                        </p:tav>
                                      </p:tavLst>
                                    </p:anim>
                                    <p:set>
                                      <p:cBhvr>
                                        <p:cTn id="31" dur="80"/>
                                        <p:tgtEl>
                                          <p:spTgt spid="6"/>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5"/>
                                        </p:tgtEl>
                                        <p:attrNameLst>
                                          <p:attrName>style.visibility</p:attrName>
                                        </p:attrNameLst>
                                      </p:cBhvr>
                                      <p:to>
                                        <p:strVal val="visible"/>
                                      </p:to>
                                    </p:set>
                                    <p:anim by="(-#ppt_w*2)" calcmode="lin" valueType="num">
                                      <p:cBhvr rctx="PPT">
                                        <p:cTn id="36" dur="1000" autoRev="1" fill="hold">
                                          <p:stCondLst>
                                            <p:cond delay="0"/>
                                          </p:stCondLst>
                                        </p:cTn>
                                        <p:tgtEl>
                                          <p:spTgt spid="5"/>
                                        </p:tgtEl>
                                        <p:attrNameLst>
                                          <p:attrName>ppt_w</p:attrName>
                                        </p:attrNameLst>
                                      </p:cBhvr>
                                    </p:anim>
                                    <p:anim by="(#ppt_w*0.50)" calcmode="lin" valueType="num">
                                      <p:cBhvr>
                                        <p:cTn id="37" dur="1000" decel="50000" autoRev="1" fill="hold">
                                          <p:stCondLst>
                                            <p:cond delay="0"/>
                                          </p:stCondLst>
                                        </p:cTn>
                                        <p:tgtEl>
                                          <p:spTgt spid="5"/>
                                        </p:tgtEl>
                                        <p:attrNameLst>
                                          <p:attrName>ppt_x</p:attrName>
                                        </p:attrNameLst>
                                      </p:cBhvr>
                                    </p:anim>
                                    <p:anim from="(-#ppt_h/2)" to="(#ppt_y)" calcmode="lin" valueType="num">
                                      <p:cBhvr>
                                        <p:cTn id="38" dur="2000" fill="hold">
                                          <p:stCondLst>
                                            <p:cond delay="0"/>
                                          </p:stCondLst>
                                        </p:cTn>
                                        <p:tgtEl>
                                          <p:spTgt spid="5"/>
                                        </p:tgtEl>
                                        <p:attrNameLst>
                                          <p:attrName>ppt_y</p:attrName>
                                        </p:attrNameLst>
                                      </p:cBhvr>
                                    </p:anim>
                                    <p:animRot by="21600000">
                                      <p:cBhvr>
                                        <p:cTn id="39" dur="2000" fill="hold">
                                          <p:stCondLst>
                                            <p:cond delay="0"/>
                                          </p:stCondLst>
                                        </p:cTn>
                                        <p:tgtEl>
                                          <p:spTgt spid="5"/>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9"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0" fill="hold"/>
                                        <p:tgtEl>
                                          <p:spTgt spid="3"/>
                                        </p:tgtEl>
                                        <p:attrNameLst>
                                          <p:attrName>ppt_w</p:attrName>
                                        </p:attrNameLst>
                                      </p:cBhvr>
                                      <p:tavLst>
                                        <p:tav tm="0" fmla="#ppt_w*sin(2.5*pi*$)">
                                          <p:val>
                                            <p:fltVal val="0"/>
                                          </p:val>
                                        </p:tav>
                                        <p:tav tm="100000">
                                          <p:val>
                                            <p:fltVal val="1"/>
                                          </p:val>
                                        </p:tav>
                                      </p:tavLst>
                                    </p:anim>
                                    <p:anim calcmode="lin" valueType="num">
                                      <p:cBhvr>
                                        <p:cTn id="45"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1497</TotalTime>
  <Words>3234</Words>
  <Application>Microsoft Office PowerPoint</Application>
  <PresentationFormat>全屏显示(4:3)</PresentationFormat>
  <Paragraphs>187</Paragraphs>
  <Slides>66</Slides>
  <Notes>48</Notes>
  <HiddenSlides>0</HiddenSlides>
  <MMClips>0</MMClips>
  <ScaleCrop>false</ScaleCrop>
  <HeadingPairs>
    <vt:vector size="4" baseType="variant">
      <vt:variant>
        <vt:lpstr>主题</vt:lpstr>
      </vt:variant>
      <vt:variant>
        <vt:i4>1</vt:i4>
      </vt:variant>
      <vt:variant>
        <vt:lpstr>幻灯片标题</vt:lpstr>
      </vt:variant>
      <vt:variant>
        <vt:i4>66</vt:i4>
      </vt:variant>
    </vt:vector>
  </HeadingPairs>
  <TitlesOfParts>
    <vt:vector size="67" baseType="lpstr">
      <vt:lpstr>Office 主题</vt:lpstr>
      <vt:lpstr>欢迎进入宇宙之窗 （七） 让我们一起 探索宇宙的奥秘  自行设计幻灯片开始放映 可点击翻页</vt:lpstr>
      <vt:lpstr>宇宙-黑洞?空洞?</vt:lpstr>
      <vt:lpstr>黑洞形成 理论？</vt:lpstr>
      <vt:lpstr>幻灯片 4</vt:lpstr>
      <vt:lpstr>幻灯片 5</vt:lpstr>
      <vt:lpstr>幻灯片 6</vt:lpstr>
      <vt:lpstr>幻灯片 7</vt:lpstr>
      <vt:lpstr>幻灯片 8</vt:lpstr>
      <vt:lpstr>黑洞全景图</vt:lpstr>
      <vt:lpstr>黑洞-宇宙间通道！</vt:lpstr>
      <vt:lpstr>幻灯片 11</vt:lpstr>
      <vt:lpstr>幻灯片 12</vt:lpstr>
      <vt:lpstr>幻灯片 13</vt:lpstr>
      <vt:lpstr>仙女座星系黑洞</vt:lpstr>
      <vt:lpstr>幻灯片 15</vt:lpstr>
      <vt:lpstr>新生黑洞脱离星系中部</vt:lpstr>
      <vt:lpstr>幻灯片 17</vt:lpstr>
      <vt:lpstr>3亿光年外发现新型黑洞</vt:lpstr>
      <vt:lpstr>黑洞远离星系中央</vt:lpstr>
      <vt:lpstr>“一尘不染”类星体 艺术概念图</vt:lpstr>
      <vt:lpstr>幻灯片 21</vt:lpstr>
      <vt:lpstr>黑洞喷发宇宙风 艺术概念图</vt:lpstr>
      <vt:lpstr>幻灯片 23</vt:lpstr>
      <vt:lpstr>幻灯片 24</vt:lpstr>
      <vt:lpstr>黑洞拖附近恒星气体</vt:lpstr>
      <vt:lpstr>幻灯片 26</vt:lpstr>
      <vt:lpstr>为黑洞提供能量艺术概念图</vt:lpstr>
      <vt:lpstr>宇宙中最大黑洞艺术概念图</vt:lpstr>
      <vt:lpstr>幻灯片 29</vt:lpstr>
      <vt:lpstr>黑洞旋向对方</vt:lpstr>
      <vt:lpstr>幻灯片 31</vt:lpstr>
      <vt:lpstr>太阳质量100亿倍 超大黑洞艺术概念图</vt:lpstr>
      <vt:lpstr>最小类星体艺术概念图</vt:lpstr>
      <vt:lpstr>最小黑洞</vt:lpstr>
      <vt:lpstr>离地球最近黑洞</vt:lpstr>
      <vt:lpstr> 特殊微型黑洞—量子黑洞?</vt:lpstr>
      <vt:lpstr>银河系全天图</vt:lpstr>
      <vt:lpstr>银河系中心</vt:lpstr>
      <vt:lpstr>“人马座A星”射电辐射</vt:lpstr>
      <vt:lpstr>银河系中心超大质量黑洞</vt:lpstr>
      <vt:lpstr>半人马座A星系内黑洞</vt:lpstr>
      <vt:lpstr>银河系中心两黑洞</vt:lpstr>
      <vt:lpstr>银河系中心黑洞气体云</vt:lpstr>
      <vt:lpstr>幻灯片 44</vt:lpstr>
      <vt:lpstr>银河系中心黑洞</vt:lpstr>
      <vt:lpstr>Arp 147内黑洞</vt:lpstr>
      <vt:lpstr>M33星系恒星级黑洞</vt:lpstr>
      <vt:lpstr>雪茄星系M82两黑洞</vt:lpstr>
      <vt:lpstr>黑洞从M87星系中心推出</vt:lpstr>
      <vt:lpstr>宇宙探照灯</vt:lpstr>
      <vt:lpstr>M87星系黑洞</vt:lpstr>
      <vt:lpstr>万花筒般的色彩</vt:lpstr>
      <vt:lpstr>M-100星系黑洞诞生</vt:lpstr>
      <vt:lpstr>M104星系大黑洞</vt:lpstr>
      <vt:lpstr>NGC 5128星系黑洞</vt:lpstr>
      <vt:lpstr>幻灯片 56</vt:lpstr>
      <vt:lpstr>幻灯片 57</vt:lpstr>
      <vt:lpstr>宇宙大空洞示意图</vt:lpstr>
      <vt:lpstr>幻灯片 59</vt:lpstr>
      <vt:lpstr>巴纳德68宇宙空洞</vt:lpstr>
      <vt:lpstr>幻灯片 61</vt:lpstr>
      <vt:lpstr>NGC 1999星云空洞</vt:lpstr>
      <vt:lpstr>巴纳德68背后的恒星</vt:lpstr>
      <vt:lpstr>幻灯片 64</vt:lpstr>
      <vt:lpstr>恒星潜在出生地— —巴纳德68</vt:lpstr>
      <vt:lpstr>谢谢收看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宇宙-空洞?黑洞?</dc:title>
  <dc:creator>xu</dc:creator>
  <cp:lastModifiedBy>FtpDown</cp:lastModifiedBy>
  <cp:revision>163</cp:revision>
  <dcterms:created xsi:type="dcterms:W3CDTF">2012-10-26T05:38:29Z</dcterms:created>
  <dcterms:modified xsi:type="dcterms:W3CDTF">2013-12-02T01:37:23Z</dcterms:modified>
</cp:coreProperties>
</file>